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62" r:id="rId4"/>
    <p:sldId id="264" r:id="rId5"/>
    <p:sldId id="276" r:id="rId6"/>
    <p:sldId id="272" r:id="rId7"/>
    <p:sldId id="296" r:id="rId8"/>
    <p:sldId id="297" r:id="rId9"/>
    <p:sldId id="298" r:id="rId10"/>
    <p:sldId id="299" r:id="rId11"/>
    <p:sldId id="300" r:id="rId12"/>
    <p:sldId id="301" r:id="rId13"/>
    <p:sldId id="302" r:id="rId14"/>
    <p:sldId id="303" r:id="rId15"/>
    <p:sldId id="278" r:id="rId16"/>
    <p:sldId id="294" r:id="rId17"/>
    <p:sldId id="295" r:id="rId18"/>
    <p:sldId id="279" r:id="rId19"/>
    <p:sldId id="282" r:id="rId20"/>
    <p:sldId id="284"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4583"/>
  </p:normalViewPr>
  <p:slideViewPr>
    <p:cSldViewPr>
      <p:cViewPr>
        <p:scale>
          <a:sx n="105" d="100"/>
          <a:sy n="105" d="100"/>
        </p:scale>
        <p:origin x="-47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nda\Documents\Grand%20Lake%20Water\WQ%20Data\Analyzed%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nda\Documents\Grand%20Lake%20Water\WQ%20Data\Analyzed%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inda\Documents\Grand%20Lake%20Water\WQ%20Data\Analyzed%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inda\Documents\Grand%20Lake%20Water\WQ%20Data\Analyzed%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inda\Documents\Grand%20Lake%20Water\WQ%20Data\Analyzed%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inda\Documents\Grand%20Lake%20Water\WQ%20Data\Analyzed%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inda\Documents\Grand%20Lake%20Water\WQ%20Data\Analyzed%20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inda\Documents\Grand%20Lake%20Water\WQ%20Data\2014%202016%20Nutrient%20and%20Physical%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inda\Documents\Grand%20Lake%20Water\WQ%20Data\2014%202016%20Nutrient%20and%20Physica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Dissolved Manganese</a:t>
            </a:r>
          </a:p>
        </c:rich>
      </c:tx>
      <c:layout/>
    </c:title>
    <c:plotArea>
      <c:layout/>
      <c:lineChart>
        <c:grouping val="standard"/>
        <c:ser>
          <c:idx val="0"/>
          <c:order val="0"/>
          <c:tx>
            <c:strRef>
              <c:f>Sheet1!$B$292:$C$292</c:f>
              <c:strCache>
                <c:ptCount val="1"/>
                <c:pt idx="0">
                  <c:v>GL-ATW 1</c:v>
                </c:pt>
              </c:strCache>
            </c:strRef>
          </c:tx>
          <c:marker>
            <c:symbol val="none"/>
          </c:marker>
          <c:cat>
            <c:numRef>
              <c:f>Sheet1!$A$805:$A$838</c:f>
              <c:numCache>
                <c:formatCode>m/d/yyyy\ h:mm</c:formatCode>
                <c:ptCount val="34"/>
                <c:pt idx="0">
                  <c:v>41303.434027777781</c:v>
                </c:pt>
                <c:pt idx="1">
                  <c:v>41359.427083333314</c:v>
                </c:pt>
                <c:pt idx="2">
                  <c:v>41414.611111111088</c:v>
                </c:pt>
                <c:pt idx="3">
                  <c:v>41443.663194444445</c:v>
                </c:pt>
                <c:pt idx="4">
                  <c:v>41472.361111111088</c:v>
                </c:pt>
                <c:pt idx="5">
                  <c:v>41499.496527777781</c:v>
                </c:pt>
                <c:pt idx="6">
                  <c:v>41514.340277777803</c:v>
                </c:pt>
                <c:pt idx="7">
                  <c:v>41528.371527777781</c:v>
                </c:pt>
                <c:pt idx="8">
                  <c:v>41542.392361111088</c:v>
                </c:pt>
                <c:pt idx="9">
                  <c:v>41568.4375</c:v>
                </c:pt>
                <c:pt idx="10">
                  <c:v>41667.590277777781</c:v>
                </c:pt>
                <c:pt idx="11">
                  <c:v>41723.548611111109</c:v>
                </c:pt>
                <c:pt idx="12">
                  <c:v>41779.38888888892</c:v>
                </c:pt>
                <c:pt idx="13">
                  <c:v>41800.35763888892</c:v>
                </c:pt>
                <c:pt idx="14">
                  <c:v>41828.354166666664</c:v>
                </c:pt>
                <c:pt idx="15">
                  <c:v>41856.364583333336</c:v>
                </c:pt>
                <c:pt idx="16">
                  <c:v>41870.364583333336</c:v>
                </c:pt>
                <c:pt idx="17">
                  <c:v>41884.475694444467</c:v>
                </c:pt>
                <c:pt idx="18">
                  <c:v>41897.46875</c:v>
                </c:pt>
                <c:pt idx="19">
                  <c:v>42067.652777777781</c:v>
                </c:pt>
                <c:pt idx="20">
                  <c:v>42135.430555555562</c:v>
                </c:pt>
                <c:pt idx="21">
                  <c:v>42163.406250000022</c:v>
                </c:pt>
                <c:pt idx="22">
                  <c:v>42191.385416666664</c:v>
                </c:pt>
                <c:pt idx="23">
                  <c:v>42219.364583333336</c:v>
                </c:pt>
                <c:pt idx="24">
                  <c:v>42255.375</c:v>
                </c:pt>
                <c:pt idx="25">
                  <c:v>42282.364583333336</c:v>
                </c:pt>
                <c:pt idx="26">
                  <c:v>42397.506944444467</c:v>
                </c:pt>
                <c:pt idx="27">
                  <c:v>42445.569444444445</c:v>
                </c:pt>
                <c:pt idx="28">
                  <c:v>42506.395833333336</c:v>
                </c:pt>
                <c:pt idx="29">
                  <c:v>42542.364583333336</c:v>
                </c:pt>
                <c:pt idx="30">
                  <c:v>42569.395833333336</c:v>
                </c:pt>
                <c:pt idx="31">
                  <c:v>42597.354166666664</c:v>
                </c:pt>
                <c:pt idx="32">
                  <c:v>42632.354166666664</c:v>
                </c:pt>
                <c:pt idx="33">
                  <c:v>42653.364583333336</c:v>
                </c:pt>
              </c:numCache>
            </c:numRef>
          </c:cat>
          <c:val>
            <c:numRef>
              <c:f>Sheet1!$E$292:$E$326</c:f>
              <c:numCache>
                <c:formatCode>General</c:formatCode>
                <c:ptCount val="35"/>
                <c:pt idx="0">
                  <c:v>0.55000000000000004</c:v>
                </c:pt>
                <c:pt idx="1">
                  <c:v>1.86</c:v>
                </c:pt>
                <c:pt idx="2">
                  <c:v>1.84</c:v>
                </c:pt>
                <c:pt idx="3">
                  <c:v>1.6600000000000001</c:v>
                </c:pt>
                <c:pt idx="4">
                  <c:v>0.87000000000000033</c:v>
                </c:pt>
                <c:pt idx="5">
                  <c:v>0.27</c:v>
                </c:pt>
                <c:pt idx="6">
                  <c:v>0.45</c:v>
                </c:pt>
                <c:pt idx="7">
                  <c:v>32.5</c:v>
                </c:pt>
                <c:pt idx="8">
                  <c:v>1.57</c:v>
                </c:pt>
                <c:pt idx="9">
                  <c:v>1.2</c:v>
                </c:pt>
                <c:pt idx="10">
                  <c:v>2.3299999999999987</c:v>
                </c:pt>
                <c:pt idx="11">
                  <c:v>1.61</c:v>
                </c:pt>
                <c:pt idx="12">
                  <c:v>1.6</c:v>
                </c:pt>
                <c:pt idx="13">
                  <c:v>2.09</c:v>
                </c:pt>
                <c:pt idx="14">
                  <c:v>1.62</c:v>
                </c:pt>
                <c:pt idx="15">
                  <c:v>0.86000000000000032</c:v>
                </c:pt>
                <c:pt idx="16">
                  <c:v>0.99</c:v>
                </c:pt>
                <c:pt idx="17">
                  <c:v>1.41</c:v>
                </c:pt>
                <c:pt idx="18">
                  <c:v>1.79</c:v>
                </c:pt>
                <c:pt idx="19">
                  <c:v>1</c:v>
                </c:pt>
                <c:pt idx="20">
                  <c:v>1.3800000000000001</c:v>
                </c:pt>
                <c:pt idx="21">
                  <c:v>1.45</c:v>
                </c:pt>
                <c:pt idx="22">
                  <c:v>0.51</c:v>
                </c:pt>
                <c:pt idx="23">
                  <c:v>0.63000000000000034</c:v>
                </c:pt>
                <c:pt idx="24">
                  <c:v>1.1800000000000006</c:v>
                </c:pt>
                <c:pt idx="25">
                  <c:v>0.7100000000000003</c:v>
                </c:pt>
                <c:pt idx="26">
                  <c:v>0.62000000000000033</c:v>
                </c:pt>
                <c:pt idx="27">
                  <c:v>0.70000000000000029</c:v>
                </c:pt>
                <c:pt idx="28">
                  <c:v>1.27</c:v>
                </c:pt>
                <c:pt idx="29">
                  <c:v>1.9800000000000006</c:v>
                </c:pt>
                <c:pt idx="30">
                  <c:v>0.68</c:v>
                </c:pt>
                <c:pt idx="31">
                  <c:v>0.32000000000000017</c:v>
                </c:pt>
                <c:pt idx="32">
                  <c:v>0.59</c:v>
                </c:pt>
                <c:pt idx="33">
                  <c:v>0.53</c:v>
                </c:pt>
                <c:pt idx="34">
                  <c:v>0.59</c:v>
                </c:pt>
              </c:numCache>
            </c:numRef>
          </c:val>
        </c:ser>
        <c:ser>
          <c:idx val="1"/>
          <c:order val="1"/>
          <c:tx>
            <c:strRef>
              <c:f>Sheet1!$B$327:$C$327</c:f>
              <c:strCache>
                <c:ptCount val="1"/>
                <c:pt idx="0">
                  <c:v>GL-ATW Bottom</c:v>
                </c:pt>
              </c:strCache>
            </c:strRef>
          </c:tx>
          <c:marker>
            <c:symbol val="none"/>
          </c:marker>
          <c:cat>
            <c:numRef>
              <c:f>Sheet1!$A$805:$A$838</c:f>
              <c:numCache>
                <c:formatCode>m/d/yyyy\ h:mm</c:formatCode>
                <c:ptCount val="34"/>
                <c:pt idx="0">
                  <c:v>41303.434027777781</c:v>
                </c:pt>
                <c:pt idx="1">
                  <c:v>41359.427083333314</c:v>
                </c:pt>
                <c:pt idx="2">
                  <c:v>41414.611111111088</c:v>
                </c:pt>
                <c:pt idx="3">
                  <c:v>41443.663194444445</c:v>
                </c:pt>
                <c:pt idx="4">
                  <c:v>41472.361111111088</c:v>
                </c:pt>
                <c:pt idx="5">
                  <c:v>41499.496527777781</c:v>
                </c:pt>
                <c:pt idx="6">
                  <c:v>41514.340277777803</c:v>
                </c:pt>
                <c:pt idx="7">
                  <c:v>41528.371527777781</c:v>
                </c:pt>
                <c:pt idx="8">
                  <c:v>41542.392361111088</c:v>
                </c:pt>
                <c:pt idx="9">
                  <c:v>41568.4375</c:v>
                </c:pt>
                <c:pt idx="10">
                  <c:v>41667.590277777781</c:v>
                </c:pt>
                <c:pt idx="11">
                  <c:v>41723.548611111109</c:v>
                </c:pt>
                <c:pt idx="12">
                  <c:v>41779.38888888892</c:v>
                </c:pt>
                <c:pt idx="13">
                  <c:v>41800.35763888892</c:v>
                </c:pt>
                <c:pt idx="14">
                  <c:v>41828.354166666664</c:v>
                </c:pt>
                <c:pt idx="15">
                  <c:v>41856.364583333336</c:v>
                </c:pt>
                <c:pt idx="16">
                  <c:v>41870.364583333336</c:v>
                </c:pt>
                <c:pt idx="17">
                  <c:v>41884.475694444467</c:v>
                </c:pt>
                <c:pt idx="18">
                  <c:v>41897.46875</c:v>
                </c:pt>
                <c:pt idx="19">
                  <c:v>42067.652777777781</c:v>
                </c:pt>
                <c:pt idx="20">
                  <c:v>42135.430555555562</c:v>
                </c:pt>
                <c:pt idx="21">
                  <c:v>42163.406250000022</c:v>
                </c:pt>
                <c:pt idx="22">
                  <c:v>42191.385416666664</c:v>
                </c:pt>
                <c:pt idx="23">
                  <c:v>42219.364583333336</c:v>
                </c:pt>
                <c:pt idx="24">
                  <c:v>42255.375</c:v>
                </c:pt>
                <c:pt idx="25">
                  <c:v>42282.364583333336</c:v>
                </c:pt>
                <c:pt idx="26">
                  <c:v>42397.506944444467</c:v>
                </c:pt>
                <c:pt idx="27">
                  <c:v>42445.569444444445</c:v>
                </c:pt>
                <c:pt idx="28">
                  <c:v>42506.395833333336</c:v>
                </c:pt>
                <c:pt idx="29">
                  <c:v>42542.364583333336</c:v>
                </c:pt>
                <c:pt idx="30">
                  <c:v>42569.395833333336</c:v>
                </c:pt>
                <c:pt idx="31">
                  <c:v>42597.354166666664</c:v>
                </c:pt>
                <c:pt idx="32">
                  <c:v>42632.354166666664</c:v>
                </c:pt>
                <c:pt idx="33">
                  <c:v>42653.364583333336</c:v>
                </c:pt>
              </c:numCache>
            </c:numRef>
          </c:cat>
          <c:val>
            <c:numRef>
              <c:f>Sheet1!$E$327:$E$359</c:f>
              <c:numCache>
                <c:formatCode>General</c:formatCode>
                <c:ptCount val="33"/>
                <c:pt idx="0">
                  <c:v>1.54</c:v>
                </c:pt>
                <c:pt idx="1">
                  <c:v>0.99</c:v>
                </c:pt>
                <c:pt idx="2">
                  <c:v>0.55000000000000004</c:v>
                </c:pt>
                <c:pt idx="3">
                  <c:v>0.97000000000000031</c:v>
                </c:pt>
                <c:pt idx="4">
                  <c:v>1.02</c:v>
                </c:pt>
                <c:pt idx="5">
                  <c:v>0.78</c:v>
                </c:pt>
                <c:pt idx="6">
                  <c:v>1</c:v>
                </c:pt>
                <c:pt idx="7">
                  <c:v>1.23</c:v>
                </c:pt>
                <c:pt idx="8">
                  <c:v>2.7800000000000002</c:v>
                </c:pt>
                <c:pt idx="9">
                  <c:v>1.47</c:v>
                </c:pt>
                <c:pt idx="10">
                  <c:v>0.9600000000000003</c:v>
                </c:pt>
                <c:pt idx="11">
                  <c:v>3.53</c:v>
                </c:pt>
                <c:pt idx="12">
                  <c:v>1</c:v>
                </c:pt>
                <c:pt idx="13">
                  <c:v>1.77</c:v>
                </c:pt>
                <c:pt idx="14">
                  <c:v>1.6800000000000006</c:v>
                </c:pt>
                <c:pt idx="15">
                  <c:v>1.9000000000000001</c:v>
                </c:pt>
                <c:pt idx="16">
                  <c:v>0.92</c:v>
                </c:pt>
                <c:pt idx="17">
                  <c:v>1.1100000000000001</c:v>
                </c:pt>
                <c:pt idx="18">
                  <c:v>0.99</c:v>
                </c:pt>
                <c:pt idx="19">
                  <c:v>0.61000000000000032</c:v>
                </c:pt>
                <c:pt idx="20">
                  <c:v>0.8</c:v>
                </c:pt>
                <c:pt idx="21">
                  <c:v>1.1000000000000001</c:v>
                </c:pt>
                <c:pt idx="22">
                  <c:v>1.48</c:v>
                </c:pt>
                <c:pt idx="23">
                  <c:v>2.0699999999999998</c:v>
                </c:pt>
                <c:pt idx="24">
                  <c:v>1.9200000000000006</c:v>
                </c:pt>
                <c:pt idx="25">
                  <c:v>0.64000000000000035</c:v>
                </c:pt>
                <c:pt idx="26">
                  <c:v>0.65000000000000036</c:v>
                </c:pt>
                <c:pt idx="27">
                  <c:v>0.62000000000000033</c:v>
                </c:pt>
                <c:pt idx="28">
                  <c:v>0.91</c:v>
                </c:pt>
                <c:pt idx="29">
                  <c:v>1.1800000000000006</c:v>
                </c:pt>
                <c:pt idx="30">
                  <c:v>0.8400000000000003</c:v>
                </c:pt>
                <c:pt idx="31">
                  <c:v>2.7</c:v>
                </c:pt>
                <c:pt idx="32">
                  <c:v>2.63</c:v>
                </c:pt>
              </c:numCache>
            </c:numRef>
          </c:val>
        </c:ser>
        <c:ser>
          <c:idx val="2"/>
          <c:order val="2"/>
          <c:tx>
            <c:v>Standard</c:v>
          </c:tx>
          <c:marker>
            <c:symbol val="none"/>
          </c:marker>
          <c:cat>
            <c:numRef>
              <c:f>Sheet1!$A$805:$A$838</c:f>
              <c:numCache>
                <c:formatCode>m/d/yyyy\ h:mm</c:formatCode>
                <c:ptCount val="34"/>
                <c:pt idx="0">
                  <c:v>41303.434027777781</c:v>
                </c:pt>
                <c:pt idx="1">
                  <c:v>41359.427083333314</c:v>
                </c:pt>
                <c:pt idx="2">
                  <c:v>41414.611111111088</c:v>
                </c:pt>
                <c:pt idx="3">
                  <c:v>41443.663194444445</c:v>
                </c:pt>
                <c:pt idx="4">
                  <c:v>41472.361111111088</c:v>
                </c:pt>
                <c:pt idx="5">
                  <c:v>41499.496527777781</c:v>
                </c:pt>
                <c:pt idx="6">
                  <c:v>41514.340277777803</c:v>
                </c:pt>
                <c:pt idx="7">
                  <c:v>41528.371527777781</c:v>
                </c:pt>
                <c:pt idx="8">
                  <c:v>41542.392361111088</c:v>
                </c:pt>
                <c:pt idx="9">
                  <c:v>41568.4375</c:v>
                </c:pt>
                <c:pt idx="10">
                  <c:v>41667.590277777781</c:v>
                </c:pt>
                <c:pt idx="11">
                  <c:v>41723.548611111109</c:v>
                </c:pt>
                <c:pt idx="12">
                  <c:v>41779.38888888892</c:v>
                </c:pt>
                <c:pt idx="13">
                  <c:v>41800.35763888892</c:v>
                </c:pt>
                <c:pt idx="14">
                  <c:v>41828.354166666664</c:v>
                </c:pt>
                <c:pt idx="15">
                  <c:v>41856.364583333336</c:v>
                </c:pt>
                <c:pt idx="16">
                  <c:v>41870.364583333336</c:v>
                </c:pt>
                <c:pt idx="17">
                  <c:v>41884.475694444467</c:v>
                </c:pt>
                <c:pt idx="18">
                  <c:v>41897.46875</c:v>
                </c:pt>
                <c:pt idx="19">
                  <c:v>42067.652777777781</c:v>
                </c:pt>
                <c:pt idx="20">
                  <c:v>42135.430555555562</c:v>
                </c:pt>
                <c:pt idx="21">
                  <c:v>42163.406250000022</c:v>
                </c:pt>
                <c:pt idx="22">
                  <c:v>42191.385416666664</c:v>
                </c:pt>
                <c:pt idx="23">
                  <c:v>42219.364583333336</c:v>
                </c:pt>
                <c:pt idx="24">
                  <c:v>42255.375</c:v>
                </c:pt>
                <c:pt idx="25">
                  <c:v>42282.364583333336</c:v>
                </c:pt>
                <c:pt idx="26">
                  <c:v>42397.506944444467</c:v>
                </c:pt>
                <c:pt idx="27">
                  <c:v>42445.569444444445</c:v>
                </c:pt>
                <c:pt idx="28">
                  <c:v>42506.395833333336</c:v>
                </c:pt>
                <c:pt idx="29">
                  <c:v>42542.364583333336</c:v>
                </c:pt>
                <c:pt idx="30">
                  <c:v>42569.395833333336</c:v>
                </c:pt>
                <c:pt idx="31">
                  <c:v>42597.354166666664</c:v>
                </c:pt>
                <c:pt idx="32">
                  <c:v>42632.354166666664</c:v>
                </c:pt>
                <c:pt idx="33">
                  <c:v>42653.364583333336</c:v>
                </c:pt>
              </c:numCache>
            </c:numRef>
          </c:cat>
          <c:val>
            <c:numRef>
              <c:f>Sheet1!$H$292:$H$359</c:f>
              <c:numCache>
                <c:formatCode>General</c:formatCode>
                <c:ptCount val="68"/>
                <c:pt idx="0">
                  <c:v>1008.5429413437114</c:v>
                </c:pt>
                <c:pt idx="1">
                  <c:v>1008.5429413437114</c:v>
                </c:pt>
                <c:pt idx="2">
                  <c:v>1008.5429413437114</c:v>
                </c:pt>
                <c:pt idx="3">
                  <c:v>1008.5429413437114</c:v>
                </c:pt>
                <c:pt idx="4">
                  <c:v>1008.5429413437114</c:v>
                </c:pt>
                <c:pt idx="5">
                  <c:v>1008.5429413437114</c:v>
                </c:pt>
                <c:pt idx="6">
                  <c:v>1008.5429413437114</c:v>
                </c:pt>
                <c:pt idx="7">
                  <c:v>1008.5429413437114</c:v>
                </c:pt>
                <c:pt idx="8">
                  <c:v>1008.5429413437114</c:v>
                </c:pt>
                <c:pt idx="9">
                  <c:v>1008.5429413437114</c:v>
                </c:pt>
                <c:pt idx="10">
                  <c:v>1008.5429413437114</c:v>
                </c:pt>
                <c:pt idx="11">
                  <c:v>1008.5429413437114</c:v>
                </c:pt>
                <c:pt idx="12">
                  <c:v>1008.5429413437114</c:v>
                </c:pt>
                <c:pt idx="13">
                  <c:v>1008.5429413437114</c:v>
                </c:pt>
                <c:pt idx="14">
                  <c:v>1008.5429413437114</c:v>
                </c:pt>
                <c:pt idx="15">
                  <c:v>1008.5429413437114</c:v>
                </c:pt>
                <c:pt idx="16">
                  <c:v>1008.5429413437114</c:v>
                </c:pt>
                <c:pt idx="17">
                  <c:v>1008.5429413437114</c:v>
                </c:pt>
                <c:pt idx="18">
                  <c:v>1008.5429413437114</c:v>
                </c:pt>
                <c:pt idx="19">
                  <c:v>1008.5429413437114</c:v>
                </c:pt>
                <c:pt idx="20">
                  <c:v>1008.5429413437114</c:v>
                </c:pt>
                <c:pt idx="21">
                  <c:v>1008.5429413437114</c:v>
                </c:pt>
                <c:pt idx="22">
                  <c:v>1008.5429413437114</c:v>
                </c:pt>
                <c:pt idx="23">
                  <c:v>1008.5429413437114</c:v>
                </c:pt>
                <c:pt idx="24">
                  <c:v>1008.5429413437114</c:v>
                </c:pt>
                <c:pt idx="25">
                  <c:v>1008.5429413437114</c:v>
                </c:pt>
                <c:pt idx="26">
                  <c:v>1008.5429413437114</c:v>
                </c:pt>
                <c:pt idx="27">
                  <c:v>1008.5429413437114</c:v>
                </c:pt>
                <c:pt idx="28">
                  <c:v>1008.5429413437114</c:v>
                </c:pt>
                <c:pt idx="29">
                  <c:v>1008.5429413437114</c:v>
                </c:pt>
                <c:pt idx="30">
                  <c:v>1008.5429413437114</c:v>
                </c:pt>
                <c:pt idx="31">
                  <c:v>1008.5429413437114</c:v>
                </c:pt>
                <c:pt idx="32">
                  <c:v>1008.5429413437114</c:v>
                </c:pt>
                <c:pt idx="33">
                  <c:v>1008.5429413437114</c:v>
                </c:pt>
                <c:pt idx="34">
                  <c:v>1008.5429413437114</c:v>
                </c:pt>
                <c:pt idx="35">
                  <c:v>1008.5429413437114</c:v>
                </c:pt>
                <c:pt idx="36">
                  <c:v>1008.5429413437114</c:v>
                </c:pt>
                <c:pt idx="37">
                  <c:v>1008.5429413437114</c:v>
                </c:pt>
                <c:pt idx="38">
                  <c:v>1008.5429413437114</c:v>
                </c:pt>
                <c:pt idx="39">
                  <c:v>1008.5429413437114</c:v>
                </c:pt>
                <c:pt idx="40">
                  <c:v>1008.5429413437114</c:v>
                </c:pt>
                <c:pt idx="41">
                  <c:v>1008.5429413437114</c:v>
                </c:pt>
                <c:pt idx="42">
                  <c:v>1008.5429413437114</c:v>
                </c:pt>
                <c:pt idx="43">
                  <c:v>1008.5429413437114</c:v>
                </c:pt>
                <c:pt idx="44">
                  <c:v>1008.5429413437114</c:v>
                </c:pt>
                <c:pt idx="45">
                  <c:v>1008.5429413437114</c:v>
                </c:pt>
                <c:pt idx="46">
                  <c:v>1008.5429413437114</c:v>
                </c:pt>
                <c:pt idx="47">
                  <c:v>1008.5429413437114</c:v>
                </c:pt>
                <c:pt idx="48">
                  <c:v>1008.5429413437114</c:v>
                </c:pt>
                <c:pt idx="49">
                  <c:v>1008.5429413437114</c:v>
                </c:pt>
                <c:pt idx="50">
                  <c:v>1008.5429413437114</c:v>
                </c:pt>
                <c:pt idx="51">
                  <c:v>1008.5429413437114</c:v>
                </c:pt>
                <c:pt idx="52">
                  <c:v>1008.5429413437114</c:v>
                </c:pt>
                <c:pt idx="53">
                  <c:v>1008.5429413437114</c:v>
                </c:pt>
                <c:pt idx="54">
                  <c:v>1008.5429413437114</c:v>
                </c:pt>
                <c:pt idx="55">
                  <c:v>1008.5429413437114</c:v>
                </c:pt>
                <c:pt idx="56">
                  <c:v>1008.5429413437114</c:v>
                </c:pt>
                <c:pt idx="57">
                  <c:v>1008.5429413437114</c:v>
                </c:pt>
                <c:pt idx="58">
                  <c:v>1008.5429413437114</c:v>
                </c:pt>
                <c:pt idx="59">
                  <c:v>1008.5429413437114</c:v>
                </c:pt>
                <c:pt idx="60">
                  <c:v>1008.5429413437114</c:v>
                </c:pt>
                <c:pt idx="61">
                  <c:v>1008.5429413437114</c:v>
                </c:pt>
                <c:pt idx="62">
                  <c:v>1008.5429413437114</c:v>
                </c:pt>
                <c:pt idx="63">
                  <c:v>1008.5429413437114</c:v>
                </c:pt>
                <c:pt idx="64">
                  <c:v>1008.5429413437114</c:v>
                </c:pt>
                <c:pt idx="65">
                  <c:v>1008.5429413437114</c:v>
                </c:pt>
                <c:pt idx="66">
                  <c:v>1008.5429413437114</c:v>
                </c:pt>
                <c:pt idx="67">
                  <c:v>1008.5429413437114</c:v>
                </c:pt>
              </c:numCache>
            </c:numRef>
          </c:val>
        </c:ser>
        <c:ser>
          <c:idx val="3"/>
          <c:order val="3"/>
          <c:tx>
            <c:strRef>
              <c:f>Sheet1!$B$769:$C$769</c:f>
              <c:strCache>
                <c:ptCount val="1"/>
                <c:pt idx="0">
                  <c:v>GL-MID 1</c:v>
                </c:pt>
              </c:strCache>
            </c:strRef>
          </c:tx>
          <c:marker>
            <c:symbol val="none"/>
          </c:marker>
          <c:cat>
            <c:numRef>
              <c:f>Sheet1!$A$805:$A$838</c:f>
              <c:numCache>
                <c:formatCode>m/d/yyyy\ h:mm</c:formatCode>
                <c:ptCount val="34"/>
                <c:pt idx="0">
                  <c:v>41303.434027777781</c:v>
                </c:pt>
                <c:pt idx="1">
                  <c:v>41359.427083333314</c:v>
                </c:pt>
                <c:pt idx="2">
                  <c:v>41414.611111111088</c:v>
                </c:pt>
                <c:pt idx="3">
                  <c:v>41443.663194444445</c:v>
                </c:pt>
                <c:pt idx="4">
                  <c:v>41472.361111111088</c:v>
                </c:pt>
                <c:pt idx="5">
                  <c:v>41499.496527777781</c:v>
                </c:pt>
                <c:pt idx="6">
                  <c:v>41514.340277777803</c:v>
                </c:pt>
                <c:pt idx="7">
                  <c:v>41528.371527777781</c:v>
                </c:pt>
                <c:pt idx="8">
                  <c:v>41542.392361111088</c:v>
                </c:pt>
                <c:pt idx="9">
                  <c:v>41568.4375</c:v>
                </c:pt>
                <c:pt idx="10">
                  <c:v>41667.590277777781</c:v>
                </c:pt>
                <c:pt idx="11">
                  <c:v>41723.548611111109</c:v>
                </c:pt>
                <c:pt idx="12">
                  <c:v>41779.38888888892</c:v>
                </c:pt>
                <c:pt idx="13">
                  <c:v>41800.35763888892</c:v>
                </c:pt>
                <c:pt idx="14">
                  <c:v>41828.354166666664</c:v>
                </c:pt>
                <c:pt idx="15">
                  <c:v>41856.364583333336</c:v>
                </c:pt>
                <c:pt idx="16">
                  <c:v>41870.364583333336</c:v>
                </c:pt>
                <c:pt idx="17">
                  <c:v>41884.475694444467</c:v>
                </c:pt>
                <c:pt idx="18">
                  <c:v>41897.46875</c:v>
                </c:pt>
                <c:pt idx="19">
                  <c:v>42067.652777777781</c:v>
                </c:pt>
                <c:pt idx="20">
                  <c:v>42135.430555555562</c:v>
                </c:pt>
                <c:pt idx="21">
                  <c:v>42163.406250000022</c:v>
                </c:pt>
                <c:pt idx="22">
                  <c:v>42191.385416666664</c:v>
                </c:pt>
                <c:pt idx="23">
                  <c:v>42219.364583333336</c:v>
                </c:pt>
                <c:pt idx="24">
                  <c:v>42255.375</c:v>
                </c:pt>
                <c:pt idx="25">
                  <c:v>42282.364583333336</c:v>
                </c:pt>
                <c:pt idx="26">
                  <c:v>42397.506944444467</c:v>
                </c:pt>
                <c:pt idx="27">
                  <c:v>42445.569444444445</c:v>
                </c:pt>
                <c:pt idx="28">
                  <c:v>42506.395833333336</c:v>
                </c:pt>
                <c:pt idx="29">
                  <c:v>42542.364583333336</c:v>
                </c:pt>
                <c:pt idx="30">
                  <c:v>42569.395833333336</c:v>
                </c:pt>
                <c:pt idx="31">
                  <c:v>42597.354166666664</c:v>
                </c:pt>
                <c:pt idx="32">
                  <c:v>42632.354166666664</c:v>
                </c:pt>
                <c:pt idx="33">
                  <c:v>42653.364583333336</c:v>
                </c:pt>
              </c:numCache>
            </c:numRef>
          </c:cat>
          <c:val>
            <c:numRef>
              <c:f>Sheet1!$E$769:$E$804</c:f>
              <c:numCache>
                <c:formatCode>General</c:formatCode>
                <c:ptCount val="36"/>
                <c:pt idx="0">
                  <c:v>0.42000000000000015</c:v>
                </c:pt>
                <c:pt idx="1">
                  <c:v>1.6500000000000001</c:v>
                </c:pt>
                <c:pt idx="2">
                  <c:v>1.31</c:v>
                </c:pt>
                <c:pt idx="3">
                  <c:v>1.73</c:v>
                </c:pt>
                <c:pt idx="4">
                  <c:v>0.95000000000000029</c:v>
                </c:pt>
                <c:pt idx="5">
                  <c:v>0.22</c:v>
                </c:pt>
                <c:pt idx="6">
                  <c:v>0.24000000000000007</c:v>
                </c:pt>
                <c:pt idx="7">
                  <c:v>0.35000000000000014</c:v>
                </c:pt>
                <c:pt idx="8">
                  <c:v>31.6</c:v>
                </c:pt>
                <c:pt idx="9">
                  <c:v>5.1899999999999995</c:v>
                </c:pt>
                <c:pt idx="10">
                  <c:v>1.02</c:v>
                </c:pt>
                <c:pt idx="11">
                  <c:v>0.82000000000000028</c:v>
                </c:pt>
                <c:pt idx="12">
                  <c:v>0.76000000000000034</c:v>
                </c:pt>
                <c:pt idx="13">
                  <c:v>1.76</c:v>
                </c:pt>
                <c:pt idx="14">
                  <c:v>2.2400000000000002</c:v>
                </c:pt>
                <c:pt idx="15">
                  <c:v>1.9400000000000006</c:v>
                </c:pt>
                <c:pt idx="16">
                  <c:v>1.78</c:v>
                </c:pt>
                <c:pt idx="17">
                  <c:v>0.76000000000000034</c:v>
                </c:pt>
                <c:pt idx="18">
                  <c:v>0.70000000000000029</c:v>
                </c:pt>
                <c:pt idx="19">
                  <c:v>1.51</c:v>
                </c:pt>
                <c:pt idx="20">
                  <c:v>0.68</c:v>
                </c:pt>
                <c:pt idx="21">
                  <c:v>1.9400000000000006</c:v>
                </c:pt>
                <c:pt idx="22">
                  <c:v>2.09</c:v>
                </c:pt>
                <c:pt idx="23">
                  <c:v>1.55</c:v>
                </c:pt>
                <c:pt idx="24">
                  <c:v>0.66000000000000036</c:v>
                </c:pt>
                <c:pt idx="25">
                  <c:v>0.63000000000000034</c:v>
                </c:pt>
                <c:pt idx="26">
                  <c:v>0.8400000000000003</c:v>
                </c:pt>
                <c:pt idx="27">
                  <c:v>0.60000000000000031</c:v>
                </c:pt>
                <c:pt idx="28">
                  <c:v>0.52</c:v>
                </c:pt>
                <c:pt idx="29">
                  <c:v>0.24000000000000007</c:v>
                </c:pt>
                <c:pt idx="30">
                  <c:v>1.1100000000000001</c:v>
                </c:pt>
                <c:pt idx="31">
                  <c:v>1.31</c:v>
                </c:pt>
                <c:pt idx="32">
                  <c:v>0.38000000000000017</c:v>
                </c:pt>
                <c:pt idx="33">
                  <c:v>0.95000000000000029</c:v>
                </c:pt>
                <c:pt idx="34">
                  <c:v>0.55000000000000004</c:v>
                </c:pt>
                <c:pt idx="35">
                  <c:v>0.56999999999999995</c:v>
                </c:pt>
              </c:numCache>
            </c:numRef>
          </c:val>
        </c:ser>
        <c:ser>
          <c:idx val="4"/>
          <c:order val="4"/>
          <c:tx>
            <c:strRef>
              <c:f>Sheet1!$B$805:$C$805</c:f>
              <c:strCache>
                <c:ptCount val="1"/>
                <c:pt idx="0">
                  <c:v>GL-MID Bottom</c:v>
                </c:pt>
              </c:strCache>
            </c:strRef>
          </c:tx>
          <c:marker>
            <c:symbol val="none"/>
          </c:marker>
          <c:cat>
            <c:numRef>
              <c:f>Sheet1!$A$805:$A$838</c:f>
              <c:numCache>
                <c:formatCode>m/d/yyyy\ h:mm</c:formatCode>
                <c:ptCount val="34"/>
                <c:pt idx="0">
                  <c:v>41303.434027777781</c:v>
                </c:pt>
                <c:pt idx="1">
                  <c:v>41359.427083333314</c:v>
                </c:pt>
                <c:pt idx="2">
                  <c:v>41414.611111111088</c:v>
                </c:pt>
                <c:pt idx="3">
                  <c:v>41443.663194444445</c:v>
                </c:pt>
                <c:pt idx="4">
                  <c:v>41472.361111111088</c:v>
                </c:pt>
                <c:pt idx="5">
                  <c:v>41499.496527777781</c:v>
                </c:pt>
                <c:pt idx="6">
                  <c:v>41514.340277777803</c:v>
                </c:pt>
                <c:pt idx="7">
                  <c:v>41528.371527777781</c:v>
                </c:pt>
                <c:pt idx="8">
                  <c:v>41542.392361111088</c:v>
                </c:pt>
                <c:pt idx="9">
                  <c:v>41568.4375</c:v>
                </c:pt>
                <c:pt idx="10">
                  <c:v>41667.590277777781</c:v>
                </c:pt>
                <c:pt idx="11">
                  <c:v>41723.548611111109</c:v>
                </c:pt>
                <c:pt idx="12">
                  <c:v>41779.38888888892</c:v>
                </c:pt>
                <c:pt idx="13">
                  <c:v>41800.35763888892</c:v>
                </c:pt>
                <c:pt idx="14">
                  <c:v>41828.354166666664</c:v>
                </c:pt>
                <c:pt idx="15">
                  <c:v>41856.364583333336</c:v>
                </c:pt>
                <c:pt idx="16">
                  <c:v>41870.364583333336</c:v>
                </c:pt>
                <c:pt idx="17">
                  <c:v>41884.475694444467</c:v>
                </c:pt>
                <c:pt idx="18">
                  <c:v>41897.46875</c:v>
                </c:pt>
                <c:pt idx="19">
                  <c:v>42067.652777777781</c:v>
                </c:pt>
                <c:pt idx="20">
                  <c:v>42135.430555555562</c:v>
                </c:pt>
                <c:pt idx="21">
                  <c:v>42163.406250000022</c:v>
                </c:pt>
                <c:pt idx="22">
                  <c:v>42191.385416666664</c:v>
                </c:pt>
                <c:pt idx="23">
                  <c:v>42219.364583333336</c:v>
                </c:pt>
                <c:pt idx="24">
                  <c:v>42255.375</c:v>
                </c:pt>
                <c:pt idx="25">
                  <c:v>42282.364583333336</c:v>
                </c:pt>
                <c:pt idx="26">
                  <c:v>42397.506944444467</c:v>
                </c:pt>
                <c:pt idx="27">
                  <c:v>42445.569444444445</c:v>
                </c:pt>
                <c:pt idx="28">
                  <c:v>42506.395833333336</c:v>
                </c:pt>
                <c:pt idx="29">
                  <c:v>42542.364583333336</c:v>
                </c:pt>
                <c:pt idx="30">
                  <c:v>42569.395833333336</c:v>
                </c:pt>
                <c:pt idx="31">
                  <c:v>42597.354166666664</c:v>
                </c:pt>
                <c:pt idx="32">
                  <c:v>42632.354166666664</c:v>
                </c:pt>
                <c:pt idx="33">
                  <c:v>42653.364583333336</c:v>
                </c:pt>
              </c:numCache>
            </c:numRef>
          </c:cat>
          <c:val>
            <c:numRef>
              <c:f>Sheet1!$E$805:$E$838</c:f>
              <c:numCache>
                <c:formatCode>General</c:formatCode>
                <c:ptCount val="34"/>
                <c:pt idx="0">
                  <c:v>2.08</c:v>
                </c:pt>
                <c:pt idx="1">
                  <c:v>3.19</c:v>
                </c:pt>
                <c:pt idx="2">
                  <c:v>1.33</c:v>
                </c:pt>
                <c:pt idx="3">
                  <c:v>1.3800000000000001</c:v>
                </c:pt>
                <c:pt idx="4">
                  <c:v>1.74</c:v>
                </c:pt>
                <c:pt idx="5">
                  <c:v>143</c:v>
                </c:pt>
                <c:pt idx="6">
                  <c:v>8.2200000000000006</c:v>
                </c:pt>
                <c:pt idx="7">
                  <c:v>10.200000000000001</c:v>
                </c:pt>
                <c:pt idx="8">
                  <c:v>106</c:v>
                </c:pt>
                <c:pt idx="9">
                  <c:v>1.21</c:v>
                </c:pt>
                <c:pt idx="10">
                  <c:v>1.26</c:v>
                </c:pt>
                <c:pt idx="11">
                  <c:v>140</c:v>
                </c:pt>
                <c:pt idx="12">
                  <c:v>1.57</c:v>
                </c:pt>
                <c:pt idx="13">
                  <c:v>97.9</c:v>
                </c:pt>
                <c:pt idx="14">
                  <c:v>14.1</c:v>
                </c:pt>
                <c:pt idx="15">
                  <c:v>1.05</c:v>
                </c:pt>
                <c:pt idx="16">
                  <c:v>1.23</c:v>
                </c:pt>
                <c:pt idx="17">
                  <c:v>6.49</c:v>
                </c:pt>
                <c:pt idx="18">
                  <c:v>2.06</c:v>
                </c:pt>
                <c:pt idx="19">
                  <c:v>632</c:v>
                </c:pt>
                <c:pt idx="20">
                  <c:v>3.25</c:v>
                </c:pt>
                <c:pt idx="21">
                  <c:v>1.84</c:v>
                </c:pt>
                <c:pt idx="22">
                  <c:v>0.8400000000000003</c:v>
                </c:pt>
                <c:pt idx="23">
                  <c:v>1.33</c:v>
                </c:pt>
                <c:pt idx="24">
                  <c:v>4.91</c:v>
                </c:pt>
                <c:pt idx="25">
                  <c:v>85.5</c:v>
                </c:pt>
                <c:pt idx="26">
                  <c:v>3.3499999999999988</c:v>
                </c:pt>
                <c:pt idx="27">
                  <c:v>48.3</c:v>
                </c:pt>
                <c:pt idx="28">
                  <c:v>11.7</c:v>
                </c:pt>
                <c:pt idx="29">
                  <c:v>11.3</c:v>
                </c:pt>
                <c:pt idx="30">
                  <c:v>0.81</c:v>
                </c:pt>
                <c:pt idx="31">
                  <c:v>24.3</c:v>
                </c:pt>
                <c:pt idx="32">
                  <c:v>34.5</c:v>
                </c:pt>
                <c:pt idx="33">
                  <c:v>33.700000000000003</c:v>
                </c:pt>
              </c:numCache>
            </c:numRef>
          </c:val>
        </c:ser>
        <c:marker val="1"/>
        <c:axId val="143904128"/>
        <c:axId val="145094144"/>
      </c:lineChart>
      <c:dateAx>
        <c:axId val="143904128"/>
        <c:scaling>
          <c:orientation val="minMax"/>
        </c:scaling>
        <c:axPos val="b"/>
        <c:title>
          <c:tx>
            <c:rich>
              <a:bodyPr/>
              <a:lstStyle/>
              <a:p>
                <a:pPr>
                  <a:defRPr/>
                </a:pPr>
                <a:r>
                  <a:rPr lang="en-US"/>
                  <a:t>Date</a:t>
                </a:r>
              </a:p>
            </c:rich>
          </c:tx>
          <c:layout/>
        </c:title>
        <c:numFmt formatCode="m/d/yyyy\ h:mm" sourceLinked="1"/>
        <c:tickLblPos val="nextTo"/>
        <c:crossAx val="145094144"/>
        <c:crosses val="autoZero"/>
        <c:auto val="1"/>
        <c:lblOffset val="100"/>
        <c:baseTimeUnit val="days"/>
      </c:dateAx>
      <c:valAx>
        <c:axId val="145094144"/>
        <c:scaling>
          <c:orientation val="minMax"/>
        </c:scaling>
        <c:axPos val="l"/>
        <c:majorGridlines/>
        <c:title>
          <c:tx>
            <c:rich>
              <a:bodyPr rot="0" vert="horz"/>
              <a:lstStyle/>
              <a:p>
                <a:pPr>
                  <a:defRPr/>
                </a:pPr>
                <a:r>
                  <a:rPr lang="en-US"/>
                  <a:t>ug/l</a:t>
                </a:r>
              </a:p>
            </c:rich>
          </c:tx>
          <c:layout/>
        </c:title>
        <c:numFmt formatCode="General" sourceLinked="1"/>
        <c:tickLblPos val="nextTo"/>
        <c:crossAx val="143904128"/>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Dissolved Copper</a:t>
            </a:r>
          </a:p>
        </c:rich>
      </c:tx>
      <c:layout/>
    </c:title>
    <c:plotArea>
      <c:layout/>
      <c:lineChart>
        <c:grouping val="standard"/>
        <c:ser>
          <c:idx val="0"/>
          <c:order val="0"/>
          <c:tx>
            <c:strRef>
              <c:f>Sheet1!$B$150:$C$150</c:f>
              <c:strCache>
                <c:ptCount val="1"/>
                <c:pt idx="0">
                  <c:v>GL-ATW 1</c:v>
                </c:pt>
              </c:strCache>
            </c:strRef>
          </c:tx>
          <c:marker>
            <c:symbol val="none"/>
          </c:marker>
          <c:cat>
            <c:numRef>
              <c:f>Sheet1!$A$150:$A$170</c:f>
              <c:numCache>
                <c:formatCode>m/d/yyyy\ h:mm</c:formatCode>
                <c:ptCount val="21"/>
                <c:pt idx="0">
                  <c:v>41303.53125</c:v>
                </c:pt>
                <c:pt idx="1">
                  <c:v>41443.614583333336</c:v>
                </c:pt>
                <c:pt idx="2">
                  <c:v>41568.489583333336</c:v>
                </c:pt>
                <c:pt idx="3">
                  <c:v>41667.46875</c:v>
                </c:pt>
                <c:pt idx="4">
                  <c:v>41800.406250000022</c:v>
                </c:pt>
                <c:pt idx="5">
                  <c:v>41897.427083333314</c:v>
                </c:pt>
                <c:pt idx="6">
                  <c:v>42135.486111111109</c:v>
                </c:pt>
                <c:pt idx="7">
                  <c:v>42163.451388888891</c:v>
                </c:pt>
                <c:pt idx="8">
                  <c:v>42191.4375</c:v>
                </c:pt>
                <c:pt idx="9">
                  <c:v>42219.427083333314</c:v>
                </c:pt>
                <c:pt idx="10">
                  <c:v>42255.322916666664</c:v>
                </c:pt>
                <c:pt idx="11">
                  <c:v>42282.427083333314</c:v>
                </c:pt>
                <c:pt idx="12">
                  <c:v>42397.416666666664</c:v>
                </c:pt>
                <c:pt idx="13">
                  <c:v>42445.5</c:v>
                </c:pt>
                <c:pt idx="14">
                  <c:v>42506.48263888892</c:v>
                </c:pt>
                <c:pt idx="15">
                  <c:v>42542.416666666664</c:v>
                </c:pt>
                <c:pt idx="16">
                  <c:v>42569.447916666664</c:v>
                </c:pt>
                <c:pt idx="17">
                  <c:v>42569.458333333343</c:v>
                </c:pt>
                <c:pt idx="18">
                  <c:v>42597.4375</c:v>
                </c:pt>
                <c:pt idx="19">
                  <c:v>42632.395833333336</c:v>
                </c:pt>
                <c:pt idx="20">
                  <c:v>42653.427083333314</c:v>
                </c:pt>
              </c:numCache>
            </c:numRef>
          </c:cat>
          <c:val>
            <c:numRef>
              <c:f>Sheet1!$E$150:$E$170</c:f>
              <c:numCache>
                <c:formatCode>General</c:formatCode>
                <c:ptCount val="21"/>
                <c:pt idx="0">
                  <c:v>1.24</c:v>
                </c:pt>
                <c:pt idx="1">
                  <c:v>1.34</c:v>
                </c:pt>
                <c:pt idx="2">
                  <c:v>0.8</c:v>
                </c:pt>
                <c:pt idx="3">
                  <c:v>1.1700000000000006</c:v>
                </c:pt>
                <c:pt idx="4">
                  <c:v>0.95000000000000029</c:v>
                </c:pt>
                <c:pt idx="5">
                  <c:v>0.85000000000000031</c:v>
                </c:pt>
                <c:pt idx="6">
                  <c:v>0.94000000000000028</c:v>
                </c:pt>
                <c:pt idx="7">
                  <c:v>0.9600000000000003</c:v>
                </c:pt>
                <c:pt idx="8">
                  <c:v>0.8</c:v>
                </c:pt>
                <c:pt idx="9">
                  <c:v>0.8</c:v>
                </c:pt>
                <c:pt idx="10">
                  <c:v>0.88</c:v>
                </c:pt>
                <c:pt idx="11">
                  <c:v>0.58000000000000007</c:v>
                </c:pt>
                <c:pt idx="12">
                  <c:v>0.74000000000000032</c:v>
                </c:pt>
                <c:pt idx="13">
                  <c:v>0.62000000000000033</c:v>
                </c:pt>
                <c:pt idx="14">
                  <c:v>0.99</c:v>
                </c:pt>
                <c:pt idx="15">
                  <c:v>1.04</c:v>
                </c:pt>
                <c:pt idx="16">
                  <c:v>0.98</c:v>
                </c:pt>
                <c:pt idx="17">
                  <c:v>0.68</c:v>
                </c:pt>
                <c:pt idx="18">
                  <c:v>0.92</c:v>
                </c:pt>
                <c:pt idx="19">
                  <c:v>0.79</c:v>
                </c:pt>
                <c:pt idx="20">
                  <c:v>0.7100000000000003</c:v>
                </c:pt>
              </c:numCache>
            </c:numRef>
          </c:val>
        </c:ser>
        <c:ser>
          <c:idx val="1"/>
          <c:order val="1"/>
          <c:tx>
            <c:strRef>
              <c:f>Sheet1!$B$171:$C$171</c:f>
              <c:strCache>
                <c:ptCount val="1"/>
                <c:pt idx="0">
                  <c:v>GL-ATW Bottom</c:v>
                </c:pt>
              </c:strCache>
            </c:strRef>
          </c:tx>
          <c:marker>
            <c:symbol val="none"/>
          </c:marker>
          <c:cat>
            <c:numRef>
              <c:f>Sheet1!$A$150:$A$170</c:f>
              <c:numCache>
                <c:formatCode>m/d/yyyy\ h:mm</c:formatCode>
                <c:ptCount val="21"/>
                <c:pt idx="0">
                  <c:v>41303.53125</c:v>
                </c:pt>
                <c:pt idx="1">
                  <c:v>41443.614583333336</c:v>
                </c:pt>
                <c:pt idx="2">
                  <c:v>41568.489583333336</c:v>
                </c:pt>
                <c:pt idx="3">
                  <c:v>41667.46875</c:v>
                </c:pt>
                <c:pt idx="4">
                  <c:v>41800.406250000022</c:v>
                </c:pt>
                <c:pt idx="5">
                  <c:v>41897.427083333314</c:v>
                </c:pt>
                <c:pt idx="6">
                  <c:v>42135.486111111109</c:v>
                </c:pt>
                <c:pt idx="7">
                  <c:v>42163.451388888891</c:v>
                </c:pt>
                <c:pt idx="8">
                  <c:v>42191.4375</c:v>
                </c:pt>
                <c:pt idx="9">
                  <c:v>42219.427083333314</c:v>
                </c:pt>
                <c:pt idx="10">
                  <c:v>42255.322916666664</c:v>
                </c:pt>
                <c:pt idx="11">
                  <c:v>42282.427083333314</c:v>
                </c:pt>
                <c:pt idx="12">
                  <c:v>42397.416666666664</c:v>
                </c:pt>
                <c:pt idx="13">
                  <c:v>42445.5</c:v>
                </c:pt>
                <c:pt idx="14">
                  <c:v>42506.48263888892</c:v>
                </c:pt>
                <c:pt idx="15">
                  <c:v>42542.416666666664</c:v>
                </c:pt>
                <c:pt idx="16">
                  <c:v>42569.447916666664</c:v>
                </c:pt>
                <c:pt idx="17">
                  <c:v>42569.458333333343</c:v>
                </c:pt>
                <c:pt idx="18">
                  <c:v>42597.4375</c:v>
                </c:pt>
                <c:pt idx="19">
                  <c:v>42632.395833333336</c:v>
                </c:pt>
                <c:pt idx="20">
                  <c:v>42653.427083333314</c:v>
                </c:pt>
              </c:numCache>
            </c:numRef>
          </c:cat>
          <c:val>
            <c:numRef>
              <c:f>Sheet1!$E$171:$E$190</c:f>
              <c:numCache>
                <c:formatCode>General</c:formatCode>
                <c:ptCount val="20"/>
                <c:pt idx="0">
                  <c:v>3.98</c:v>
                </c:pt>
                <c:pt idx="1">
                  <c:v>0.75000000000000033</c:v>
                </c:pt>
                <c:pt idx="2">
                  <c:v>0.8400000000000003</c:v>
                </c:pt>
                <c:pt idx="3">
                  <c:v>0.74000000000000032</c:v>
                </c:pt>
                <c:pt idx="4">
                  <c:v>0.91</c:v>
                </c:pt>
                <c:pt idx="5">
                  <c:v>0.74000000000000032</c:v>
                </c:pt>
                <c:pt idx="6">
                  <c:v>0.74000000000000032</c:v>
                </c:pt>
                <c:pt idx="7">
                  <c:v>0.72000000000000031</c:v>
                </c:pt>
                <c:pt idx="8">
                  <c:v>0.8400000000000003</c:v>
                </c:pt>
                <c:pt idx="9">
                  <c:v>0.86000000000000032</c:v>
                </c:pt>
                <c:pt idx="10">
                  <c:v>0.92</c:v>
                </c:pt>
                <c:pt idx="11">
                  <c:v>0.72000000000000031</c:v>
                </c:pt>
                <c:pt idx="12">
                  <c:v>0.61000000000000032</c:v>
                </c:pt>
                <c:pt idx="13">
                  <c:v>0.99</c:v>
                </c:pt>
                <c:pt idx="14">
                  <c:v>0.75000000000000033</c:v>
                </c:pt>
                <c:pt idx="15">
                  <c:v>0.81</c:v>
                </c:pt>
                <c:pt idx="16">
                  <c:v>0.98</c:v>
                </c:pt>
                <c:pt idx="17">
                  <c:v>1.42</c:v>
                </c:pt>
                <c:pt idx="18">
                  <c:v>1.02</c:v>
                </c:pt>
                <c:pt idx="19">
                  <c:v>1.05</c:v>
                </c:pt>
              </c:numCache>
            </c:numRef>
          </c:val>
        </c:ser>
        <c:ser>
          <c:idx val="2"/>
          <c:order val="2"/>
          <c:tx>
            <c:v>Standard</c:v>
          </c:tx>
          <c:marker>
            <c:symbol val="none"/>
          </c:marker>
          <c:val>
            <c:numRef>
              <c:f>Sheet1!$H$150:$H$190</c:f>
              <c:numCache>
                <c:formatCode>General</c:formatCode>
                <c:ptCount val="41"/>
                <c:pt idx="0">
                  <c:v>2.5299999999999998</c:v>
                </c:pt>
                <c:pt idx="1">
                  <c:v>2.5299999999999998</c:v>
                </c:pt>
                <c:pt idx="2">
                  <c:v>2.5299999999999998</c:v>
                </c:pt>
                <c:pt idx="3">
                  <c:v>2.5299999999999998</c:v>
                </c:pt>
                <c:pt idx="4">
                  <c:v>2.5299999999999998</c:v>
                </c:pt>
                <c:pt idx="5">
                  <c:v>2.5299999999999998</c:v>
                </c:pt>
                <c:pt idx="6">
                  <c:v>2.5299999999999998</c:v>
                </c:pt>
                <c:pt idx="7">
                  <c:v>2.5299999999999998</c:v>
                </c:pt>
                <c:pt idx="8">
                  <c:v>2.5299999999999998</c:v>
                </c:pt>
                <c:pt idx="9">
                  <c:v>2.5299999999999998</c:v>
                </c:pt>
                <c:pt idx="10">
                  <c:v>2.5299999999999998</c:v>
                </c:pt>
                <c:pt idx="11">
                  <c:v>2.5299999999999998</c:v>
                </c:pt>
                <c:pt idx="12">
                  <c:v>2.5299999999999998</c:v>
                </c:pt>
                <c:pt idx="13">
                  <c:v>2.5299999999999998</c:v>
                </c:pt>
                <c:pt idx="14">
                  <c:v>2.5299999999999998</c:v>
                </c:pt>
                <c:pt idx="15">
                  <c:v>2.5299999999999998</c:v>
                </c:pt>
                <c:pt idx="16">
                  <c:v>2.5299999999999998</c:v>
                </c:pt>
                <c:pt idx="17">
                  <c:v>2.5299999999999998</c:v>
                </c:pt>
                <c:pt idx="18">
                  <c:v>2.5299999999999998</c:v>
                </c:pt>
                <c:pt idx="19">
                  <c:v>2.5299999999999998</c:v>
                </c:pt>
                <c:pt idx="20">
                  <c:v>2.5299999999999998</c:v>
                </c:pt>
                <c:pt idx="21">
                  <c:v>2.5299999999999998</c:v>
                </c:pt>
                <c:pt idx="22">
                  <c:v>2.5299999999999998</c:v>
                </c:pt>
                <c:pt idx="23">
                  <c:v>2.5299999999999998</c:v>
                </c:pt>
                <c:pt idx="24">
                  <c:v>2.5299999999999998</c:v>
                </c:pt>
                <c:pt idx="25">
                  <c:v>2.5299999999999998</c:v>
                </c:pt>
                <c:pt idx="26">
                  <c:v>2.5299999999999998</c:v>
                </c:pt>
                <c:pt idx="27">
                  <c:v>2.5299999999999998</c:v>
                </c:pt>
                <c:pt idx="28">
                  <c:v>2.5299999999999998</c:v>
                </c:pt>
                <c:pt idx="29">
                  <c:v>2.5299999999999998</c:v>
                </c:pt>
                <c:pt idx="30">
                  <c:v>2.5299999999999998</c:v>
                </c:pt>
                <c:pt idx="31">
                  <c:v>2.5299999999999998</c:v>
                </c:pt>
                <c:pt idx="32">
                  <c:v>2.5299999999999998</c:v>
                </c:pt>
                <c:pt idx="33">
                  <c:v>2.5299999999999998</c:v>
                </c:pt>
                <c:pt idx="34">
                  <c:v>2.5299999999999998</c:v>
                </c:pt>
                <c:pt idx="35">
                  <c:v>2.5299999999999998</c:v>
                </c:pt>
                <c:pt idx="36">
                  <c:v>2.5299999999999998</c:v>
                </c:pt>
                <c:pt idx="37">
                  <c:v>2.5299999999999998</c:v>
                </c:pt>
                <c:pt idx="38">
                  <c:v>2.5299999999999998</c:v>
                </c:pt>
                <c:pt idx="39">
                  <c:v>2.5299999999999998</c:v>
                </c:pt>
                <c:pt idx="40">
                  <c:v>2.5299999999999998</c:v>
                </c:pt>
              </c:numCache>
            </c:numRef>
          </c:val>
        </c:ser>
        <c:ser>
          <c:idx val="3"/>
          <c:order val="3"/>
          <c:tx>
            <c:strRef>
              <c:f>Sheet1!$B$623:$C$623</c:f>
              <c:strCache>
                <c:ptCount val="1"/>
                <c:pt idx="0">
                  <c:v>GL-MID 1</c:v>
                </c:pt>
              </c:strCache>
            </c:strRef>
          </c:tx>
          <c:marker>
            <c:symbol val="none"/>
          </c:marker>
          <c:val>
            <c:numRef>
              <c:f>Sheet1!$E$623:$E$644</c:f>
              <c:numCache>
                <c:formatCode>General</c:formatCode>
                <c:ptCount val="22"/>
                <c:pt idx="0">
                  <c:v>1.71</c:v>
                </c:pt>
                <c:pt idx="1">
                  <c:v>1.1900000000000006</c:v>
                </c:pt>
                <c:pt idx="2">
                  <c:v>0.8</c:v>
                </c:pt>
                <c:pt idx="3">
                  <c:v>0.74000000000000032</c:v>
                </c:pt>
                <c:pt idx="4">
                  <c:v>1.05</c:v>
                </c:pt>
                <c:pt idx="5">
                  <c:v>0.92</c:v>
                </c:pt>
                <c:pt idx="6">
                  <c:v>0.87000000000000033</c:v>
                </c:pt>
                <c:pt idx="7">
                  <c:v>0.79</c:v>
                </c:pt>
                <c:pt idx="8">
                  <c:v>0.91</c:v>
                </c:pt>
                <c:pt idx="9">
                  <c:v>1.1200000000000001</c:v>
                </c:pt>
                <c:pt idx="10">
                  <c:v>0.83000000000000029</c:v>
                </c:pt>
                <c:pt idx="11">
                  <c:v>0.79</c:v>
                </c:pt>
                <c:pt idx="12">
                  <c:v>0.55000000000000004</c:v>
                </c:pt>
                <c:pt idx="13">
                  <c:v>0.64000000000000035</c:v>
                </c:pt>
                <c:pt idx="14">
                  <c:v>0.59</c:v>
                </c:pt>
                <c:pt idx="15">
                  <c:v>0.53</c:v>
                </c:pt>
                <c:pt idx="16">
                  <c:v>0.81</c:v>
                </c:pt>
                <c:pt idx="17">
                  <c:v>1</c:v>
                </c:pt>
                <c:pt idx="18">
                  <c:v>0.74000000000000032</c:v>
                </c:pt>
                <c:pt idx="19">
                  <c:v>0.9</c:v>
                </c:pt>
                <c:pt idx="20">
                  <c:v>0.8</c:v>
                </c:pt>
                <c:pt idx="21">
                  <c:v>0.86000000000000032</c:v>
                </c:pt>
              </c:numCache>
            </c:numRef>
          </c:val>
        </c:ser>
        <c:ser>
          <c:idx val="4"/>
          <c:order val="4"/>
          <c:tx>
            <c:strRef>
              <c:f>Sheet1!$B$645:$C$645</c:f>
              <c:strCache>
                <c:ptCount val="1"/>
                <c:pt idx="0">
                  <c:v>GL-MID Bottom</c:v>
                </c:pt>
              </c:strCache>
            </c:strRef>
          </c:tx>
          <c:marker>
            <c:symbol val="none"/>
          </c:marker>
          <c:val>
            <c:numRef>
              <c:f>Sheet1!$E$645:$E$665</c:f>
              <c:numCache>
                <c:formatCode>General</c:formatCode>
                <c:ptCount val="21"/>
                <c:pt idx="0">
                  <c:v>2.5299999999999998</c:v>
                </c:pt>
                <c:pt idx="1">
                  <c:v>1.29</c:v>
                </c:pt>
                <c:pt idx="2">
                  <c:v>0.60000000000000031</c:v>
                </c:pt>
                <c:pt idx="3">
                  <c:v>0.8400000000000003</c:v>
                </c:pt>
                <c:pt idx="4">
                  <c:v>0.68</c:v>
                </c:pt>
                <c:pt idx="5">
                  <c:v>0.78</c:v>
                </c:pt>
                <c:pt idx="6">
                  <c:v>0.68</c:v>
                </c:pt>
                <c:pt idx="7">
                  <c:v>0.7100000000000003</c:v>
                </c:pt>
                <c:pt idx="8">
                  <c:v>0.67000000000000048</c:v>
                </c:pt>
                <c:pt idx="9">
                  <c:v>0.63000000000000034</c:v>
                </c:pt>
                <c:pt idx="10">
                  <c:v>0.88</c:v>
                </c:pt>
                <c:pt idx="11">
                  <c:v>0.63000000000000034</c:v>
                </c:pt>
                <c:pt idx="12">
                  <c:v>0.61000000000000032</c:v>
                </c:pt>
                <c:pt idx="13">
                  <c:v>0.7100000000000003</c:v>
                </c:pt>
                <c:pt idx="14">
                  <c:v>0.72000000000000031</c:v>
                </c:pt>
                <c:pt idx="15">
                  <c:v>0.87000000000000033</c:v>
                </c:pt>
                <c:pt idx="16">
                  <c:v>0.73000000000000032</c:v>
                </c:pt>
                <c:pt idx="17">
                  <c:v>0.93</c:v>
                </c:pt>
                <c:pt idx="18">
                  <c:v>0.91</c:v>
                </c:pt>
                <c:pt idx="19">
                  <c:v>0.88</c:v>
                </c:pt>
                <c:pt idx="20">
                  <c:v>0.8400000000000003</c:v>
                </c:pt>
              </c:numCache>
            </c:numRef>
          </c:val>
        </c:ser>
        <c:marker val="1"/>
        <c:axId val="148224256"/>
        <c:axId val="148304256"/>
      </c:lineChart>
      <c:dateAx>
        <c:axId val="148224256"/>
        <c:scaling>
          <c:orientation val="minMax"/>
        </c:scaling>
        <c:axPos val="b"/>
        <c:title>
          <c:tx>
            <c:rich>
              <a:bodyPr/>
              <a:lstStyle/>
              <a:p>
                <a:pPr>
                  <a:defRPr/>
                </a:pPr>
                <a:r>
                  <a:rPr lang="en-US"/>
                  <a:t>Date</a:t>
                </a:r>
              </a:p>
            </c:rich>
          </c:tx>
          <c:layout/>
        </c:title>
        <c:numFmt formatCode="m/d/yyyy\ h:mm" sourceLinked="1"/>
        <c:tickLblPos val="nextTo"/>
        <c:crossAx val="148304256"/>
        <c:crosses val="autoZero"/>
        <c:auto val="1"/>
        <c:lblOffset val="100"/>
        <c:baseTimeUnit val="days"/>
      </c:dateAx>
      <c:valAx>
        <c:axId val="148304256"/>
        <c:scaling>
          <c:orientation val="minMax"/>
        </c:scaling>
        <c:axPos val="l"/>
        <c:majorGridlines/>
        <c:title>
          <c:tx>
            <c:rich>
              <a:bodyPr rot="0" vert="horz"/>
              <a:lstStyle/>
              <a:p>
                <a:pPr>
                  <a:defRPr/>
                </a:pPr>
                <a:r>
                  <a:rPr lang="en-US"/>
                  <a:t>ug/l</a:t>
                </a:r>
              </a:p>
            </c:rich>
          </c:tx>
          <c:layout/>
        </c:title>
        <c:numFmt formatCode="General" sourceLinked="1"/>
        <c:tickLblPos val="nextTo"/>
        <c:crossAx val="148224256"/>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Dissolved</a:t>
            </a:r>
            <a:r>
              <a:rPr lang="en-US" baseline="0"/>
              <a:t> Ag</a:t>
            </a:r>
            <a:endParaRPr lang="en-US"/>
          </a:p>
        </c:rich>
      </c:tx>
      <c:layout/>
    </c:title>
    <c:plotArea>
      <c:layout/>
      <c:lineChart>
        <c:grouping val="standard"/>
        <c:ser>
          <c:idx val="0"/>
          <c:order val="0"/>
          <c:tx>
            <c:strRef>
              <c:f>Sheet1!$B$2:$C$2</c:f>
              <c:strCache>
                <c:ptCount val="1"/>
                <c:pt idx="0">
                  <c:v>GL-ATW 1</c:v>
                </c:pt>
              </c:strCache>
            </c:strRef>
          </c:tx>
          <c:marker>
            <c:symbol val="none"/>
          </c:marker>
          <c:cat>
            <c:numRef>
              <c:f>Sheet1!$A$473:$A$484</c:f>
              <c:numCache>
                <c:formatCode>m/d/yyyy\ h:mm</c:formatCode>
                <c:ptCount val="12"/>
                <c:pt idx="0">
                  <c:v>41303.434027777781</c:v>
                </c:pt>
                <c:pt idx="1">
                  <c:v>41443.663194444445</c:v>
                </c:pt>
                <c:pt idx="2">
                  <c:v>41568.4375</c:v>
                </c:pt>
                <c:pt idx="3">
                  <c:v>41667.590277777781</c:v>
                </c:pt>
                <c:pt idx="4">
                  <c:v>41800.35763888892</c:v>
                </c:pt>
                <c:pt idx="5">
                  <c:v>41897.46875</c:v>
                </c:pt>
                <c:pt idx="6">
                  <c:v>42067.652777777781</c:v>
                </c:pt>
                <c:pt idx="7">
                  <c:v>42163.406250000022</c:v>
                </c:pt>
                <c:pt idx="8">
                  <c:v>42282.364583333336</c:v>
                </c:pt>
                <c:pt idx="9">
                  <c:v>42397.506944444467</c:v>
                </c:pt>
                <c:pt idx="10">
                  <c:v>42542.364583333336</c:v>
                </c:pt>
                <c:pt idx="11">
                  <c:v>42653.364583333336</c:v>
                </c:pt>
              </c:numCache>
            </c:numRef>
          </c:cat>
          <c:val>
            <c:numRef>
              <c:f>Sheet1!$E$2:$E$12</c:f>
              <c:numCache>
                <c:formatCode>General</c:formatCode>
                <c:ptCount val="11"/>
                <c:pt idx="0">
                  <c:v>-3.0000000000000014E-3</c:v>
                </c:pt>
                <c:pt idx="1">
                  <c:v>-3.0000000000000014E-3</c:v>
                </c:pt>
                <c:pt idx="2">
                  <c:v>-5.0000000000000027E-3</c:v>
                </c:pt>
                <c:pt idx="3">
                  <c:v>-5.0000000000000027E-3</c:v>
                </c:pt>
                <c:pt idx="4">
                  <c:v>-5.0000000000000027E-3</c:v>
                </c:pt>
                <c:pt idx="5">
                  <c:v>-5.0000000000000027E-3</c:v>
                </c:pt>
                <c:pt idx="6">
                  <c:v>-5.0000000000000027E-3</c:v>
                </c:pt>
                <c:pt idx="7">
                  <c:v>-5.0000000000000027E-3</c:v>
                </c:pt>
                <c:pt idx="8">
                  <c:v>-5.0000000000000027E-3</c:v>
                </c:pt>
                <c:pt idx="9">
                  <c:v>-5.0000000000000027E-3</c:v>
                </c:pt>
                <c:pt idx="10">
                  <c:v>-5.0000000000000027E-3</c:v>
                </c:pt>
              </c:numCache>
            </c:numRef>
          </c:val>
        </c:ser>
        <c:ser>
          <c:idx val="1"/>
          <c:order val="1"/>
          <c:tx>
            <c:strRef>
              <c:f>Sheet1!$B$13:$C$13</c:f>
              <c:strCache>
                <c:ptCount val="1"/>
                <c:pt idx="0">
                  <c:v>GL-ATW Bottom</c:v>
                </c:pt>
              </c:strCache>
            </c:strRef>
          </c:tx>
          <c:marker>
            <c:symbol val="none"/>
          </c:marker>
          <c:cat>
            <c:numRef>
              <c:f>Sheet1!$A$473:$A$484</c:f>
              <c:numCache>
                <c:formatCode>m/d/yyyy\ h:mm</c:formatCode>
                <c:ptCount val="12"/>
                <c:pt idx="0">
                  <c:v>41303.434027777781</c:v>
                </c:pt>
                <c:pt idx="1">
                  <c:v>41443.663194444445</c:v>
                </c:pt>
                <c:pt idx="2">
                  <c:v>41568.4375</c:v>
                </c:pt>
                <c:pt idx="3">
                  <c:v>41667.590277777781</c:v>
                </c:pt>
                <c:pt idx="4">
                  <c:v>41800.35763888892</c:v>
                </c:pt>
                <c:pt idx="5">
                  <c:v>41897.46875</c:v>
                </c:pt>
                <c:pt idx="6">
                  <c:v>42067.652777777781</c:v>
                </c:pt>
                <c:pt idx="7">
                  <c:v>42163.406250000022</c:v>
                </c:pt>
                <c:pt idx="8">
                  <c:v>42282.364583333336</c:v>
                </c:pt>
                <c:pt idx="9">
                  <c:v>42397.506944444467</c:v>
                </c:pt>
                <c:pt idx="10">
                  <c:v>42542.364583333336</c:v>
                </c:pt>
                <c:pt idx="11">
                  <c:v>42653.364583333336</c:v>
                </c:pt>
              </c:numCache>
            </c:numRef>
          </c:cat>
          <c:val>
            <c:numRef>
              <c:f>Sheet1!$E$13:$E$23</c:f>
              <c:numCache>
                <c:formatCode>General</c:formatCode>
                <c:ptCount val="11"/>
                <c:pt idx="0">
                  <c:v>-3.0000000000000014E-3</c:v>
                </c:pt>
                <c:pt idx="1">
                  <c:v>5.0000000000000027E-3</c:v>
                </c:pt>
                <c:pt idx="2">
                  <c:v>-5.0000000000000027E-3</c:v>
                </c:pt>
                <c:pt idx="3">
                  <c:v>-5.0000000000000027E-3</c:v>
                </c:pt>
                <c:pt idx="4">
                  <c:v>-5.0000000000000027E-3</c:v>
                </c:pt>
                <c:pt idx="5">
                  <c:v>-5.0000000000000027E-3</c:v>
                </c:pt>
                <c:pt idx="6">
                  <c:v>-5.0000000000000027E-3</c:v>
                </c:pt>
                <c:pt idx="7">
                  <c:v>-5.0000000000000027E-3</c:v>
                </c:pt>
                <c:pt idx="8">
                  <c:v>-5.0000000000000027E-3</c:v>
                </c:pt>
                <c:pt idx="9">
                  <c:v>-5.0000000000000027E-3</c:v>
                </c:pt>
                <c:pt idx="10">
                  <c:v>-5.0000000000000027E-3</c:v>
                </c:pt>
              </c:numCache>
            </c:numRef>
          </c:val>
        </c:ser>
        <c:ser>
          <c:idx val="2"/>
          <c:order val="2"/>
          <c:tx>
            <c:strRef>
              <c:f>Sheet1!$H$1</c:f>
              <c:strCache>
                <c:ptCount val="1"/>
                <c:pt idx="0">
                  <c:v>Standard</c:v>
                </c:pt>
              </c:strCache>
            </c:strRef>
          </c:tx>
          <c:marker>
            <c:symbol val="none"/>
          </c:marker>
          <c:cat>
            <c:numRef>
              <c:f>Sheet1!$A$473:$A$484</c:f>
              <c:numCache>
                <c:formatCode>m/d/yyyy\ h:mm</c:formatCode>
                <c:ptCount val="12"/>
                <c:pt idx="0">
                  <c:v>41303.434027777781</c:v>
                </c:pt>
                <c:pt idx="1">
                  <c:v>41443.663194444445</c:v>
                </c:pt>
                <c:pt idx="2">
                  <c:v>41568.4375</c:v>
                </c:pt>
                <c:pt idx="3">
                  <c:v>41667.590277777781</c:v>
                </c:pt>
                <c:pt idx="4">
                  <c:v>41800.35763888892</c:v>
                </c:pt>
                <c:pt idx="5">
                  <c:v>41897.46875</c:v>
                </c:pt>
                <c:pt idx="6">
                  <c:v>42067.652777777781</c:v>
                </c:pt>
                <c:pt idx="7">
                  <c:v>42163.406250000022</c:v>
                </c:pt>
                <c:pt idx="8">
                  <c:v>42282.364583333336</c:v>
                </c:pt>
                <c:pt idx="9">
                  <c:v>42397.506944444467</c:v>
                </c:pt>
                <c:pt idx="10">
                  <c:v>42542.364583333336</c:v>
                </c:pt>
                <c:pt idx="11">
                  <c:v>42653.364583333336</c:v>
                </c:pt>
              </c:numCache>
            </c:numRef>
          </c:cat>
          <c:val>
            <c:numRef>
              <c:f>Sheet1!$H$2:$H$23</c:f>
              <c:numCache>
                <c:formatCode>General</c:formatCode>
                <c:ptCount val="22"/>
                <c:pt idx="0">
                  <c:v>5.9180000000000031E-3</c:v>
                </c:pt>
                <c:pt idx="1">
                  <c:v>5.9180000000000031E-3</c:v>
                </c:pt>
                <c:pt idx="2">
                  <c:v>5.9180000000000031E-3</c:v>
                </c:pt>
                <c:pt idx="3">
                  <c:v>5.9180000000000031E-3</c:v>
                </c:pt>
                <c:pt idx="4">
                  <c:v>5.9180000000000031E-3</c:v>
                </c:pt>
                <c:pt idx="5">
                  <c:v>5.9180000000000031E-3</c:v>
                </c:pt>
                <c:pt idx="6">
                  <c:v>5.9180000000000031E-3</c:v>
                </c:pt>
                <c:pt idx="7">
                  <c:v>5.9180000000000031E-3</c:v>
                </c:pt>
                <c:pt idx="8">
                  <c:v>5.9180000000000031E-3</c:v>
                </c:pt>
                <c:pt idx="9">
                  <c:v>5.9180000000000031E-3</c:v>
                </c:pt>
                <c:pt idx="10">
                  <c:v>5.9180000000000031E-3</c:v>
                </c:pt>
                <c:pt idx="11">
                  <c:v>5.9180000000000031E-3</c:v>
                </c:pt>
                <c:pt idx="12">
                  <c:v>5.9180000000000031E-3</c:v>
                </c:pt>
                <c:pt idx="13">
                  <c:v>5.9180000000000031E-3</c:v>
                </c:pt>
                <c:pt idx="14">
                  <c:v>5.9180000000000031E-3</c:v>
                </c:pt>
                <c:pt idx="15">
                  <c:v>5.9180000000000031E-3</c:v>
                </c:pt>
                <c:pt idx="16">
                  <c:v>5.9180000000000031E-3</c:v>
                </c:pt>
                <c:pt idx="17">
                  <c:v>5.9180000000000031E-3</c:v>
                </c:pt>
                <c:pt idx="18">
                  <c:v>5.9180000000000031E-3</c:v>
                </c:pt>
                <c:pt idx="19">
                  <c:v>5.9180000000000031E-3</c:v>
                </c:pt>
                <c:pt idx="20">
                  <c:v>5.9180000000000031E-3</c:v>
                </c:pt>
                <c:pt idx="21">
                  <c:v>5.9180000000000031E-3</c:v>
                </c:pt>
              </c:numCache>
            </c:numRef>
          </c:val>
        </c:ser>
        <c:ser>
          <c:idx val="3"/>
          <c:order val="3"/>
          <c:tx>
            <c:strRef>
              <c:f>Sheet1!$B$460:$C$460</c:f>
              <c:strCache>
                <c:ptCount val="1"/>
                <c:pt idx="0">
                  <c:v>GL-MID 1</c:v>
                </c:pt>
              </c:strCache>
            </c:strRef>
          </c:tx>
          <c:marker>
            <c:symbol val="none"/>
          </c:marker>
          <c:cat>
            <c:numRef>
              <c:f>Sheet1!$A$473:$A$484</c:f>
              <c:numCache>
                <c:formatCode>m/d/yyyy\ h:mm</c:formatCode>
                <c:ptCount val="12"/>
                <c:pt idx="0">
                  <c:v>41303.434027777781</c:v>
                </c:pt>
                <c:pt idx="1">
                  <c:v>41443.663194444445</c:v>
                </c:pt>
                <c:pt idx="2">
                  <c:v>41568.4375</c:v>
                </c:pt>
                <c:pt idx="3">
                  <c:v>41667.590277777781</c:v>
                </c:pt>
                <c:pt idx="4">
                  <c:v>41800.35763888892</c:v>
                </c:pt>
                <c:pt idx="5">
                  <c:v>41897.46875</c:v>
                </c:pt>
                <c:pt idx="6">
                  <c:v>42067.652777777781</c:v>
                </c:pt>
                <c:pt idx="7">
                  <c:v>42163.406250000022</c:v>
                </c:pt>
                <c:pt idx="8">
                  <c:v>42282.364583333336</c:v>
                </c:pt>
                <c:pt idx="9">
                  <c:v>42397.506944444467</c:v>
                </c:pt>
                <c:pt idx="10">
                  <c:v>42542.364583333336</c:v>
                </c:pt>
                <c:pt idx="11">
                  <c:v>42653.364583333336</c:v>
                </c:pt>
              </c:numCache>
            </c:numRef>
          </c:cat>
          <c:val>
            <c:numRef>
              <c:f>Sheet1!$E$460:$E$472</c:f>
              <c:numCache>
                <c:formatCode>General</c:formatCode>
                <c:ptCount val="13"/>
                <c:pt idx="0">
                  <c:v>-3.0000000000000014E-3</c:v>
                </c:pt>
                <c:pt idx="1">
                  <c:v>-3.0000000000000014E-3</c:v>
                </c:pt>
                <c:pt idx="2">
                  <c:v>-5.0000000000000027E-3</c:v>
                </c:pt>
                <c:pt idx="3">
                  <c:v>-5.0000000000000027E-3</c:v>
                </c:pt>
                <c:pt idx="4">
                  <c:v>-5.0000000000000027E-3</c:v>
                </c:pt>
                <c:pt idx="5">
                  <c:v>-5.0000000000000027E-3</c:v>
                </c:pt>
                <c:pt idx="6">
                  <c:v>-5.0000000000000027E-3</c:v>
                </c:pt>
                <c:pt idx="7">
                  <c:v>-5.0000000000000027E-3</c:v>
                </c:pt>
                <c:pt idx="8">
                  <c:v>-5.0000000000000027E-3</c:v>
                </c:pt>
                <c:pt idx="9">
                  <c:v>-5.0000000000000027E-3</c:v>
                </c:pt>
                <c:pt idx="10">
                  <c:v>-5.0000000000000027E-3</c:v>
                </c:pt>
                <c:pt idx="11">
                  <c:v>-5.0000000000000027E-3</c:v>
                </c:pt>
                <c:pt idx="12">
                  <c:v>-5.0000000000000027E-3</c:v>
                </c:pt>
              </c:numCache>
            </c:numRef>
          </c:val>
        </c:ser>
        <c:ser>
          <c:idx val="4"/>
          <c:order val="4"/>
          <c:tx>
            <c:strRef>
              <c:f>Sheet1!$B$473:$C$473</c:f>
              <c:strCache>
                <c:ptCount val="1"/>
                <c:pt idx="0">
                  <c:v>GL-MID Bottom</c:v>
                </c:pt>
              </c:strCache>
            </c:strRef>
          </c:tx>
          <c:marker>
            <c:symbol val="none"/>
          </c:marker>
          <c:cat>
            <c:numRef>
              <c:f>Sheet1!$A$473:$A$484</c:f>
              <c:numCache>
                <c:formatCode>m/d/yyyy\ h:mm</c:formatCode>
                <c:ptCount val="12"/>
                <c:pt idx="0">
                  <c:v>41303.434027777781</c:v>
                </c:pt>
                <c:pt idx="1">
                  <c:v>41443.663194444445</c:v>
                </c:pt>
                <c:pt idx="2">
                  <c:v>41568.4375</c:v>
                </c:pt>
                <c:pt idx="3">
                  <c:v>41667.590277777781</c:v>
                </c:pt>
                <c:pt idx="4">
                  <c:v>41800.35763888892</c:v>
                </c:pt>
                <c:pt idx="5">
                  <c:v>41897.46875</c:v>
                </c:pt>
                <c:pt idx="6">
                  <c:v>42067.652777777781</c:v>
                </c:pt>
                <c:pt idx="7">
                  <c:v>42163.406250000022</c:v>
                </c:pt>
                <c:pt idx="8">
                  <c:v>42282.364583333336</c:v>
                </c:pt>
                <c:pt idx="9">
                  <c:v>42397.506944444467</c:v>
                </c:pt>
                <c:pt idx="10">
                  <c:v>42542.364583333336</c:v>
                </c:pt>
                <c:pt idx="11">
                  <c:v>42653.364583333336</c:v>
                </c:pt>
              </c:numCache>
            </c:numRef>
          </c:cat>
          <c:val>
            <c:numRef>
              <c:f>Sheet1!$E$473:$E$484</c:f>
              <c:numCache>
                <c:formatCode>General</c:formatCode>
                <c:ptCount val="12"/>
                <c:pt idx="0">
                  <c:v>-3.0000000000000014E-3</c:v>
                </c:pt>
                <c:pt idx="1">
                  <c:v>-3.0000000000000014E-3</c:v>
                </c:pt>
                <c:pt idx="2">
                  <c:v>6.0000000000000027E-3</c:v>
                </c:pt>
                <c:pt idx="3">
                  <c:v>-5.0000000000000027E-3</c:v>
                </c:pt>
                <c:pt idx="4">
                  <c:v>-5.0000000000000027E-3</c:v>
                </c:pt>
                <c:pt idx="5">
                  <c:v>-5.0000000000000027E-3</c:v>
                </c:pt>
                <c:pt idx="6">
                  <c:v>-5.0000000000000027E-3</c:v>
                </c:pt>
                <c:pt idx="7">
                  <c:v>-5.0000000000000027E-3</c:v>
                </c:pt>
                <c:pt idx="8">
                  <c:v>-5.0000000000000027E-3</c:v>
                </c:pt>
                <c:pt idx="9">
                  <c:v>-5.0000000000000027E-3</c:v>
                </c:pt>
                <c:pt idx="10">
                  <c:v>-5.0000000000000027E-3</c:v>
                </c:pt>
                <c:pt idx="11">
                  <c:v>-5.0000000000000027E-3</c:v>
                </c:pt>
              </c:numCache>
            </c:numRef>
          </c:val>
        </c:ser>
        <c:marker val="1"/>
        <c:axId val="148659200"/>
        <c:axId val="151339392"/>
      </c:lineChart>
      <c:dateAx>
        <c:axId val="148659200"/>
        <c:scaling>
          <c:orientation val="minMax"/>
        </c:scaling>
        <c:axPos val="b"/>
        <c:title>
          <c:tx>
            <c:rich>
              <a:bodyPr/>
              <a:lstStyle/>
              <a:p>
                <a:pPr>
                  <a:defRPr/>
                </a:pPr>
                <a:r>
                  <a:rPr lang="en-US"/>
                  <a:t>Sample</a:t>
                </a:r>
                <a:r>
                  <a:rPr lang="en-US" baseline="0"/>
                  <a:t> Date</a:t>
                </a:r>
                <a:endParaRPr lang="en-US"/>
              </a:p>
            </c:rich>
          </c:tx>
          <c:layout/>
        </c:title>
        <c:numFmt formatCode="m/d/yyyy\ h:mm" sourceLinked="1"/>
        <c:tickLblPos val="nextTo"/>
        <c:crossAx val="151339392"/>
        <c:crosses val="autoZero"/>
        <c:auto val="1"/>
        <c:lblOffset val="100"/>
        <c:baseTimeUnit val="months"/>
      </c:dateAx>
      <c:valAx>
        <c:axId val="151339392"/>
        <c:scaling>
          <c:orientation val="minMax"/>
        </c:scaling>
        <c:axPos val="l"/>
        <c:majorGridlines/>
        <c:title>
          <c:tx>
            <c:rich>
              <a:bodyPr rot="0" vert="horz"/>
              <a:lstStyle/>
              <a:p>
                <a:pPr>
                  <a:defRPr/>
                </a:pPr>
                <a:r>
                  <a:rPr lang="en-US"/>
                  <a:t>ug/l</a:t>
                </a:r>
              </a:p>
            </c:rich>
          </c:tx>
          <c:layout/>
        </c:title>
        <c:numFmt formatCode="General" sourceLinked="1"/>
        <c:tickLblPos val="nextTo"/>
        <c:crossAx val="14865920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Dissolved </a:t>
            </a:r>
            <a:r>
              <a:rPr lang="en-US" dirty="0" err="1"/>
              <a:t>Pb</a:t>
            </a:r>
            <a:r>
              <a:rPr lang="en-US" dirty="0"/>
              <a:t> </a:t>
            </a:r>
          </a:p>
        </c:rich>
      </c:tx>
      <c:layout>
        <c:manualLayout>
          <c:xMode val="edge"/>
          <c:yMode val="edge"/>
          <c:x val="0.33510101010101007"/>
          <c:y val="0"/>
        </c:manualLayout>
      </c:layout>
    </c:title>
    <c:plotArea>
      <c:layout>
        <c:manualLayout>
          <c:layoutTarget val="inner"/>
          <c:xMode val="edge"/>
          <c:yMode val="edge"/>
          <c:x val="0.15141907261592319"/>
          <c:y val="6.9919072615923034E-2"/>
          <c:w val="0.6911362642169725"/>
          <c:h val="0.59581401283172941"/>
        </c:manualLayout>
      </c:layout>
      <c:lineChart>
        <c:grouping val="standard"/>
        <c:ser>
          <c:idx val="0"/>
          <c:order val="0"/>
          <c:tx>
            <c:strRef>
              <c:f>Sheet1!$B$382:$C$382</c:f>
              <c:strCache>
                <c:ptCount val="1"/>
                <c:pt idx="0">
                  <c:v>GL-ATW 1</c:v>
                </c:pt>
              </c:strCache>
            </c:strRef>
          </c:tx>
          <c:marker>
            <c:symbol val="none"/>
          </c:marker>
          <c:cat>
            <c:numRef>
              <c:f>Sheet1!$A$393:$A$403</c:f>
              <c:numCache>
                <c:formatCode>m/d/yyyy\ h:mm</c:formatCode>
                <c:ptCount val="11"/>
                <c:pt idx="0">
                  <c:v>41303.538194444467</c:v>
                </c:pt>
                <c:pt idx="1">
                  <c:v>41443.621527777774</c:v>
                </c:pt>
                <c:pt idx="2">
                  <c:v>41568.506944444467</c:v>
                </c:pt>
                <c:pt idx="3">
                  <c:v>41667.475694444467</c:v>
                </c:pt>
                <c:pt idx="4">
                  <c:v>41800.416666666664</c:v>
                </c:pt>
                <c:pt idx="5">
                  <c:v>41897.4375</c:v>
                </c:pt>
                <c:pt idx="6">
                  <c:v>42163.458333333343</c:v>
                </c:pt>
                <c:pt idx="7">
                  <c:v>42282.434027777781</c:v>
                </c:pt>
                <c:pt idx="8">
                  <c:v>42397.423611111088</c:v>
                </c:pt>
                <c:pt idx="9">
                  <c:v>42542.427083333314</c:v>
                </c:pt>
                <c:pt idx="10">
                  <c:v>42653.4375</c:v>
                </c:pt>
              </c:numCache>
            </c:numRef>
          </c:cat>
          <c:val>
            <c:numRef>
              <c:f>Sheet1!$E$382:$E$392</c:f>
              <c:numCache>
                <c:formatCode>General</c:formatCode>
                <c:ptCount val="11"/>
                <c:pt idx="0">
                  <c:v>9.5000000000000043E-2</c:v>
                </c:pt>
                <c:pt idx="1">
                  <c:v>3.0000000000000002E-2</c:v>
                </c:pt>
                <c:pt idx="2">
                  <c:v>8.0000000000000071E-3</c:v>
                </c:pt>
                <c:pt idx="3">
                  <c:v>1.0000000000000005E-2</c:v>
                </c:pt>
                <c:pt idx="4">
                  <c:v>2.8000000000000001E-2</c:v>
                </c:pt>
                <c:pt idx="5">
                  <c:v>9.0000000000000028E-3</c:v>
                </c:pt>
                <c:pt idx="6">
                  <c:v>3.500000000000001E-2</c:v>
                </c:pt>
                <c:pt idx="7">
                  <c:v>9.0000000000000028E-3</c:v>
                </c:pt>
                <c:pt idx="8">
                  <c:v>6.0000000000000027E-3</c:v>
                </c:pt>
                <c:pt idx="9">
                  <c:v>2.5999999999999999E-2</c:v>
                </c:pt>
                <c:pt idx="10">
                  <c:v>4.0000000000000022E-2</c:v>
                </c:pt>
              </c:numCache>
            </c:numRef>
          </c:val>
        </c:ser>
        <c:ser>
          <c:idx val="1"/>
          <c:order val="1"/>
          <c:tx>
            <c:strRef>
              <c:f>Sheet1!$B$393:$C$393</c:f>
              <c:strCache>
                <c:ptCount val="1"/>
                <c:pt idx="0">
                  <c:v>GL-ATW Bottom</c:v>
                </c:pt>
              </c:strCache>
            </c:strRef>
          </c:tx>
          <c:marker>
            <c:symbol val="none"/>
          </c:marker>
          <c:cat>
            <c:numRef>
              <c:f>Sheet1!$A$393:$A$403</c:f>
              <c:numCache>
                <c:formatCode>m/d/yyyy\ h:mm</c:formatCode>
                <c:ptCount val="11"/>
                <c:pt idx="0">
                  <c:v>41303.538194444467</c:v>
                </c:pt>
                <c:pt idx="1">
                  <c:v>41443.621527777774</c:v>
                </c:pt>
                <c:pt idx="2">
                  <c:v>41568.506944444467</c:v>
                </c:pt>
                <c:pt idx="3">
                  <c:v>41667.475694444467</c:v>
                </c:pt>
                <c:pt idx="4">
                  <c:v>41800.416666666664</c:v>
                </c:pt>
                <c:pt idx="5">
                  <c:v>41897.4375</c:v>
                </c:pt>
                <c:pt idx="6">
                  <c:v>42163.458333333343</c:v>
                </c:pt>
                <c:pt idx="7">
                  <c:v>42282.434027777781</c:v>
                </c:pt>
                <c:pt idx="8">
                  <c:v>42397.423611111088</c:v>
                </c:pt>
                <c:pt idx="9">
                  <c:v>42542.427083333314</c:v>
                </c:pt>
                <c:pt idx="10">
                  <c:v>42653.4375</c:v>
                </c:pt>
              </c:numCache>
            </c:numRef>
          </c:cat>
          <c:val>
            <c:numRef>
              <c:f>Sheet1!$E$393:$E$403</c:f>
              <c:numCache>
                <c:formatCode>General</c:formatCode>
                <c:ptCount val="11"/>
                <c:pt idx="0">
                  <c:v>0.25</c:v>
                </c:pt>
                <c:pt idx="1">
                  <c:v>2.8000000000000001E-2</c:v>
                </c:pt>
                <c:pt idx="2">
                  <c:v>9.0000000000000028E-3</c:v>
                </c:pt>
                <c:pt idx="3">
                  <c:v>6.0000000000000027E-3</c:v>
                </c:pt>
                <c:pt idx="4">
                  <c:v>3.0000000000000002E-2</c:v>
                </c:pt>
                <c:pt idx="5">
                  <c:v>8.0000000000000071E-3</c:v>
                </c:pt>
                <c:pt idx="6">
                  <c:v>1.900000000000001E-2</c:v>
                </c:pt>
                <c:pt idx="7">
                  <c:v>6.0000000000000027E-3</c:v>
                </c:pt>
                <c:pt idx="8">
                  <c:v>4.0000000000000027E-3</c:v>
                </c:pt>
                <c:pt idx="9">
                  <c:v>1.2999999999999998E-2</c:v>
                </c:pt>
                <c:pt idx="10">
                  <c:v>7.0000000000000027E-3</c:v>
                </c:pt>
              </c:numCache>
            </c:numRef>
          </c:val>
        </c:ser>
        <c:ser>
          <c:idx val="2"/>
          <c:order val="2"/>
          <c:tx>
            <c:v>Standard</c:v>
          </c:tx>
          <c:marker>
            <c:symbol val="none"/>
          </c:marker>
          <c:val>
            <c:numRef>
              <c:f>Sheet1!$H$382:$H$392</c:f>
              <c:numCache>
                <c:formatCode>General</c:formatCode>
                <c:ptCount val="11"/>
                <c:pt idx="0">
                  <c:v>0.49000000000000016</c:v>
                </c:pt>
                <c:pt idx="1">
                  <c:v>0.49000000000000016</c:v>
                </c:pt>
                <c:pt idx="2">
                  <c:v>0.49000000000000016</c:v>
                </c:pt>
                <c:pt idx="3">
                  <c:v>0.49000000000000016</c:v>
                </c:pt>
                <c:pt idx="4">
                  <c:v>0.49000000000000016</c:v>
                </c:pt>
                <c:pt idx="5">
                  <c:v>0.49000000000000016</c:v>
                </c:pt>
                <c:pt idx="6">
                  <c:v>0.49000000000000016</c:v>
                </c:pt>
                <c:pt idx="7">
                  <c:v>0.49000000000000016</c:v>
                </c:pt>
                <c:pt idx="8">
                  <c:v>0.49000000000000016</c:v>
                </c:pt>
                <c:pt idx="9">
                  <c:v>0.49000000000000016</c:v>
                </c:pt>
                <c:pt idx="10">
                  <c:v>0.49000000000000016</c:v>
                </c:pt>
              </c:numCache>
            </c:numRef>
          </c:val>
        </c:ser>
        <c:ser>
          <c:idx val="3"/>
          <c:order val="3"/>
          <c:tx>
            <c:strRef>
              <c:f>Sheet1!$B$864:$C$864</c:f>
              <c:strCache>
                <c:ptCount val="1"/>
                <c:pt idx="0">
                  <c:v>GL-MID 1</c:v>
                </c:pt>
              </c:strCache>
            </c:strRef>
          </c:tx>
          <c:marker>
            <c:symbol val="none"/>
          </c:marker>
          <c:val>
            <c:numRef>
              <c:f>Sheet1!$E$864:$E$876</c:f>
              <c:numCache>
                <c:formatCode>General</c:formatCode>
                <c:ptCount val="13"/>
                <c:pt idx="0">
                  <c:v>0.126</c:v>
                </c:pt>
                <c:pt idx="1">
                  <c:v>2.1000000000000012E-2</c:v>
                </c:pt>
                <c:pt idx="2">
                  <c:v>1.900000000000001E-2</c:v>
                </c:pt>
                <c:pt idx="3">
                  <c:v>7.0000000000000027E-3</c:v>
                </c:pt>
                <c:pt idx="4">
                  <c:v>3.2000000000000021E-2</c:v>
                </c:pt>
                <c:pt idx="5">
                  <c:v>3.2000000000000021E-2</c:v>
                </c:pt>
                <c:pt idx="6">
                  <c:v>6.2000000000000027E-2</c:v>
                </c:pt>
                <c:pt idx="7">
                  <c:v>1.2999999999999998E-2</c:v>
                </c:pt>
                <c:pt idx="8">
                  <c:v>3.1000000000000014E-2</c:v>
                </c:pt>
                <c:pt idx="9">
                  <c:v>1.2E-2</c:v>
                </c:pt>
                <c:pt idx="10">
                  <c:v>6.0000000000000027E-3</c:v>
                </c:pt>
                <c:pt idx="11">
                  <c:v>3.5999999999999997E-2</c:v>
                </c:pt>
                <c:pt idx="12">
                  <c:v>1.2999999999999998E-2</c:v>
                </c:pt>
              </c:numCache>
            </c:numRef>
          </c:val>
        </c:ser>
        <c:ser>
          <c:idx val="4"/>
          <c:order val="4"/>
          <c:tx>
            <c:strRef>
              <c:f>Sheet1!$B$877:$C$877</c:f>
              <c:strCache>
                <c:ptCount val="1"/>
                <c:pt idx="0">
                  <c:v>GL-MID Bottom</c:v>
                </c:pt>
              </c:strCache>
            </c:strRef>
          </c:tx>
          <c:marker>
            <c:symbol val="none"/>
          </c:marker>
          <c:val>
            <c:numRef>
              <c:f>Sheet1!$E$877:$E$888</c:f>
              <c:numCache>
                <c:formatCode>General</c:formatCode>
                <c:ptCount val="12"/>
                <c:pt idx="0">
                  <c:v>0.15600000000000008</c:v>
                </c:pt>
                <c:pt idx="1">
                  <c:v>1.0000000000000005E-2</c:v>
                </c:pt>
                <c:pt idx="2">
                  <c:v>5.0000000000000027E-3</c:v>
                </c:pt>
                <c:pt idx="3">
                  <c:v>4.0000000000000027E-3</c:v>
                </c:pt>
                <c:pt idx="4">
                  <c:v>1.4999999999999998E-2</c:v>
                </c:pt>
                <c:pt idx="5">
                  <c:v>-3.0000000000000014E-3</c:v>
                </c:pt>
                <c:pt idx="6">
                  <c:v>1.2999999999999998E-2</c:v>
                </c:pt>
                <c:pt idx="7">
                  <c:v>7.0000000000000027E-3</c:v>
                </c:pt>
                <c:pt idx="8">
                  <c:v>-3.0000000000000014E-3</c:v>
                </c:pt>
                <c:pt idx="9">
                  <c:v>4.0000000000000027E-3</c:v>
                </c:pt>
                <c:pt idx="10">
                  <c:v>9.0000000000000028E-3</c:v>
                </c:pt>
                <c:pt idx="11">
                  <c:v>6.0000000000000027E-3</c:v>
                </c:pt>
              </c:numCache>
            </c:numRef>
          </c:val>
        </c:ser>
        <c:marker val="1"/>
        <c:axId val="190231296"/>
        <c:axId val="190233216"/>
      </c:lineChart>
      <c:dateAx>
        <c:axId val="190231296"/>
        <c:scaling>
          <c:orientation val="minMax"/>
        </c:scaling>
        <c:axPos val="b"/>
        <c:title>
          <c:tx>
            <c:rich>
              <a:bodyPr/>
              <a:lstStyle/>
              <a:p>
                <a:pPr>
                  <a:defRPr/>
                </a:pPr>
                <a:r>
                  <a:rPr lang="en-US"/>
                  <a:t>Date</a:t>
                </a:r>
              </a:p>
            </c:rich>
          </c:tx>
          <c:layout/>
        </c:title>
        <c:numFmt formatCode="m/d/yyyy\ h:mm" sourceLinked="1"/>
        <c:tickLblPos val="nextTo"/>
        <c:crossAx val="190233216"/>
        <c:crosses val="autoZero"/>
        <c:auto val="1"/>
        <c:lblOffset val="100"/>
        <c:baseTimeUnit val="months"/>
      </c:dateAx>
      <c:valAx>
        <c:axId val="190233216"/>
        <c:scaling>
          <c:orientation val="minMax"/>
        </c:scaling>
        <c:axPos val="l"/>
        <c:majorGridlines/>
        <c:title>
          <c:tx>
            <c:rich>
              <a:bodyPr rot="0" vert="horz"/>
              <a:lstStyle/>
              <a:p>
                <a:pPr>
                  <a:defRPr/>
                </a:pPr>
                <a:r>
                  <a:rPr lang="en-US"/>
                  <a:t>ug/l</a:t>
                </a:r>
              </a:p>
            </c:rich>
          </c:tx>
          <c:layout/>
        </c:title>
        <c:numFmt formatCode="General" sourceLinked="1"/>
        <c:tickLblPos val="nextTo"/>
        <c:crossAx val="19023129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Dissolved Cadmium (Std=0.14</a:t>
            </a:r>
            <a:r>
              <a:rPr lang="en-US" baseline="0"/>
              <a:t> ug/l)</a:t>
            </a:r>
          </a:p>
          <a:p>
            <a:pPr>
              <a:defRPr/>
            </a:pPr>
            <a:endParaRPr lang="en-US" baseline="0"/>
          </a:p>
          <a:p>
            <a:pPr>
              <a:defRPr/>
            </a:pPr>
            <a:endParaRPr lang="en-US"/>
          </a:p>
        </c:rich>
      </c:tx>
      <c:layout/>
    </c:title>
    <c:plotArea>
      <c:layout>
        <c:manualLayout>
          <c:layoutTarget val="inner"/>
          <c:xMode val="edge"/>
          <c:yMode val="edge"/>
          <c:x val="0.21135499419275044"/>
          <c:y val="0.21183585159963117"/>
          <c:w val="0.51195447652271775"/>
          <c:h val="0.49444775484145581"/>
        </c:manualLayout>
      </c:layout>
      <c:lineChart>
        <c:grouping val="standard"/>
        <c:ser>
          <c:idx val="0"/>
          <c:order val="0"/>
          <c:tx>
            <c:strRef>
              <c:f>Sheet1!$B$89:$C$89</c:f>
              <c:strCache>
                <c:ptCount val="1"/>
                <c:pt idx="0">
                  <c:v>GL-ATW 1</c:v>
                </c:pt>
              </c:strCache>
            </c:strRef>
          </c:tx>
          <c:marker>
            <c:symbol val="none"/>
          </c:marker>
          <c:cat>
            <c:numRef>
              <c:f>Sheet1!$A$100:$A$110</c:f>
              <c:numCache>
                <c:formatCode>m/d/yyyy\ h:mm</c:formatCode>
                <c:ptCount val="11"/>
                <c:pt idx="0">
                  <c:v>41303.538194444467</c:v>
                </c:pt>
                <c:pt idx="1">
                  <c:v>41443.621527777774</c:v>
                </c:pt>
                <c:pt idx="2">
                  <c:v>41568.506944444467</c:v>
                </c:pt>
                <c:pt idx="3">
                  <c:v>41667.475694444467</c:v>
                </c:pt>
                <c:pt idx="4">
                  <c:v>41800.416666666664</c:v>
                </c:pt>
                <c:pt idx="5">
                  <c:v>41897.4375</c:v>
                </c:pt>
                <c:pt idx="6">
                  <c:v>42163.458333333343</c:v>
                </c:pt>
                <c:pt idx="7">
                  <c:v>42282.434027777781</c:v>
                </c:pt>
                <c:pt idx="8">
                  <c:v>42397.423611111088</c:v>
                </c:pt>
                <c:pt idx="9">
                  <c:v>42542.427083333314</c:v>
                </c:pt>
                <c:pt idx="10">
                  <c:v>42653.4375</c:v>
                </c:pt>
              </c:numCache>
            </c:numRef>
          </c:cat>
          <c:val>
            <c:numRef>
              <c:f>Sheet1!$E$89:$E$99</c:f>
              <c:numCache>
                <c:formatCode>General</c:formatCode>
                <c:ptCount val="11"/>
                <c:pt idx="0">
                  <c:v>-1.0000000000000005E-2</c:v>
                </c:pt>
                <c:pt idx="1">
                  <c:v>1.0000000000000005E-2</c:v>
                </c:pt>
                <c:pt idx="2">
                  <c:v>-1.0000000000000005E-2</c:v>
                </c:pt>
                <c:pt idx="3">
                  <c:v>-1.0000000000000005E-2</c:v>
                </c:pt>
                <c:pt idx="4">
                  <c:v>-1.0000000000000005E-2</c:v>
                </c:pt>
                <c:pt idx="5">
                  <c:v>-1.0000000000000005E-2</c:v>
                </c:pt>
                <c:pt idx="6">
                  <c:v>-1.0000000000000005E-2</c:v>
                </c:pt>
                <c:pt idx="7">
                  <c:v>-1.0000000000000005E-2</c:v>
                </c:pt>
                <c:pt idx="8">
                  <c:v>-1.0000000000000005E-2</c:v>
                </c:pt>
                <c:pt idx="9">
                  <c:v>-1.0000000000000005E-2</c:v>
                </c:pt>
                <c:pt idx="10">
                  <c:v>-1.0000000000000005E-2</c:v>
                </c:pt>
              </c:numCache>
            </c:numRef>
          </c:val>
        </c:ser>
        <c:ser>
          <c:idx val="1"/>
          <c:order val="1"/>
          <c:tx>
            <c:strRef>
              <c:f>Sheet1!$B$100:$C$100</c:f>
              <c:strCache>
                <c:ptCount val="1"/>
                <c:pt idx="0">
                  <c:v>GL-ATW Bottom</c:v>
                </c:pt>
              </c:strCache>
            </c:strRef>
          </c:tx>
          <c:marker>
            <c:symbol val="none"/>
          </c:marker>
          <c:cat>
            <c:numRef>
              <c:f>Sheet1!$A$100:$A$110</c:f>
              <c:numCache>
                <c:formatCode>m/d/yyyy\ h:mm</c:formatCode>
                <c:ptCount val="11"/>
                <c:pt idx="0">
                  <c:v>41303.538194444467</c:v>
                </c:pt>
                <c:pt idx="1">
                  <c:v>41443.621527777774</c:v>
                </c:pt>
                <c:pt idx="2">
                  <c:v>41568.506944444467</c:v>
                </c:pt>
                <c:pt idx="3">
                  <c:v>41667.475694444467</c:v>
                </c:pt>
                <c:pt idx="4">
                  <c:v>41800.416666666664</c:v>
                </c:pt>
                <c:pt idx="5">
                  <c:v>41897.4375</c:v>
                </c:pt>
                <c:pt idx="6">
                  <c:v>42163.458333333343</c:v>
                </c:pt>
                <c:pt idx="7">
                  <c:v>42282.434027777781</c:v>
                </c:pt>
                <c:pt idx="8">
                  <c:v>42397.423611111088</c:v>
                </c:pt>
                <c:pt idx="9">
                  <c:v>42542.427083333314</c:v>
                </c:pt>
                <c:pt idx="10">
                  <c:v>42653.4375</c:v>
                </c:pt>
              </c:numCache>
            </c:numRef>
          </c:cat>
          <c:val>
            <c:numRef>
              <c:f>Sheet1!$E$100:$E$110</c:f>
              <c:numCache>
                <c:formatCode>General</c:formatCode>
                <c:ptCount val="11"/>
                <c:pt idx="0">
                  <c:v>-1.0000000000000005E-2</c:v>
                </c:pt>
                <c:pt idx="1">
                  <c:v>-1.0000000000000005E-2</c:v>
                </c:pt>
                <c:pt idx="2">
                  <c:v>-1.0000000000000005E-2</c:v>
                </c:pt>
                <c:pt idx="3">
                  <c:v>1.0000000000000005E-2</c:v>
                </c:pt>
                <c:pt idx="4">
                  <c:v>-1.0000000000000005E-2</c:v>
                </c:pt>
                <c:pt idx="5">
                  <c:v>-1.0000000000000005E-2</c:v>
                </c:pt>
                <c:pt idx="6">
                  <c:v>-1.0000000000000005E-2</c:v>
                </c:pt>
                <c:pt idx="7">
                  <c:v>-1.0000000000000005E-2</c:v>
                </c:pt>
                <c:pt idx="8">
                  <c:v>-1.0000000000000005E-2</c:v>
                </c:pt>
                <c:pt idx="9">
                  <c:v>-1.0000000000000005E-2</c:v>
                </c:pt>
                <c:pt idx="10">
                  <c:v>-1.0000000000000005E-2</c:v>
                </c:pt>
              </c:numCache>
            </c:numRef>
          </c:val>
        </c:ser>
        <c:ser>
          <c:idx val="2"/>
          <c:order val="2"/>
          <c:tx>
            <c:strRef>
              <c:f>Sheet1!$B$556:$C$556</c:f>
              <c:strCache>
                <c:ptCount val="1"/>
                <c:pt idx="0">
                  <c:v>GL-MID 1</c:v>
                </c:pt>
              </c:strCache>
            </c:strRef>
          </c:tx>
          <c:marker>
            <c:symbol val="none"/>
          </c:marker>
          <c:val>
            <c:numRef>
              <c:f>Sheet1!$E$556:$E$568</c:f>
              <c:numCache>
                <c:formatCode>General</c:formatCode>
                <c:ptCount val="13"/>
                <c:pt idx="0">
                  <c:v>-1.0000000000000005E-2</c:v>
                </c:pt>
                <c:pt idx="1">
                  <c:v>-1.0000000000000005E-2</c:v>
                </c:pt>
                <c:pt idx="2">
                  <c:v>-1.0000000000000005E-2</c:v>
                </c:pt>
                <c:pt idx="3">
                  <c:v>-1.0000000000000005E-2</c:v>
                </c:pt>
                <c:pt idx="4">
                  <c:v>1.0000000000000005E-2</c:v>
                </c:pt>
                <c:pt idx="5">
                  <c:v>-1.0000000000000005E-2</c:v>
                </c:pt>
                <c:pt idx="6">
                  <c:v>-1.0000000000000005E-2</c:v>
                </c:pt>
                <c:pt idx="7">
                  <c:v>-1.0000000000000005E-2</c:v>
                </c:pt>
                <c:pt idx="8">
                  <c:v>-1.0000000000000005E-2</c:v>
                </c:pt>
                <c:pt idx="9">
                  <c:v>-1.0000000000000005E-2</c:v>
                </c:pt>
                <c:pt idx="10">
                  <c:v>-1.0000000000000005E-2</c:v>
                </c:pt>
                <c:pt idx="11">
                  <c:v>-1.0000000000000005E-2</c:v>
                </c:pt>
                <c:pt idx="12">
                  <c:v>-1.0000000000000005E-2</c:v>
                </c:pt>
              </c:numCache>
            </c:numRef>
          </c:val>
        </c:ser>
        <c:ser>
          <c:idx val="3"/>
          <c:order val="3"/>
          <c:tx>
            <c:strRef>
              <c:f>Sheet1!$B$569:$C$569</c:f>
              <c:strCache>
                <c:ptCount val="1"/>
                <c:pt idx="0">
                  <c:v>GL-MID Bottom</c:v>
                </c:pt>
              </c:strCache>
            </c:strRef>
          </c:tx>
          <c:marker>
            <c:symbol val="none"/>
          </c:marker>
          <c:val>
            <c:numRef>
              <c:f>Sheet1!$E$569:$E$580</c:f>
              <c:numCache>
                <c:formatCode>General</c:formatCode>
                <c:ptCount val="12"/>
                <c:pt idx="0">
                  <c:v>-1.0000000000000005E-2</c:v>
                </c:pt>
                <c:pt idx="1">
                  <c:v>-1.0000000000000005E-2</c:v>
                </c:pt>
                <c:pt idx="2">
                  <c:v>-1.0000000000000005E-2</c:v>
                </c:pt>
                <c:pt idx="3">
                  <c:v>-1.0000000000000005E-2</c:v>
                </c:pt>
                <c:pt idx="4">
                  <c:v>-1.0000000000000005E-2</c:v>
                </c:pt>
                <c:pt idx="5">
                  <c:v>-1.0000000000000005E-2</c:v>
                </c:pt>
                <c:pt idx="6">
                  <c:v>1.0000000000000005E-2</c:v>
                </c:pt>
                <c:pt idx="7">
                  <c:v>-1.0000000000000005E-2</c:v>
                </c:pt>
                <c:pt idx="8">
                  <c:v>-1.0000000000000005E-2</c:v>
                </c:pt>
                <c:pt idx="9">
                  <c:v>-1.0000000000000005E-2</c:v>
                </c:pt>
                <c:pt idx="10">
                  <c:v>-1.0000000000000005E-2</c:v>
                </c:pt>
                <c:pt idx="11">
                  <c:v>-1.0000000000000005E-2</c:v>
                </c:pt>
              </c:numCache>
            </c:numRef>
          </c:val>
        </c:ser>
        <c:marker val="1"/>
        <c:axId val="119849728"/>
        <c:axId val="119851648"/>
      </c:lineChart>
      <c:dateAx>
        <c:axId val="119849728"/>
        <c:scaling>
          <c:orientation val="minMax"/>
        </c:scaling>
        <c:axPos val="b"/>
        <c:title>
          <c:tx>
            <c:rich>
              <a:bodyPr/>
              <a:lstStyle/>
              <a:p>
                <a:pPr>
                  <a:defRPr/>
                </a:pPr>
                <a:r>
                  <a:rPr lang="en-US"/>
                  <a:t>Date</a:t>
                </a:r>
              </a:p>
            </c:rich>
          </c:tx>
          <c:layout>
            <c:manualLayout>
              <c:xMode val="edge"/>
              <c:yMode val="edge"/>
              <c:x val="0.43311488807960535"/>
              <c:y val="0.77608498262041603"/>
            </c:manualLayout>
          </c:layout>
        </c:title>
        <c:numFmt formatCode="m/d/yyyy\ h:mm" sourceLinked="1"/>
        <c:tickLblPos val="nextTo"/>
        <c:crossAx val="119851648"/>
        <c:crosses val="autoZero"/>
        <c:auto val="1"/>
        <c:lblOffset val="100"/>
        <c:baseTimeUnit val="months"/>
      </c:dateAx>
      <c:valAx>
        <c:axId val="119851648"/>
        <c:scaling>
          <c:orientation val="minMax"/>
        </c:scaling>
        <c:axPos val="l"/>
        <c:majorGridlines/>
        <c:title>
          <c:tx>
            <c:rich>
              <a:bodyPr rot="0" vert="horz"/>
              <a:lstStyle/>
              <a:p>
                <a:pPr>
                  <a:defRPr/>
                </a:pPr>
                <a:r>
                  <a:rPr lang="en-US"/>
                  <a:t>ug/l</a:t>
                </a:r>
              </a:p>
            </c:rich>
          </c:tx>
          <c:layout/>
        </c:title>
        <c:numFmt formatCode="General" sourceLinked="1"/>
        <c:tickLblPos val="nextTo"/>
        <c:crossAx val="119849728"/>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Dissolved Se (Std = 4.6ug/l)</a:t>
            </a:r>
          </a:p>
        </c:rich>
      </c:tx>
      <c:layout/>
    </c:title>
    <c:plotArea>
      <c:layout/>
      <c:lineChart>
        <c:grouping val="standard"/>
        <c:ser>
          <c:idx val="0"/>
          <c:order val="0"/>
          <c:tx>
            <c:strRef>
              <c:f>Sheet1!$B$404:$C$404</c:f>
              <c:strCache>
                <c:ptCount val="1"/>
                <c:pt idx="0">
                  <c:v>GL-ATW 1</c:v>
                </c:pt>
              </c:strCache>
            </c:strRef>
          </c:tx>
          <c:marker>
            <c:symbol val="none"/>
          </c:marker>
          <c:cat>
            <c:numRef>
              <c:f>Sheet1!$A$415:$A$425</c:f>
              <c:numCache>
                <c:formatCode>m/d/yyyy\ h:mm</c:formatCode>
                <c:ptCount val="11"/>
                <c:pt idx="0">
                  <c:v>41303.538194444467</c:v>
                </c:pt>
                <c:pt idx="1">
                  <c:v>41443.621527777774</c:v>
                </c:pt>
                <c:pt idx="2">
                  <c:v>41568.506944444467</c:v>
                </c:pt>
                <c:pt idx="3">
                  <c:v>41667.475694444467</c:v>
                </c:pt>
                <c:pt idx="4">
                  <c:v>41800.416666666664</c:v>
                </c:pt>
                <c:pt idx="5">
                  <c:v>41897.4375</c:v>
                </c:pt>
                <c:pt idx="6">
                  <c:v>42163.458333333343</c:v>
                </c:pt>
                <c:pt idx="7">
                  <c:v>42282.434027777781</c:v>
                </c:pt>
                <c:pt idx="8">
                  <c:v>42397.423611111088</c:v>
                </c:pt>
                <c:pt idx="9">
                  <c:v>42542.427083333314</c:v>
                </c:pt>
                <c:pt idx="10">
                  <c:v>42653.4375</c:v>
                </c:pt>
              </c:numCache>
            </c:numRef>
          </c:cat>
          <c:val>
            <c:numRef>
              <c:f>Sheet1!$E$404:$E$414</c:f>
              <c:numCache>
                <c:formatCode>General</c:formatCode>
                <c:ptCount val="11"/>
                <c:pt idx="0">
                  <c:v>7.0000000000000021E-2</c:v>
                </c:pt>
                <c:pt idx="1">
                  <c:v>0.05</c:v>
                </c:pt>
                <c:pt idx="2">
                  <c:v>0.05</c:v>
                </c:pt>
                <c:pt idx="3">
                  <c:v>4.0000000000000022E-2</c:v>
                </c:pt>
                <c:pt idx="4">
                  <c:v>0.1</c:v>
                </c:pt>
                <c:pt idx="5">
                  <c:v>6.0000000000000026E-2</c:v>
                </c:pt>
                <c:pt idx="6">
                  <c:v>0.1</c:v>
                </c:pt>
                <c:pt idx="7">
                  <c:v>7.0000000000000021E-2</c:v>
                </c:pt>
                <c:pt idx="8">
                  <c:v>-2.0000000000000011E-2</c:v>
                </c:pt>
                <c:pt idx="9">
                  <c:v>0.05</c:v>
                </c:pt>
                <c:pt idx="10">
                  <c:v>-2.0000000000000011E-2</c:v>
                </c:pt>
              </c:numCache>
            </c:numRef>
          </c:val>
        </c:ser>
        <c:ser>
          <c:idx val="1"/>
          <c:order val="1"/>
          <c:tx>
            <c:strRef>
              <c:f>Sheet1!$B$415:$C$415</c:f>
              <c:strCache>
                <c:ptCount val="1"/>
                <c:pt idx="0">
                  <c:v>GL-ATW Bottom</c:v>
                </c:pt>
              </c:strCache>
            </c:strRef>
          </c:tx>
          <c:marker>
            <c:symbol val="none"/>
          </c:marker>
          <c:cat>
            <c:numRef>
              <c:f>Sheet1!$A$415:$A$425</c:f>
              <c:numCache>
                <c:formatCode>m/d/yyyy\ h:mm</c:formatCode>
                <c:ptCount val="11"/>
                <c:pt idx="0">
                  <c:v>41303.538194444467</c:v>
                </c:pt>
                <c:pt idx="1">
                  <c:v>41443.621527777774</c:v>
                </c:pt>
                <c:pt idx="2">
                  <c:v>41568.506944444467</c:v>
                </c:pt>
                <c:pt idx="3">
                  <c:v>41667.475694444467</c:v>
                </c:pt>
                <c:pt idx="4">
                  <c:v>41800.416666666664</c:v>
                </c:pt>
                <c:pt idx="5">
                  <c:v>41897.4375</c:v>
                </c:pt>
                <c:pt idx="6">
                  <c:v>42163.458333333343</c:v>
                </c:pt>
                <c:pt idx="7">
                  <c:v>42282.434027777781</c:v>
                </c:pt>
                <c:pt idx="8">
                  <c:v>42397.423611111088</c:v>
                </c:pt>
                <c:pt idx="9">
                  <c:v>42542.427083333314</c:v>
                </c:pt>
                <c:pt idx="10">
                  <c:v>42653.4375</c:v>
                </c:pt>
              </c:numCache>
            </c:numRef>
          </c:cat>
          <c:val>
            <c:numRef>
              <c:f>Sheet1!$E$415:$E$425</c:f>
              <c:numCache>
                <c:formatCode>General</c:formatCode>
                <c:ptCount val="11"/>
                <c:pt idx="0">
                  <c:v>6.0000000000000026E-2</c:v>
                </c:pt>
                <c:pt idx="1">
                  <c:v>6.0000000000000026E-2</c:v>
                </c:pt>
                <c:pt idx="2">
                  <c:v>0.05</c:v>
                </c:pt>
                <c:pt idx="3">
                  <c:v>7.0000000000000021E-2</c:v>
                </c:pt>
                <c:pt idx="4">
                  <c:v>7.0000000000000021E-2</c:v>
                </c:pt>
                <c:pt idx="5">
                  <c:v>6.0000000000000026E-2</c:v>
                </c:pt>
                <c:pt idx="6">
                  <c:v>0.1</c:v>
                </c:pt>
                <c:pt idx="7">
                  <c:v>0.05</c:v>
                </c:pt>
                <c:pt idx="8">
                  <c:v>-2.0000000000000011E-2</c:v>
                </c:pt>
                <c:pt idx="9">
                  <c:v>6.0000000000000026E-2</c:v>
                </c:pt>
                <c:pt idx="10">
                  <c:v>-2.0000000000000011E-2</c:v>
                </c:pt>
              </c:numCache>
            </c:numRef>
          </c:val>
        </c:ser>
        <c:ser>
          <c:idx val="2"/>
          <c:order val="2"/>
          <c:tx>
            <c:strRef>
              <c:f>Sheet1!$B$889:$C$889</c:f>
              <c:strCache>
                <c:ptCount val="1"/>
                <c:pt idx="0">
                  <c:v>GL-MID 1</c:v>
                </c:pt>
              </c:strCache>
            </c:strRef>
          </c:tx>
          <c:marker>
            <c:symbol val="none"/>
          </c:marker>
          <c:val>
            <c:numRef>
              <c:f>Sheet1!$E$889:$E$901</c:f>
              <c:numCache>
                <c:formatCode>General</c:formatCode>
                <c:ptCount val="13"/>
                <c:pt idx="0">
                  <c:v>9.0000000000000024E-2</c:v>
                </c:pt>
                <c:pt idx="1">
                  <c:v>0.05</c:v>
                </c:pt>
                <c:pt idx="2">
                  <c:v>6.0000000000000026E-2</c:v>
                </c:pt>
                <c:pt idx="3">
                  <c:v>4.0000000000000022E-2</c:v>
                </c:pt>
                <c:pt idx="4">
                  <c:v>8.0000000000000043E-2</c:v>
                </c:pt>
                <c:pt idx="5">
                  <c:v>8.0000000000000043E-2</c:v>
                </c:pt>
                <c:pt idx="6">
                  <c:v>0.05</c:v>
                </c:pt>
                <c:pt idx="7">
                  <c:v>3.0000000000000002E-2</c:v>
                </c:pt>
                <c:pt idx="8">
                  <c:v>8.0000000000000043E-2</c:v>
                </c:pt>
                <c:pt idx="9">
                  <c:v>7.0000000000000021E-2</c:v>
                </c:pt>
                <c:pt idx="10">
                  <c:v>-2.0000000000000011E-2</c:v>
                </c:pt>
                <c:pt idx="11">
                  <c:v>6.0000000000000026E-2</c:v>
                </c:pt>
                <c:pt idx="12">
                  <c:v>-2.0000000000000011E-2</c:v>
                </c:pt>
              </c:numCache>
            </c:numRef>
          </c:val>
        </c:ser>
        <c:ser>
          <c:idx val="3"/>
          <c:order val="3"/>
          <c:tx>
            <c:strRef>
              <c:f>Sheet1!$B$902:$C$902</c:f>
              <c:strCache>
                <c:ptCount val="1"/>
                <c:pt idx="0">
                  <c:v>GL-MID Bottom</c:v>
                </c:pt>
              </c:strCache>
            </c:strRef>
          </c:tx>
          <c:marker>
            <c:symbol val="none"/>
          </c:marker>
          <c:val>
            <c:numRef>
              <c:f>Sheet1!$E$902:$E$913</c:f>
              <c:numCache>
                <c:formatCode>General</c:formatCode>
                <c:ptCount val="12"/>
                <c:pt idx="0">
                  <c:v>8.0000000000000043E-2</c:v>
                </c:pt>
                <c:pt idx="1">
                  <c:v>7.0000000000000021E-2</c:v>
                </c:pt>
                <c:pt idx="2">
                  <c:v>7.0000000000000021E-2</c:v>
                </c:pt>
                <c:pt idx="3">
                  <c:v>0.05</c:v>
                </c:pt>
                <c:pt idx="4">
                  <c:v>8.0000000000000043E-2</c:v>
                </c:pt>
                <c:pt idx="5">
                  <c:v>0.05</c:v>
                </c:pt>
                <c:pt idx="6">
                  <c:v>0.05</c:v>
                </c:pt>
                <c:pt idx="7">
                  <c:v>0.1</c:v>
                </c:pt>
                <c:pt idx="8">
                  <c:v>9.0000000000000024E-2</c:v>
                </c:pt>
                <c:pt idx="9">
                  <c:v>-2.0000000000000011E-2</c:v>
                </c:pt>
                <c:pt idx="10">
                  <c:v>6.0000000000000026E-2</c:v>
                </c:pt>
                <c:pt idx="11">
                  <c:v>-2.0000000000000011E-2</c:v>
                </c:pt>
              </c:numCache>
            </c:numRef>
          </c:val>
        </c:ser>
        <c:marker val="1"/>
        <c:axId val="143840000"/>
        <c:axId val="143841920"/>
      </c:lineChart>
      <c:dateAx>
        <c:axId val="143840000"/>
        <c:scaling>
          <c:orientation val="minMax"/>
        </c:scaling>
        <c:axPos val="b"/>
        <c:title>
          <c:tx>
            <c:rich>
              <a:bodyPr/>
              <a:lstStyle/>
              <a:p>
                <a:pPr>
                  <a:defRPr/>
                </a:pPr>
                <a:r>
                  <a:rPr lang="en-US"/>
                  <a:t>Date</a:t>
                </a:r>
              </a:p>
            </c:rich>
          </c:tx>
          <c:layout/>
        </c:title>
        <c:numFmt formatCode="m/d/yyyy\ h:mm" sourceLinked="1"/>
        <c:tickLblPos val="nextTo"/>
        <c:crossAx val="143841920"/>
        <c:crosses val="autoZero"/>
        <c:auto val="1"/>
        <c:lblOffset val="100"/>
        <c:baseTimeUnit val="months"/>
      </c:dateAx>
      <c:valAx>
        <c:axId val="143841920"/>
        <c:scaling>
          <c:orientation val="minMax"/>
        </c:scaling>
        <c:axPos val="l"/>
        <c:majorGridlines/>
        <c:title>
          <c:tx>
            <c:rich>
              <a:bodyPr rot="0" vert="horz"/>
              <a:lstStyle/>
              <a:p>
                <a:pPr>
                  <a:defRPr/>
                </a:pPr>
                <a:r>
                  <a:rPr lang="en-US"/>
                  <a:t>ug/l</a:t>
                </a:r>
              </a:p>
            </c:rich>
          </c:tx>
          <c:layout/>
        </c:title>
        <c:numFmt formatCode="General" sourceLinked="1"/>
        <c:tickLblPos val="nextTo"/>
        <c:crossAx val="143840000"/>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Dissolved Zn</a:t>
            </a:r>
          </a:p>
        </c:rich>
      </c:tx>
      <c:layout/>
    </c:title>
    <c:plotArea>
      <c:layout/>
      <c:lineChart>
        <c:grouping val="standard"/>
        <c:ser>
          <c:idx val="0"/>
          <c:order val="0"/>
          <c:tx>
            <c:strRef>
              <c:f>Sheet1!$B$444:$C$444</c:f>
              <c:strCache>
                <c:ptCount val="1"/>
                <c:pt idx="0">
                  <c:v>GL-ATW 1</c:v>
                </c:pt>
              </c:strCache>
            </c:strRef>
          </c:tx>
          <c:marker>
            <c:symbol val="none"/>
          </c:marker>
          <c:cat>
            <c:numRef>
              <c:f>Sheet1!$A$944:$A$952</c:f>
              <c:numCache>
                <c:formatCode>m/d/yyyy\ h:mm</c:formatCode>
                <c:ptCount val="9"/>
                <c:pt idx="0">
                  <c:v>41303.434027777781</c:v>
                </c:pt>
                <c:pt idx="1">
                  <c:v>41443.663194444445</c:v>
                </c:pt>
                <c:pt idx="2">
                  <c:v>41568.4375</c:v>
                </c:pt>
                <c:pt idx="3">
                  <c:v>41667.590277777781</c:v>
                </c:pt>
                <c:pt idx="4">
                  <c:v>42067.652777777781</c:v>
                </c:pt>
                <c:pt idx="5">
                  <c:v>42163.406250000022</c:v>
                </c:pt>
                <c:pt idx="6">
                  <c:v>42397.506944444467</c:v>
                </c:pt>
                <c:pt idx="7">
                  <c:v>42542.364583333336</c:v>
                </c:pt>
                <c:pt idx="8">
                  <c:v>42653.364583333336</c:v>
                </c:pt>
              </c:numCache>
            </c:numRef>
          </c:cat>
          <c:val>
            <c:numRef>
              <c:f>Sheet1!$E$444:$E$451</c:f>
              <c:numCache>
                <c:formatCode>General</c:formatCode>
                <c:ptCount val="8"/>
                <c:pt idx="0">
                  <c:v>0.8</c:v>
                </c:pt>
                <c:pt idx="1">
                  <c:v>0.60000000000000031</c:v>
                </c:pt>
                <c:pt idx="2">
                  <c:v>0.70000000000000029</c:v>
                </c:pt>
                <c:pt idx="3">
                  <c:v>0.8</c:v>
                </c:pt>
                <c:pt idx="4">
                  <c:v>0.9</c:v>
                </c:pt>
                <c:pt idx="5">
                  <c:v>0.30000000000000016</c:v>
                </c:pt>
                <c:pt idx="6">
                  <c:v>0.4</c:v>
                </c:pt>
                <c:pt idx="7">
                  <c:v>-0.2</c:v>
                </c:pt>
              </c:numCache>
            </c:numRef>
          </c:val>
        </c:ser>
        <c:ser>
          <c:idx val="1"/>
          <c:order val="1"/>
          <c:tx>
            <c:strRef>
              <c:f>Sheet1!$B$452:$C$452</c:f>
              <c:strCache>
                <c:ptCount val="1"/>
                <c:pt idx="0">
                  <c:v>GL-ATW Bottom</c:v>
                </c:pt>
              </c:strCache>
            </c:strRef>
          </c:tx>
          <c:marker>
            <c:symbol val="none"/>
          </c:marker>
          <c:cat>
            <c:numRef>
              <c:f>Sheet1!$A$944:$A$952</c:f>
              <c:numCache>
                <c:formatCode>m/d/yyyy\ h:mm</c:formatCode>
                <c:ptCount val="9"/>
                <c:pt idx="0">
                  <c:v>41303.434027777781</c:v>
                </c:pt>
                <c:pt idx="1">
                  <c:v>41443.663194444445</c:v>
                </c:pt>
                <c:pt idx="2">
                  <c:v>41568.4375</c:v>
                </c:pt>
                <c:pt idx="3">
                  <c:v>41667.590277777781</c:v>
                </c:pt>
                <c:pt idx="4">
                  <c:v>42067.652777777781</c:v>
                </c:pt>
                <c:pt idx="5">
                  <c:v>42163.406250000022</c:v>
                </c:pt>
                <c:pt idx="6">
                  <c:v>42397.506944444467</c:v>
                </c:pt>
                <c:pt idx="7">
                  <c:v>42542.364583333336</c:v>
                </c:pt>
                <c:pt idx="8">
                  <c:v>42653.364583333336</c:v>
                </c:pt>
              </c:numCache>
            </c:numRef>
          </c:cat>
          <c:val>
            <c:numRef>
              <c:f>Sheet1!$E$452:$E$459</c:f>
              <c:numCache>
                <c:formatCode>General</c:formatCode>
                <c:ptCount val="8"/>
                <c:pt idx="0">
                  <c:v>3.8</c:v>
                </c:pt>
                <c:pt idx="1">
                  <c:v>0.2</c:v>
                </c:pt>
                <c:pt idx="2">
                  <c:v>4.9000000000000004</c:v>
                </c:pt>
                <c:pt idx="3">
                  <c:v>0.5</c:v>
                </c:pt>
                <c:pt idx="4">
                  <c:v>0.5</c:v>
                </c:pt>
                <c:pt idx="5">
                  <c:v>0.2</c:v>
                </c:pt>
                <c:pt idx="6">
                  <c:v>0.4</c:v>
                </c:pt>
                <c:pt idx="7">
                  <c:v>0.30000000000000016</c:v>
                </c:pt>
              </c:numCache>
            </c:numRef>
          </c:val>
        </c:ser>
        <c:ser>
          <c:idx val="2"/>
          <c:order val="2"/>
          <c:tx>
            <c:v>Standard</c:v>
          </c:tx>
          <c:marker>
            <c:symbol val="none"/>
          </c:marker>
          <c:cat>
            <c:numRef>
              <c:f>Sheet1!$A$944:$A$952</c:f>
              <c:numCache>
                <c:formatCode>m/d/yyyy\ h:mm</c:formatCode>
                <c:ptCount val="9"/>
                <c:pt idx="0">
                  <c:v>41303.434027777781</c:v>
                </c:pt>
                <c:pt idx="1">
                  <c:v>41443.663194444445</c:v>
                </c:pt>
                <c:pt idx="2">
                  <c:v>41568.4375</c:v>
                </c:pt>
                <c:pt idx="3">
                  <c:v>41667.590277777781</c:v>
                </c:pt>
                <c:pt idx="4">
                  <c:v>42067.652777777781</c:v>
                </c:pt>
                <c:pt idx="5">
                  <c:v>42163.406250000022</c:v>
                </c:pt>
                <c:pt idx="6">
                  <c:v>42397.506944444467</c:v>
                </c:pt>
                <c:pt idx="7">
                  <c:v>42542.364583333336</c:v>
                </c:pt>
                <c:pt idx="8">
                  <c:v>42653.364583333336</c:v>
                </c:pt>
              </c:numCache>
            </c:numRef>
          </c:cat>
          <c:val>
            <c:numRef>
              <c:f>Sheet1!$H$444:$H$459</c:f>
              <c:numCache>
                <c:formatCode>General</c:formatCode>
                <c:ptCount val="16"/>
                <c:pt idx="0">
                  <c:v>31.6</c:v>
                </c:pt>
                <c:pt idx="1">
                  <c:v>31.6</c:v>
                </c:pt>
                <c:pt idx="2">
                  <c:v>31.6</c:v>
                </c:pt>
                <c:pt idx="3">
                  <c:v>31.6</c:v>
                </c:pt>
                <c:pt idx="4">
                  <c:v>31.6</c:v>
                </c:pt>
                <c:pt idx="5">
                  <c:v>31.6</c:v>
                </c:pt>
                <c:pt idx="6">
                  <c:v>31.6</c:v>
                </c:pt>
                <c:pt idx="7">
                  <c:v>31.6</c:v>
                </c:pt>
                <c:pt idx="8">
                  <c:v>31.6</c:v>
                </c:pt>
                <c:pt idx="9">
                  <c:v>31.6</c:v>
                </c:pt>
                <c:pt idx="10">
                  <c:v>31.6</c:v>
                </c:pt>
                <c:pt idx="11">
                  <c:v>31.6</c:v>
                </c:pt>
                <c:pt idx="12">
                  <c:v>31.6</c:v>
                </c:pt>
                <c:pt idx="13">
                  <c:v>31.6</c:v>
                </c:pt>
                <c:pt idx="14">
                  <c:v>31.6</c:v>
                </c:pt>
                <c:pt idx="15">
                  <c:v>31.6</c:v>
                </c:pt>
              </c:numCache>
            </c:numRef>
          </c:val>
        </c:ser>
        <c:ser>
          <c:idx val="3"/>
          <c:order val="3"/>
          <c:tx>
            <c:strRef>
              <c:f>Sheet1!$B$935:$C$935</c:f>
              <c:strCache>
                <c:ptCount val="1"/>
                <c:pt idx="0">
                  <c:v>GL-MID 1</c:v>
                </c:pt>
              </c:strCache>
            </c:strRef>
          </c:tx>
          <c:marker>
            <c:symbol val="none"/>
          </c:marker>
          <c:cat>
            <c:numRef>
              <c:f>Sheet1!$A$944:$A$952</c:f>
              <c:numCache>
                <c:formatCode>m/d/yyyy\ h:mm</c:formatCode>
                <c:ptCount val="9"/>
                <c:pt idx="0">
                  <c:v>41303.434027777781</c:v>
                </c:pt>
                <c:pt idx="1">
                  <c:v>41443.663194444445</c:v>
                </c:pt>
                <c:pt idx="2">
                  <c:v>41568.4375</c:v>
                </c:pt>
                <c:pt idx="3">
                  <c:v>41667.590277777781</c:v>
                </c:pt>
                <c:pt idx="4">
                  <c:v>42067.652777777781</c:v>
                </c:pt>
                <c:pt idx="5">
                  <c:v>42163.406250000022</c:v>
                </c:pt>
                <c:pt idx="6">
                  <c:v>42397.506944444467</c:v>
                </c:pt>
                <c:pt idx="7">
                  <c:v>42542.364583333336</c:v>
                </c:pt>
                <c:pt idx="8">
                  <c:v>42653.364583333336</c:v>
                </c:pt>
              </c:numCache>
            </c:numRef>
          </c:cat>
          <c:val>
            <c:numRef>
              <c:f>Sheet1!$E$935:$E$943</c:f>
              <c:numCache>
                <c:formatCode>General</c:formatCode>
                <c:ptCount val="9"/>
                <c:pt idx="0">
                  <c:v>1.4</c:v>
                </c:pt>
                <c:pt idx="1">
                  <c:v>0.4</c:v>
                </c:pt>
                <c:pt idx="2">
                  <c:v>1.1000000000000001</c:v>
                </c:pt>
                <c:pt idx="3">
                  <c:v>0.5</c:v>
                </c:pt>
                <c:pt idx="4">
                  <c:v>0.30000000000000016</c:v>
                </c:pt>
                <c:pt idx="5">
                  <c:v>1.9000000000000001</c:v>
                </c:pt>
                <c:pt idx="6">
                  <c:v>0.2</c:v>
                </c:pt>
                <c:pt idx="7">
                  <c:v>0.9</c:v>
                </c:pt>
                <c:pt idx="8">
                  <c:v>0.4</c:v>
                </c:pt>
              </c:numCache>
            </c:numRef>
          </c:val>
        </c:ser>
        <c:ser>
          <c:idx val="4"/>
          <c:order val="4"/>
          <c:tx>
            <c:strRef>
              <c:f>Sheet1!$B$944:$C$944</c:f>
              <c:strCache>
                <c:ptCount val="1"/>
                <c:pt idx="0">
                  <c:v>GL-MID Bottom</c:v>
                </c:pt>
              </c:strCache>
            </c:strRef>
          </c:tx>
          <c:marker>
            <c:symbol val="none"/>
          </c:marker>
          <c:cat>
            <c:numRef>
              <c:f>Sheet1!$A$944:$A$952</c:f>
              <c:numCache>
                <c:formatCode>m/d/yyyy\ h:mm</c:formatCode>
                <c:ptCount val="9"/>
                <c:pt idx="0">
                  <c:v>41303.434027777781</c:v>
                </c:pt>
                <c:pt idx="1">
                  <c:v>41443.663194444445</c:v>
                </c:pt>
                <c:pt idx="2">
                  <c:v>41568.4375</c:v>
                </c:pt>
                <c:pt idx="3">
                  <c:v>41667.590277777781</c:v>
                </c:pt>
                <c:pt idx="4">
                  <c:v>42067.652777777781</c:v>
                </c:pt>
                <c:pt idx="5">
                  <c:v>42163.406250000022</c:v>
                </c:pt>
                <c:pt idx="6">
                  <c:v>42397.506944444467</c:v>
                </c:pt>
                <c:pt idx="7">
                  <c:v>42542.364583333336</c:v>
                </c:pt>
                <c:pt idx="8">
                  <c:v>42653.364583333336</c:v>
                </c:pt>
              </c:numCache>
            </c:numRef>
          </c:cat>
          <c:val>
            <c:numRef>
              <c:f>Sheet1!$E$944:$E$952</c:f>
              <c:numCache>
                <c:formatCode>General</c:formatCode>
                <c:ptCount val="9"/>
                <c:pt idx="0">
                  <c:v>2.2000000000000002</c:v>
                </c:pt>
                <c:pt idx="1">
                  <c:v>0.4</c:v>
                </c:pt>
                <c:pt idx="2">
                  <c:v>1.1000000000000001</c:v>
                </c:pt>
                <c:pt idx="3">
                  <c:v>0.30000000000000016</c:v>
                </c:pt>
                <c:pt idx="4">
                  <c:v>1.3</c:v>
                </c:pt>
                <c:pt idx="5">
                  <c:v>0.70000000000000029</c:v>
                </c:pt>
                <c:pt idx="6">
                  <c:v>0.30000000000000016</c:v>
                </c:pt>
                <c:pt idx="7">
                  <c:v>-0.2</c:v>
                </c:pt>
                <c:pt idx="8">
                  <c:v>0.30000000000000016</c:v>
                </c:pt>
              </c:numCache>
            </c:numRef>
          </c:val>
        </c:ser>
        <c:marker val="1"/>
        <c:axId val="144050048"/>
        <c:axId val="144072704"/>
      </c:lineChart>
      <c:dateAx>
        <c:axId val="144050048"/>
        <c:scaling>
          <c:orientation val="minMax"/>
        </c:scaling>
        <c:axPos val="b"/>
        <c:title>
          <c:tx>
            <c:rich>
              <a:bodyPr/>
              <a:lstStyle/>
              <a:p>
                <a:pPr>
                  <a:defRPr/>
                </a:pPr>
                <a:r>
                  <a:rPr lang="en-US"/>
                  <a:t>Date</a:t>
                </a:r>
              </a:p>
            </c:rich>
          </c:tx>
          <c:layout/>
        </c:title>
        <c:numFmt formatCode="m/d/yyyy\ h:mm" sourceLinked="1"/>
        <c:majorTickMark val="none"/>
        <c:tickLblPos val="nextTo"/>
        <c:crossAx val="144072704"/>
        <c:crosses val="autoZero"/>
        <c:auto val="1"/>
        <c:lblOffset val="100"/>
        <c:baseTimeUnit val="months"/>
      </c:dateAx>
      <c:valAx>
        <c:axId val="144072704"/>
        <c:scaling>
          <c:orientation val="minMax"/>
        </c:scaling>
        <c:axPos val="l"/>
        <c:majorGridlines/>
        <c:title>
          <c:tx>
            <c:rich>
              <a:bodyPr rot="0" vert="horz"/>
              <a:lstStyle/>
              <a:p>
                <a:pPr>
                  <a:defRPr/>
                </a:pPr>
                <a:r>
                  <a:rPr lang="en-US"/>
                  <a:t>ug/l</a:t>
                </a:r>
              </a:p>
            </c:rich>
          </c:tx>
          <c:layout/>
        </c:title>
        <c:numFmt formatCode="General" sourceLinked="1"/>
        <c:majorTickMark val="none"/>
        <c:tickLblPos val="nextTo"/>
        <c:crossAx val="144050048"/>
        <c:crosses val="autoZero"/>
        <c:crossBetween val="between"/>
      </c:valAx>
    </c:plotArea>
    <c:legend>
      <c:legendPos val="r"/>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Dissolved Oxygen</a:t>
            </a:r>
          </a:p>
        </c:rich>
      </c:tx>
      <c:layout/>
    </c:title>
    <c:plotArea>
      <c:layout/>
      <c:lineChart>
        <c:grouping val="standard"/>
        <c:ser>
          <c:idx val="0"/>
          <c:order val="0"/>
          <c:tx>
            <c:strRef>
              <c:f>'2014 2016 Nutrient and Physical'!$B$4913</c:f>
              <c:strCache>
                <c:ptCount val="1"/>
                <c:pt idx="0">
                  <c:v>GL-MID</c:v>
                </c:pt>
              </c:strCache>
            </c:strRef>
          </c:tx>
          <c:cat>
            <c:numRef>
              <c:f>'2014 2016 Nutrient and Physical'!$L$4911:$L$4937</c:f>
              <c:numCache>
                <c:formatCode>m/d/yyyy</c:formatCode>
                <c:ptCount val="27"/>
                <c:pt idx="0">
                  <c:v>41667.604166666642</c:v>
                </c:pt>
                <c:pt idx="1">
                  <c:v>41723.560416666645</c:v>
                </c:pt>
                <c:pt idx="2">
                  <c:v>41779.340277777803</c:v>
                </c:pt>
                <c:pt idx="3">
                  <c:v>41800.350694444496</c:v>
                </c:pt>
                <c:pt idx="4">
                  <c:v>41828.347916666666</c:v>
                </c:pt>
                <c:pt idx="5">
                  <c:v>41856.361805555556</c:v>
                </c:pt>
                <c:pt idx="6">
                  <c:v>41870.358333333352</c:v>
                </c:pt>
                <c:pt idx="7">
                  <c:v>41884.469444444447</c:v>
                </c:pt>
                <c:pt idx="8">
                  <c:v>41897.459722222222</c:v>
                </c:pt>
                <c:pt idx="9">
                  <c:v>41919.350694444496</c:v>
                </c:pt>
                <c:pt idx="10">
                  <c:v>42067.602083333324</c:v>
                </c:pt>
                <c:pt idx="11">
                  <c:v>42135.420138888891</c:v>
                </c:pt>
                <c:pt idx="12">
                  <c:v>42163.358333333352</c:v>
                </c:pt>
                <c:pt idx="13">
                  <c:v>42191.342361111114</c:v>
                </c:pt>
                <c:pt idx="14">
                  <c:v>42219.358333333352</c:v>
                </c:pt>
                <c:pt idx="15">
                  <c:v>42233.352777777793</c:v>
                </c:pt>
                <c:pt idx="16">
                  <c:v>42255.329861111088</c:v>
                </c:pt>
                <c:pt idx="17">
                  <c:v>42269.3</c:v>
                </c:pt>
                <c:pt idx="18">
                  <c:v>42282.361111111088</c:v>
                </c:pt>
                <c:pt idx="19">
                  <c:v>42397.509027777778</c:v>
                </c:pt>
                <c:pt idx="20">
                  <c:v>42445.540972222232</c:v>
                </c:pt>
                <c:pt idx="21">
                  <c:v>42506.395138888889</c:v>
                </c:pt>
                <c:pt idx="22">
                  <c:v>42542.353472222232</c:v>
                </c:pt>
                <c:pt idx="23">
                  <c:v>42569.382638888921</c:v>
                </c:pt>
                <c:pt idx="24">
                  <c:v>42597.344444444476</c:v>
                </c:pt>
                <c:pt idx="25">
                  <c:v>42632.341666666645</c:v>
                </c:pt>
                <c:pt idx="26">
                  <c:v>42653.350694444496</c:v>
                </c:pt>
              </c:numCache>
            </c:numRef>
          </c:cat>
          <c:val>
            <c:numRef>
              <c:f>'2014 2016 Nutrient and Physical'!$J$4911:$J$4937</c:f>
              <c:numCache>
                <c:formatCode>0.00</c:formatCode>
                <c:ptCount val="27"/>
                <c:pt idx="0">
                  <c:v>7.2350000000000003</c:v>
                </c:pt>
                <c:pt idx="1">
                  <c:v>7.2</c:v>
                </c:pt>
                <c:pt idx="2">
                  <c:v>7.5350000000000001</c:v>
                </c:pt>
                <c:pt idx="3">
                  <c:v>8.4</c:v>
                </c:pt>
                <c:pt idx="4">
                  <c:v>8.17</c:v>
                </c:pt>
                <c:pt idx="5">
                  <c:v>7.57</c:v>
                </c:pt>
                <c:pt idx="6">
                  <c:v>7.3</c:v>
                </c:pt>
                <c:pt idx="7">
                  <c:v>7.1</c:v>
                </c:pt>
                <c:pt idx="8">
                  <c:v>7.02</c:v>
                </c:pt>
                <c:pt idx="9">
                  <c:v>6.1499999999999995</c:v>
                </c:pt>
                <c:pt idx="10">
                  <c:v>6.9700000000000024</c:v>
                </c:pt>
                <c:pt idx="11">
                  <c:v>7.6724999999999985</c:v>
                </c:pt>
                <c:pt idx="12">
                  <c:v>7.8039999999999985</c:v>
                </c:pt>
                <c:pt idx="13">
                  <c:v>8.1175000000000015</c:v>
                </c:pt>
                <c:pt idx="14">
                  <c:v>7.2644999999999973</c:v>
                </c:pt>
                <c:pt idx="15">
                  <c:v>7.0634999999999986</c:v>
                </c:pt>
                <c:pt idx="16">
                  <c:v>6.2934999999999999</c:v>
                </c:pt>
                <c:pt idx="17">
                  <c:v>6.2290000000000001</c:v>
                </c:pt>
                <c:pt idx="18">
                  <c:v>6.1349999999999971</c:v>
                </c:pt>
                <c:pt idx="19">
                  <c:v>7.2350000000000003</c:v>
                </c:pt>
                <c:pt idx="20">
                  <c:v>6.95</c:v>
                </c:pt>
                <c:pt idx="21">
                  <c:v>7.4350000000000014</c:v>
                </c:pt>
                <c:pt idx="22">
                  <c:v>8.11</c:v>
                </c:pt>
                <c:pt idx="23">
                  <c:v>7.8</c:v>
                </c:pt>
                <c:pt idx="24">
                  <c:v>7</c:v>
                </c:pt>
                <c:pt idx="25">
                  <c:v>6.1</c:v>
                </c:pt>
                <c:pt idx="26">
                  <c:v>6.6</c:v>
                </c:pt>
              </c:numCache>
            </c:numRef>
          </c:val>
        </c:ser>
        <c:ser>
          <c:idx val="1"/>
          <c:order val="1"/>
          <c:tx>
            <c:v>Standard Rec</c:v>
          </c:tx>
          <c:cat>
            <c:numRef>
              <c:f>'2014 2016 Nutrient and Physical'!$L$4911:$L$4937</c:f>
              <c:numCache>
                <c:formatCode>m/d/yyyy</c:formatCode>
                <c:ptCount val="27"/>
                <c:pt idx="0">
                  <c:v>41667.604166666642</c:v>
                </c:pt>
                <c:pt idx="1">
                  <c:v>41723.560416666645</c:v>
                </c:pt>
                <c:pt idx="2">
                  <c:v>41779.340277777803</c:v>
                </c:pt>
                <c:pt idx="3">
                  <c:v>41800.350694444496</c:v>
                </c:pt>
                <c:pt idx="4">
                  <c:v>41828.347916666666</c:v>
                </c:pt>
                <c:pt idx="5">
                  <c:v>41856.361805555556</c:v>
                </c:pt>
                <c:pt idx="6">
                  <c:v>41870.358333333352</c:v>
                </c:pt>
                <c:pt idx="7">
                  <c:v>41884.469444444447</c:v>
                </c:pt>
                <c:pt idx="8">
                  <c:v>41897.459722222222</c:v>
                </c:pt>
                <c:pt idx="9">
                  <c:v>41919.350694444496</c:v>
                </c:pt>
                <c:pt idx="10">
                  <c:v>42067.602083333324</c:v>
                </c:pt>
                <c:pt idx="11">
                  <c:v>42135.420138888891</c:v>
                </c:pt>
                <c:pt idx="12">
                  <c:v>42163.358333333352</c:v>
                </c:pt>
                <c:pt idx="13">
                  <c:v>42191.342361111114</c:v>
                </c:pt>
                <c:pt idx="14">
                  <c:v>42219.358333333352</c:v>
                </c:pt>
                <c:pt idx="15">
                  <c:v>42233.352777777793</c:v>
                </c:pt>
                <c:pt idx="16">
                  <c:v>42255.329861111088</c:v>
                </c:pt>
                <c:pt idx="17">
                  <c:v>42269.3</c:v>
                </c:pt>
                <c:pt idx="18">
                  <c:v>42282.361111111088</c:v>
                </c:pt>
                <c:pt idx="19">
                  <c:v>42397.509027777778</c:v>
                </c:pt>
                <c:pt idx="20">
                  <c:v>42445.540972222232</c:v>
                </c:pt>
                <c:pt idx="21">
                  <c:v>42506.395138888889</c:v>
                </c:pt>
                <c:pt idx="22">
                  <c:v>42542.353472222232</c:v>
                </c:pt>
                <c:pt idx="23">
                  <c:v>42569.382638888921</c:v>
                </c:pt>
                <c:pt idx="24">
                  <c:v>42597.344444444476</c:v>
                </c:pt>
                <c:pt idx="25">
                  <c:v>42632.341666666645</c:v>
                </c:pt>
                <c:pt idx="26">
                  <c:v>42653.350694444496</c:v>
                </c:pt>
              </c:numCache>
            </c:numRef>
          </c:cat>
          <c:val>
            <c:numRef>
              <c:f>'2014 2016 Nutrient and Physical'!$M$4911:$M$4937</c:f>
              <c:numCache>
                <c:formatCode>General</c:formatCode>
                <c:ptCount val="2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numCache>
            </c:numRef>
          </c:val>
        </c:ser>
        <c:ser>
          <c:idx val="2"/>
          <c:order val="2"/>
          <c:tx>
            <c:v>Standard Aq Life</c:v>
          </c:tx>
          <c:cat>
            <c:numRef>
              <c:f>'2014 2016 Nutrient and Physical'!$L$4911:$L$4937</c:f>
              <c:numCache>
                <c:formatCode>m/d/yyyy</c:formatCode>
                <c:ptCount val="27"/>
                <c:pt idx="0">
                  <c:v>41667.604166666642</c:v>
                </c:pt>
                <c:pt idx="1">
                  <c:v>41723.560416666645</c:v>
                </c:pt>
                <c:pt idx="2">
                  <c:v>41779.340277777803</c:v>
                </c:pt>
                <c:pt idx="3">
                  <c:v>41800.350694444496</c:v>
                </c:pt>
                <c:pt idx="4">
                  <c:v>41828.347916666666</c:v>
                </c:pt>
                <c:pt idx="5">
                  <c:v>41856.361805555556</c:v>
                </c:pt>
                <c:pt idx="6">
                  <c:v>41870.358333333352</c:v>
                </c:pt>
                <c:pt idx="7">
                  <c:v>41884.469444444447</c:v>
                </c:pt>
                <c:pt idx="8">
                  <c:v>41897.459722222222</c:v>
                </c:pt>
                <c:pt idx="9">
                  <c:v>41919.350694444496</c:v>
                </c:pt>
                <c:pt idx="10">
                  <c:v>42067.602083333324</c:v>
                </c:pt>
                <c:pt idx="11">
                  <c:v>42135.420138888891</c:v>
                </c:pt>
                <c:pt idx="12">
                  <c:v>42163.358333333352</c:v>
                </c:pt>
                <c:pt idx="13">
                  <c:v>42191.342361111114</c:v>
                </c:pt>
                <c:pt idx="14">
                  <c:v>42219.358333333352</c:v>
                </c:pt>
                <c:pt idx="15">
                  <c:v>42233.352777777793</c:v>
                </c:pt>
                <c:pt idx="16">
                  <c:v>42255.329861111088</c:v>
                </c:pt>
                <c:pt idx="17">
                  <c:v>42269.3</c:v>
                </c:pt>
                <c:pt idx="18">
                  <c:v>42282.361111111088</c:v>
                </c:pt>
                <c:pt idx="19">
                  <c:v>42397.509027777778</c:v>
                </c:pt>
                <c:pt idx="20">
                  <c:v>42445.540972222232</c:v>
                </c:pt>
                <c:pt idx="21">
                  <c:v>42506.395138888889</c:v>
                </c:pt>
                <c:pt idx="22">
                  <c:v>42542.353472222232</c:v>
                </c:pt>
                <c:pt idx="23">
                  <c:v>42569.382638888921</c:v>
                </c:pt>
                <c:pt idx="24">
                  <c:v>42597.344444444476</c:v>
                </c:pt>
                <c:pt idx="25">
                  <c:v>42632.341666666645</c:v>
                </c:pt>
                <c:pt idx="26">
                  <c:v>42653.350694444496</c:v>
                </c:pt>
              </c:numCache>
            </c:numRef>
          </c:cat>
          <c:val>
            <c:numRef>
              <c:f>'2014 2016 Nutrient and Physical'!$N$4911:$N$4937</c:f>
              <c:numCache>
                <c:formatCode>General</c:formatCode>
                <c:ptCount val="2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numCache>
            </c:numRef>
          </c:val>
        </c:ser>
        <c:marker val="1"/>
        <c:axId val="144705408"/>
        <c:axId val="144706944"/>
      </c:lineChart>
      <c:dateAx>
        <c:axId val="144705408"/>
        <c:scaling>
          <c:orientation val="minMax"/>
        </c:scaling>
        <c:axPos val="b"/>
        <c:numFmt formatCode="m/d/yyyy" sourceLinked="1"/>
        <c:tickLblPos val="nextTo"/>
        <c:crossAx val="144706944"/>
        <c:crosses val="autoZero"/>
        <c:auto val="1"/>
        <c:lblOffset val="100"/>
        <c:baseTimeUnit val="days"/>
      </c:dateAx>
      <c:valAx>
        <c:axId val="144706944"/>
        <c:scaling>
          <c:orientation val="minMax"/>
        </c:scaling>
        <c:axPos val="l"/>
        <c:majorGridlines/>
        <c:title>
          <c:tx>
            <c:rich>
              <a:bodyPr rot="0" vert="horz"/>
              <a:lstStyle/>
              <a:p>
                <a:pPr>
                  <a:defRPr/>
                </a:pPr>
                <a:r>
                  <a:rPr lang="en-US"/>
                  <a:t>mg/l</a:t>
                </a:r>
              </a:p>
            </c:rich>
          </c:tx>
          <c:layout/>
        </c:title>
        <c:numFmt formatCode="0.00" sourceLinked="1"/>
        <c:tickLblPos val="nextTo"/>
        <c:crossAx val="144705408"/>
        <c:crosses val="autoZero"/>
        <c:crossBetween val="between"/>
      </c:valAx>
    </c:plotArea>
    <c:legend>
      <c:legendPos val="r"/>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DO Full Column</a:t>
            </a:r>
          </a:p>
        </c:rich>
      </c:tx>
      <c:layout/>
    </c:title>
    <c:plotArea>
      <c:layout/>
      <c:lineChart>
        <c:grouping val="standard"/>
        <c:ser>
          <c:idx val="0"/>
          <c:order val="0"/>
          <c:tx>
            <c:strRef>
              <c:f>'2014 2016 Nutrient and Physical'!$B$4924</c:f>
              <c:strCache>
                <c:ptCount val="1"/>
                <c:pt idx="0">
                  <c:v>GL-MID</c:v>
                </c:pt>
              </c:strCache>
            </c:strRef>
          </c:tx>
          <c:cat>
            <c:numRef>
              <c:f>'2014 2016 Nutrient and Physical'!$L$4912:$L$4937</c:f>
              <c:numCache>
                <c:formatCode>m/d/yyyy</c:formatCode>
                <c:ptCount val="26"/>
                <c:pt idx="0">
                  <c:v>41723.560416666645</c:v>
                </c:pt>
                <c:pt idx="1">
                  <c:v>41779.340277777803</c:v>
                </c:pt>
                <c:pt idx="2">
                  <c:v>41800.350694444496</c:v>
                </c:pt>
                <c:pt idx="3">
                  <c:v>41828.347916666666</c:v>
                </c:pt>
                <c:pt idx="4">
                  <c:v>41856.361805555556</c:v>
                </c:pt>
                <c:pt idx="5">
                  <c:v>41870.358333333352</c:v>
                </c:pt>
                <c:pt idx="6">
                  <c:v>41884.469444444447</c:v>
                </c:pt>
                <c:pt idx="7">
                  <c:v>41897.459722222222</c:v>
                </c:pt>
                <c:pt idx="8">
                  <c:v>41919.350694444496</c:v>
                </c:pt>
                <c:pt idx="9">
                  <c:v>42067.602083333324</c:v>
                </c:pt>
                <c:pt idx="10">
                  <c:v>42135.420138888891</c:v>
                </c:pt>
                <c:pt idx="11">
                  <c:v>42163.358333333352</c:v>
                </c:pt>
                <c:pt idx="12">
                  <c:v>42191.342361111114</c:v>
                </c:pt>
                <c:pt idx="13">
                  <c:v>42219.358333333352</c:v>
                </c:pt>
                <c:pt idx="14">
                  <c:v>42233.352777777793</c:v>
                </c:pt>
                <c:pt idx="15">
                  <c:v>42255.329861111088</c:v>
                </c:pt>
                <c:pt idx="16">
                  <c:v>42269.3</c:v>
                </c:pt>
                <c:pt idx="17">
                  <c:v>42282.361111111088</c:v>
                </c:pt>
                <c:pt idx="18">
                  <c:v>42397.509027777778</c:v>
                </c:pt>
                <c:pt idx="19">
                  <c:v>42445.540972222232</c:v>
                </c:pt>
                <c:pt idx="20">
                  <c:v>42506.395138888889</c:v>
                </c:pt>
                <c:pt idx="21">
                  <c:v>42542.353472222232</c:v>
                </c:pt>
                <c:pt idx="22">
                  <c:v>42569.382638888921</c:v>
                </c:pt>
                <c:pt idx="23">
                  <c:v>42597.344444444476</c:v>
                </c:pt>
                <c:pt idx="24">
                  <c:v>42632.341666666645</c:v>
                </c:pt>
                <c:pt idx="25">
                  <c:v>42653.350694444496</c:v>
                </c:pt>
              </c:numCache>
            </c:numRef>
          </c:cat>
          <c:val>
            <c:numRef>
              <c:f>'2014 2016 Nutrient and Physical'!$K$4912:$K$4937</c:f>
              <c:numCache>
                <c:formatCode>General</c:formatCode>
                <c:ptCount val="26"/>
                <c:pt idx="0">
                  <c:v>5.5500000000000007</c:v>
                </c:pt>
                <c:pt idx="1">
                  <c:v>7.1</c:v>
                </c:pt>
                <c:pt idx="2">
                  <c:v>7.1749999999999972</c:v>
                </c:pt>
                <c:pt idx="3">
                  <c:v>7.0750000000000002</c:v>
                </c:pt>
                <c:pt idx="4">
                  <c:v>6.6499999999999995</c:v>
                </c:pt>
                <c:pt idx="5">
                  <c:v>6.55</c:v>
                </c:pt>
                <c:pt idx="6">
                  <c:v>6.45</c:v>
                </c:pt>
                <c:pt idx="7">
                  <c:v>6.3199999999999985</c:v>
                </c:pt>
                <c:pt idx="8">
                  <c:v>6.1499999999999995</c:v>
                </c:pt>
                <c:pt idx="9">
                  <c:v>6.6249999999999956</c:v>
                </c:pt>
                <c:pt idx="10">
                  <c:v>6.8774999999999995</c:v>
                </c:pt>
                <c:pt idx="11">
                  <c:v>6.7349999999999985</c:v>
                </c:pt>
                <c:pt idx="12">
                  <c:v>6.6724999999999985</c:v>
                </c:pt>
                <c:pt idx="13">
                  <c:v>5.9624999999999995</c:v>
                </c:pt>
                <c:pt idx="14">
                  <c:v>5.9924999999999997</c:v>
                </c:pt>
                <c:pt idx="15">
                  <c:v>5.8549999999999969</c:v>
                </c:pt>
                <c:pt idx="16">
                  <c:v>5.7799999999999994</c:v>
                </c:pt>
                <c:pt idx="17">
                  <c:v>5.5750000000000002</c:v>
                </c:pt>
                <c:pt idx="18">
                  <c:v>6.9</c:v>
                </c:pt>
                <c:pt idx="19">
                  <c:v>5.6599999999999975</c:v>
                </c:pt>
                <c:pt idx="20">
                  <c:v>7.0249999999999977</c:v>
                </c:pt>
                <c:pt idx="21">
                  <c:v>6.8249999999999966</c:v>
                </c:pt>
                <c:pt idx="22">
                  <c:v>6.8950000000000005</c:v>
                </c:pt>
                <c:pt idx="23">
                  <c:v>6.35</c:v>
                </c:pt>
                <c:pt idx="24">
                  <c:v>5.6249999999999956</c:v>
                </c:pt>
                <c:pt idx="25">
                  <c:v>5.8249999999999966</c:v>
                </c:pt>
              </c:numCache>
            </c:numRef>
          </c:val>
        </c:ser>
        <c:ser>
          <c:idx val="1"/>
          <c:order val="1"/>
          <c:tx>
            <c:v>Standard Rec</c:v>
          </c:tx>
          <c:cat>
            <c:numRef>
              <c:f>'2014 2016 Nutrient and Physical'!$L$4912:$L$4937</c:f>
              <c:numCache>
                <c:formatCode>m/d/yyyy</c:formatCode>
                <c:ptCount val="26"/>
                <c:pt idx="0">
                  <c:v>41723.560416666645</c:v>
                </c:pt>
                <c:pt idx="1">
                  <c:v>41779.340277777803</c:v>
                </c:pt>
                <c:pt idx="2">
                  <c:v>41800.350694444496</c:v>
                </c:pt>
                <c:pt idx="3">
                  <c:v>41828.347916666666</c:v>
                </c:pt>
                <c:pt idx="4">
                  <c:v>41856.361805555556</c:v>
                </c:pt>
                <c:pt idx="5">
                  <c:v>41870.358333333352</c:v>
                </c:pt>
                <c:pt idx="6">
                  <c:v>41884.469444444447</c:v>
                </c:pt>
                <c:pt idx="7">
                  <c:v>41897.459722222222</c:v>
                </c:pt>
                <c:pt idx="8">
                  <c:v>41919.350694444496</c:v>
                </c:pt>
                <c:pt idx="9">
                  <c:v>42067.602083333324</c:v>
                </c:pt>
                <c:pt idx="10">
                  <c:v>42135.420138888891</c:v>
                </c:pt>
                <c:pt idx="11">
                  <c:v>42163.358333333352</c:v>
                </c:pt>
                <c:pt idx="12">
                  <c:v>42191.342361111114</c:v>
                </c:pt>
                <c:pt idx="13">
                  <c:v>42219.358333333352</c:v>
                </c:pt>
                <c:pt idx="14">
                  <c:v>42233.352777777793</c:v>
                </c:pt>
                <c:pt idx="15">
                  <c:v>42255.329861111088</c:v>
                </c:pt>
                <c:pt idx="16">
                  <c:v>42269.3</c:v>
                </c:pt>
                <c:pt idx="17">
                  <c:v>42282.361111111088</c:v>
                </c:pt>
                <c:pt idx="18">
                  <c:v>42397.509027777778</c:v>
                </c:pt>
                <c:pt idx="19">
                  <c:v>42445.540972222232</c:v>
                </c:pt>
                <c:pt idx="20">
                  <c:v>42506.395138888889</c:v>
                </c:pt>
                <c:pt idx="21">
                  <c:v>42542.353472222232</c:v>
                </c:pt>
                <c:pt idx="22">
                  <c:v>42569.382638888921</c:v>
                </c:pt>
                <c:pt idx="23">
                  <c:v>42597.344444444476</c:v>
                </c:pt>
                <c:pt idx="24">
                  <c:v>42632.341666666645</c:v>
                </c:pt>
                <c:pt idx="25">
                  <c:v>42653.350694444496</c:v>
                </c:pt>
              </c:numCache>
            </c:numRef>
          </c:cat>
          <c:val>
            <c:numRef>
              <c:f>'2014 2016 Nutrient and Physical'!$M$4911:$M$4937</c:f>
              <c:numCache>
                <c:formatCode>General</c:formatCode>
                <c:ptCount val="2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numCache>
            </c:numRef>
          </c:val>
        </c:ser>
        <c:ser>
          <c:idx val="2"/>
          <c:order val="2"/>
          <c:tx>
            <c:v>Standard Aq Life</c:v>
          </c:tx>
          <c:cat>
            <c:numRef>
              <c:f>'2014 2016 Nutrient and Physical'!$L$4912:$L$4937</c:f>
              <c:numCache>
                <c:formatCode>m/d/yyyy</c:formatCode>
                <c:ptCount val="26"/>
                <c:pt idx="0">
                  <c:v>41723.560416666645</c:v>
                </c:pt>
                <c:pt idx="1">
                  <c:v>41779.340277777803</c:v>
                </c:pt>
                <c:pt idx="2">
                  <c:v>41800.350694444496</c:v>
                </c:pt>
                <c:pt idx="3">
                  <c:v>41828.347916666666</c:v>
                </c:pt>
                <c:pt idx="4">
                  <c:v>41856.361805555556</c:v>
                </c:pt>
                <c:pt idx="5">
                  <c:v>41870.358333333352</c:v>
                </c:pt>
                <c:pt idx="6">
                  <c:v>41884.469444444447</c:v>
                </c:pt>
                <c:pt idx="7">
                  <c:v>41897.459722222222</c:v>
                </c:pt>
                <c:pt idx="8">
                  <c:v>41919.350694444496</c:v>
                </c:pt>
                <c:pt idx="9">
                  <c:v>42067.602083333324</c:v>
                </c:pt>
                <c:pt idx="10">
                  <c:v>42135.420138888891</c:v>
                </c:pt>
                <c:pt idx="11">
                  <c:v>42163.358333333352</c:v>
                </c:pt>
                <c:pt idx="12">
                  <c:v>42191.342361111114</c:v>
                </c:pt>
                <c:pt idx="13">
                  <c:v>42219.358333333352</c:v>
                </c:pt>
                <c:pt idx="14">
                  <c:v>42233.352777777793</c:v>
                </c:pt>
                <c:pt idx="15">
                  <c:v>42255.329861111088</c:v>
                </c:pt>
                <c:pt idx="16">
                  <c:v>42269.3</c:v>
                </c:pt>
                <c:pt idx="17">
                  <c:v>42282.361111111088</c:v>
                </c:pt>
                <c:pt idx="18">
                  <c:v>42397.509027777778</c:v>
                </c:pt>
                <c:pt idx="19">
                  <c:v>42445.540972222232</c:v>
                </c:pt>
                <c:pt idx="20">
                  <c:v>42506.395138888889</c:v>
                </c:pt>
                <c:pt idx="21">
                  <c:v>42542.353472222232</c:v>
                </c:pt>
                <c:pt idx="22">
                  <c:v>42569.382638888921</c:v>
                </c:pt>
                <c:pt idx="23">
                  <c:v>42597.344444444476</c:v>
                </c:pt>
                <c:pt idx="24">
                  <c:v>42632.341666666645</c:v>
                </c:pt>
                <c:pt idx="25">
                  <c:v>42653.350694444496</c:v>
                </c:pt>
              </c:numCache>
            </c:numRef>
          </c:cat>
          <c:val>
            <c:numRef>
              <c:f>'2014 2016 Nutrient and Physical'!$N$4911:$N$4937</c:f>
              <c:numCache>
                <c:formatCode>General</c:formatCode>
                <c:ptCount val="2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numCache>
            </c:numRef>
          </c:val>
        </c:ser>
        <c:marker val="1"/>
        <c:axId val="144721024"/>
        <c:axId val="144722560"/>
      </c:lineChart>
      <c:dateAx>
        <c:axId val="144721024"/>
        <c:scaling>
          <c:orientation val="minMax"/>
        </c:scaling>
        <c:axPos val="b"/>
        <c:numFmt formatCode="m/d/yyyy" sourceLinked="1"/>
        <c:tickLblPos val="nextTo"/>
        <c:crossAx val="144722560"/>
        <c:crosses val="autoZero"/>
        <c:auto val="1"/>
        <c:lblOffset val="100"/>
        <c:baseTimeUnit val="days"/>
      </c:dateAx>
      <c:valAx>
        <c:axId val="144722560"/>
        <c:scaling>
          <c:orientation val="minMax"/>
        </c:scaling>
        <c:axPos val="l"/>
        <c:majorGridlines/>
        <c:title>
          <c:tx>
            <c:rich>
              <a:bodyPr rot="0" vert="horz"/>
              <a:lstStyle/>
              <a:p>
                <a:pPr>
                  <a:defRPr/>
                </a:pPr>
                <a:r>
                  <a:rPr lang="en-US"/>
                  <a:t>mg/l</a:t>
                </a:r>
              </a:p>
            </c:rich>
          </c:tx>
          <c:layout/>
        </c:title>
        <c:numFmt formatCode="General" sourceLinked="1"/>
        <c:tickLblPos val="nextTo"/>
        <c:crossAx val="144721024"/>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0F60872D-51C6-3446-B636-E90A10236D28}" type="datetimeFigureOut">
              <a:rPr lang="en-US" smtClean="0"/>
              <a:pPr/>
              <a:t>7/26/2017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C4F06724-CD5E-D948-A62F-B0C1A9775C2F}" type="slidenum">
              <a:rPr lang="en-US" smtClean="0"/>
              <a:pPr/>
              <a:t>‹#›</a:t>
            </a:fld>
            <a:endParaRPr lang="en-US"/>
          </a:p>
        </p:txBody>
      </p:sp>
    </p:spTree>
    <p:extLst>
      <p:ext uri="{BB962C8B-B14F-4D97-AF65-F5344CB8AC3E}">
        <p14:creationId xmlns:p14="http://schemas.microsoft.com/office/powerpoint/2010/main" xmlns="" val="105218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06724-CD5E-D948-A62F-B0C1A9775C2F}" type="slidenum">
              <a:rPr lang="en-US" smtClean="0"/>
              <a:pPr/>
              <a:t>18</a:t>
            </a:fld>
            <a:endParaRPr lang="en-US"/>
          </a:p>
        </p:txBody>
      </p:sp>
    </p:spTree>
    <p:extLst>
      <p:ext uri="{BB962C8B-B14F-4D97-AF65-F5344CB8AC3E}">
        <p14:creationId xmlns:p14="http://schemas.microsoft.com/office/powerpoint/2010/main" xmlns="" val="74964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06724-CD5E-D948-A62F-B0C1A9775C2F}" type="slidenum">
              <a:rPr lang="en-US" smtClean="0"/>
              <a:pPr/>
              <a:t>19</a:t>
            </a:fld>
            <a:endParaRPr lang="en-US"/>
          </a:p>
        </p:txBody>
      </p:sp>
    </p:spTree>
    <p:extLst>
      <p:ext uri="{BB962C8B-B14F-4D97-AF65-F5344CB8AC3E}">
        <p14:creationId xmlns:p14="http://schemas.microsoft.com/office/powerpoint/2010/main" xmlns="" val="143920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C492C-1E1B-4B09-902C-EF857A44161E}"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C492C-1E1B-4B09-902C-EF857A44161E}"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C492C-1E1B-4B09-902C-EF857A44161E}"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C492C-1E1B-4B09-902C-EF857A44161E}"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C492C-1E1B-4B09-902C-EF857A44161E}"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C492C-1E1B-4B09-902C-EF857A44161E}"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C492C-1E1B-4B09-902C-EF857A44161E}" type="datetimeFigureOut">
              <a:rPr lang="en-US" smtClean="0"/>
              <a:pPr/>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C492C-1E1B-4B09-902C-EF857A44161E}" type="datetimeFigureOut">
              <a:rPr lang="en-US" smtClean="0"/>
              <a:pPr/>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C492C-1E1B-4B09-902C-EF857A44161E}" type="datetimeFigureOut">
              <a:rPr lang="en-US" smtClean="0"/>
              <a:pPr/>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C492C-1E1B-4B09-902C-EF857A44161E}"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C492C-1E1B-4B09-902C-EF857A44161E}"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A74CC-3501-439D-A96E-FC09D45951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C492C-1E1B-4B09-902C-EF857A44161E}" type="datetimeFigureOut">
              <a:rPr lang="en-US" smtClean="0"/>
              <a:pPr/>
              <a:t>7/26/2017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A74CC-3501-439D-A96E-FC09D45951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_DSC0026.JPG"/>
          <p:cNvPicPr>
            <a:picLocks noChangeAspect="1"/>
          </p:cNvPicPr>
          <p:nvPr/>
        </p:nvPicPr>
        <p:blipFill>
          <a:blip r:embed="rId2" cstate="print"/>
          <a:stretch>
            <a:fillRect/>
          </a:stretch>
        </p:blipFill>
        <p:spPr>
          <a:xfrm>
            <a:off x="457200" y="609600"/>
            <a:ext cx="8067793" cy="5400754"/>
          </a:xfrm>
          <a:prstGeom prst="rect">
            <a:avLst/>
          </a:prstGeom>
        </p:spPr>
      </p:pic>
      <p:pic>
        <p:nvPicPr>
          <p:cNvPr id="7" name="Picture 6" descr="wearethecolorado.png"/>
          <p:cNvPicPr>
            <a:picLocks noChangeAspect="1"/>
          </p:cNvPicPr>
          <p:nvPr/>
        </p:nvPicPr>
        <p:blipFill>
          <a:blip r:embed="rId3" cstate="print"/>
          <a:stretch>
            <a:fillRect/>
          </a:stretch>
        </p:blipFill>
        <p:spPr>
          <a:xfrm>
            <a:off x="1828800" y="1524000"/>
            <a:ext cx="6646128" cy="1524000"/>
          </a:xfrm>
          <a:prstGeom prst="rect">
            <a:avLst/>
          </a:prstGeom>
        </p:spPr>
      </p:pic>
      <p:sp>
        <p:nvSpPr>
          <p:cNvPr id="8" name="TextBox 7"/>
          <p:cNvSpPr txBox="1"/>
          <p:nvPr/>
        </p:nvSpPr>
        <p:spPr>
          <a:xfrm>
            <a:off x="2667000" y="6096000"/>
            <a:ext cx="4270656" cy="584775"/>
          </a:xfrm>
          <a:prstGeom prst="rect">
            <a:avLst/>
          </a:prstGeom>
          <a:noFill/>
        </p:spPr>
        <p:txBody>
          <a:bodyPr wrap="none" rtlCol="0">
            <a:spAutoFit/>
          </a:bodyPr>
          <a:lstStyle/>
          <a:p>
            <a:r>
              <a:rPr lang="en-US" sz="3200" b="1" dirty="0" smtClean="0">
                <a:solidFill>
                  <a:schemeClr val="bg1"/>
                </a:solidFill>
              </a:rPr>
              <a:t>Outstanding Grand Lake</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2: Inorganic Parameters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82771709"/>
              </p:ext>
            </p:extLst>
          </p:nvPr>
        </p:nvGraphicFramePr>
        <p:xfrm>
          <a:off x="457200" y="1600200"/>
          <a:ext cx="8229600" cy="192532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r>
                        <a:rPr lang="en-US" dirty="0" smtClean="0"/>
                        <a:t>Parameter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CLASS 1 Cold Water Biota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Domestic Water Supply</a:t>
                      </a:r>
                      <a:endParaRPr lang="en-US" sz="1800" b="0" i="0" u="none" strike="noStrike" kern="1200" baseline="0" dirty="0" smtClean="0">
                        <a:solidFill>
                          <a:schemeClr val="lt1"/>
                        </a:solidFill>
                        <a:latin typeface="+mn-lt"/>
                        <a:ea typeface="+mn-ea"/>
                        <a:cs typeface="+mn-cs"/>
                      </a:endParaRP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Nitrate (mg/l as N) 	</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10(4) (1-day) 	</a:t>
                      </a:r>
                      <a:endParaRPr lang="en-US" dirty="0"/>
                    </a:p>
                  </a:txBody>
                  <a:tcPr/>
                </a:tc>
              </a:tr>
              <a:tr h="370840">
                <a:tc>
                  <a:txBody>
                    <a:bodyPr/>
                    <a:lstStyle/>
                    <a:p>
                      <a:r>
                        <a:rPr lang="en-US" dirty="0" smtClean="0"/>
                        <a:t>Ammonia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chronic = </a:t>
                      </a:r>
                      <a:r>
                        <a:rPr lang="en-US" sz="1800" b="0" i="0" u="none" strike="noStrike" kern="1200" baseline="0" dirty="0" err="1" smtClean="0">
                          <a:solidFill>
                            <a:schemeClr val="dk1"/>
                          </a:solidFill>
                          <a:latin typeface="+mn-lt"/>
                          <a:ea typeface="+mn-ea"/>
                          <a:cs typeface="+mn-cs"/>
                        </a:rPr>
                        <a:t>elsp</a:t>
                      </a:r>
                      <a:r>
                        <a:rPr lang="en-US" sz="1800" b="0" i="0" u="none" strike="noStrike"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Calculated:  3.4 mg/l </a:t>
                      </a:r>
                    </a:p>
                    <a:p>
                      <a:endParaRPr lang="en-US" dirty="0"/>
                    </a:p>
                  </a:txBody>
                  <a:tcPr/>
                </a:tc>
                <a:tc>
                  <a:txBody>
                    <a:bodyPr/>
                    <a:lstStyle/>
                    <a:p>
                      <a:endParaRPr lang="en-US"/>
                    </a:p>
                  </a:txBody>
                  <a:tcPr/>
                </a:tc>
              </a:tr>
            </a:tbl>
          </a:graphicData>
        </a:graphic>
      </p:graphicFrame>
      <p:sp>
        <p:nvSpPr>
          <p:cNvPr id="5" name="TextBox 4"/>
          <p:cNvSpPr txBox="1"/>
          <p:nvPr/>
        </p:nvSpPr>
        <p:spPr>
          <a:xfrm>
            <a:off x="457200" y="3581400"/>
            <a:ext cx="8293617" cy="1938992"/>
          </a:xfrm>
          <a:prstGeom prst="rect">
            <a:avLst/>
          </a:prstGeom>
          <a:solidFill>
            <a:schemeClr val="bg1">
              <a:lumMod val="75000"/>
            </a:schemeClr>
          </a:solidFill>
        </p:spPr>
        <p:txBody>
          <a:bodyPr wrap="none" rtlCol="0">
            <a:spAutoFit/>
          </a:bodyPr>
          <a:lstStyle/>
          <a:p>
            <a:r>
              <a:rPr lang="en-US" sz="2000" b="1" dirty="0" smtClean="0"/>
              <a:t>The highest nitrate value recorded between 2013 and 2016 at the surface</a:t>
            </a:r>
          </a:p>
          <a:p>
            <a:r>
              <a:rPr lang="en-US" sz="2000" b="1" dirty="0" smtClean="0"/>
              <a:t>and bottom locations at GL-ATW and GL-MID was approximately two orders </a:t>
            </a:r>
          </a:p>
          <a:p>
            <a:r>
              <a:rPr lang="en-US" sz="2000" b="1" dirty="0" smtClean="0"/>
              <a:t>of magnitude below the standard.</a:t>
            </a:r>
          </a:p>
          <a:p>
            <a:endParaRPr lang="en-US" sz="2000" b="1" dirty="0"/>
          </a:p>
          <a:p>
            <a:r>
              <a:rPr lang="en-US" sz="2000" b="1" dirty="0" smtClean="0"/>
              <a:t>The highest ammonia value measured between 2013 and 2016 was 0.017</a:t>
            </a:r>
          </a:p>
          <a:p>
            <a:r>
              <a:rPr lang="en-US" sz="2000" b="1" dirty="0" smtClean="0"/>
              <a:t>mg/l.</a:t>
            </a:r>
            <a:endParaRPr lang="en-US" sz="2000" b="1" dirty="0"/>
          </a:p>
        </p:txBody>
      </p:sp>
    </p:spTree>
    <p:extLst>
      <p:ext uri="{BB962C8B-B14F-4D97-AF65-F5344CB8AC3E}">
        <p14:creationId xmlns:p14="http://schemas.microsoft.com/office/powerpoint/2010/main" xmlns="" val="233071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3:  Metals (</a:t>
            </a:r>
            <a:r>
              <a:rPr lang="en-US" dirty="0" err="1" smtClean="0"/>
              <a:t>ug</a:t>
            </a:r>
            <a:r>
              <a:rPr lang="en-US" dirty="0" smtClean="0"/>
              <a:t>/l)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92874787"/>
              </p:ext>
            </p:extLst>
          </p:nvPr>
        </p:nvGraphicFramePr>
        <p:xfrm>
          <a:off x="533400" y="1219200"/>
          <a:ext cx="7772400" cy="4160520"/>
        </p:xfrm>
        <a:graphic>
          <a:graphicData uri="http://schemas.openxmlformats.org/drawingml/2006/table">
            <a:tbl>
              <a:tblPr firstRow="1" bandRow="1">
                <a:tableStyleId>{073A0DAA-6AF3-43AB-8588-CEC1D06C72B9}</a:tableStyleId>
              </a:tblPr>
              <a:tblGrid>
                <a:gridCol w="1402777"/>
                <a:gridCol w="4249877"/>
                <a:gridCol w="2119746"/>
              </a:tblGrid>
              <a:tr h="370840">
                <a:tc>
                  <a:txBody>
                    <a:bodyPr/>
                    <a:lstStyle/>
                    <a:p>
                      <a:r>
                        <a:rPr lang="en-US" dirty="0" smtClean="0"/>
                        <a:t>Metal</a:t>
                      </a:r>
                      <a:endParaRPr lang="en-US" dirty="0"/>
                    </a:p>
                  </a:txBody>
                  <a:tcPr/>
                </a:tc>
                <a:tc>
                  <a:txBody>
                    <a:bodyPr/>
                    <a:lstStyle/>
                    <a:p>
                      <a:r>
                        <a:rPr lang="en-US" dirty="0" smtClean="0"/>
                        <a:t>Chronic</a:t>
                      </a:r>
                      <a:r>
                        <a:rPr lang="en-US" baseline="0" dirty="0" smtClean="0"/>
                        <a:t> Level</a:t>
                      </a:r>
                      <a:endParaRPr lang="en-US" dirty="0"/>
                    </a:p>
                  </a:txBody>
                  <a:tcPr/>
                </a:tc>
                <a:tc>
                  <a:txBody>
                    <a:bodyPr/>
                    <a:lstStyle/>
                    <a:p>
                      <a:r>
                        <a:rPr lang="en-US" dirty="0" smtClean="0"/>
                        <a:t>Standard</a:t>
                      </a:r>
                      <a:endParaRPr lang="en-US" dirty="0"/>
                    </a:p>
                  </a:txBody>
                  <a:tcPr/>
                </a:tc>
              </a:tr>
              <a:tr h="868680">
                <a:tc>
                  <a:txBody>
                    <a:bodyPr/>
                    <a:lstStyle/>
                    <a:p>
                      <a:r>
                        <a:rPr lang="en-US" dirty="0" smtClean="0"/>
                        <a:t>Cadmium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(1.101672-[ln(hardness) x(0.041838)] x e</a:t>
                      </a:r>
                      <a:r>
                        <a:rPr lang="en-US" sz="2000" b="0" i="0" u="none" strike="noStrike" kern="1200" baseline="30000" dirty="0" smtClean="0">
                          <a:solidFill>
                            <a:schemeClr val="dk1"/>
                          </a:solidFill>
                          <a:latin typeface="+mn-lt"/>
                          <a:ea typeface="+mn-ea"/>
                          <a:cs typeface="+mn-cs"/>
                        </a:rPr>
                        <a:t>0.7998[ln(hardness)]</a:t>
                      </a:r>
                      <a:r>
                        <a:rPr lang="en-US" sz="2000" b="0" i="0" u="none" strike="noStrike" kern="1200" baseline="0" dirty="0" smtClean="0">
                          <a:solidFill>
                            <a:schemeClr val="dk1"/>
                          </a:solidFill>
                          <a:latin typeface="+mn-lt"/>
                          <a:ea typeface="+mn-ea"/>
                          <a:cs typeface="+mn-cs"/>
                        </a:rPr>
                        <a:t>-4.4451</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0.14</a:t>
                      </a:r>
                      <a:endParaRPr lang="en-US" sz="2000" dirty="0"/>
                    </a:p>
                  </a:txBody>
                  <a:tcPr anchor="ctr"/>
                </a:tc>
              </a:tr>
              <a:tr h="457200">
                <a:tc>
                  <a:txBody>
                    <a:bodyPr/>
                    <a:lstStyle/>
                    <a:p>
                      <a:r>
                        <a:rPr lang="en-US" dirty="0" smtClean="0"/>
                        <a:t>Copper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e </a:t>
                      </a:r>
                      <a:r>
                        <a:rPr lang="en-US" sz="2000" b="0" i="0" u="none" strike="noStrike" kern="1200" baseline="30000" dirty="0" smtClean="0">
                          <a:solidFill>
                            <a:schemeClr val="dk1"/>
                          </a:solidFill>
                          <a:latin typeface="+mn-lt"/>
                          <a:ea typeface="+mn-ea"/>
                          <a:cs typeface="+mn-cs"/>
                        </a:rPr>
                        <a:t>(0.8545[ln(hardness)] -</a:t>
                      </a:r>
                      <a:r>
                        <a:rPr lang="en-US" sz="2000" b="0" i="0" u="none" strike="noStrike" kern="1200" baseline="0" dirty="0" smtClean="0">
                          <a:solidFill>
                            <a:schemeClr val="dk1"/>
                          </a:solidFill>
                          <a:latin typeface="+mn-lt"/>
                          <a:ea typeface="+mn-ea"/>
                          <a:cs typeface="+mn-cs"/>
                        </a:rPr>
                        <a:t>1.7428)</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2.5</a:t>
                      </a:r>
                      <a:endParaRPr lang="en-US" sz="2000" dirty="0"/>
                    </a:p>
                  </a:txBody>
                  <a:tcPr/>
                </a:tc>
              </a:tr>
              <a:tr h="370840">
                <a:tc>
                  <a:txBody>
                    <a:bodyPr/>
                    <a:lstStyle/>
                    <a:p>
                      <a:r>
                        <a:rPr lang="en-US" dirty="0" smtClean="0"/>
                        <a:t>Lead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(1.46203-[(ln(hardness)* (0.145712)])*e</a:t>
                      </a:r>
                      <a:r>
                        <a:rPr lang="en-US" sz="2000" b="0" i="0" u="none" strike="noStrike" kern="1200" baseline="30000" dirty="0" smtClean="0">
                          <a:solidFill>
                            <a:schemeClr val="dk1"/>
                          </a:solidFill>
                          <a:latin typeface="+mn-lt"/>
                          <a:ea typeface="+mn-ea"/>
                          <a:cs typeface="+mn-cs"/>
                        </a:rPr>
                        <a:t>(1.273[ln(hardness)]-4.705)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0.49</a:t>
                      </a:r>
                      <a:endParaRPr lang="en-US" sz="2000" dirty="0"/>
                    </a:p>
                  </a:txBody>
                  <a:tcPr anchor="ctr"/>
                </a:tc>
              </a:tr>
              <a:tr h="370840">
                <a:tc>
                  <a:txBody>
                    <a:bodyPr/>
                    <a:lstStyle/>
                    <a:p>
                      <a:r>
                        <a:rPr lang="en-US" dirty="0" smtClean="0"/>
                        <a:t>Manganese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e</a:t>
                      </a:r>
                      <a:r>
                        <a:rPr lang="en-US" sz="2000" b="0" i="0" u="none" strike="noStrike" kern="1200" baseline="30000" dirty="0" smtClean="0">
                          <a:solidFill>
                            <a:schemeClr val="dk1"/>
                          </a:solidFill>
                          <a:latin typeface="+mn-lt"/>
                          <a:ea typeface="+mn-ea"/>
                          <a:cs typeface="+mn-cs"/>
                        </a:rPr>
                        <a:t>(0.3331[ln(hardness)]+5.8743) </a:t>
                      </a:r>
                      <a:endParaRPr lang="en-US" sz="20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1008</a:t>
                      </a:r>
                      <a:endParaRPr lang="en-US" sz="2000" baseline="0" dirty="0"/>
                    </a:p>
                  </a:txBody>
                  <a:tcPr/>
                </a:tc>
              </a:tr>
              <a:tr h="370840">
                <a:tc>
                  <a:txBody>
                    <a:bodyPr/>
                    <a:lstStyle/>
                    <a:p>
                      <a:r>
                        <a:rPr lang="en-US" dirty="0" smtClean="0"/>
                        <a:t>Selenium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4.6</a:t>
                      </a:r>
                      <a:r>
                        <a:rPr lang="en-US" sz="1800" b="0" i="0" u="none" strike="noStrike" kern="1200" baseline="0" dirty="0" smtClean="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4.6</a:t>
                      </a:r>
                    </a:p>
                  </a:txBody>
                  <a:tcPr/>
                </a:tc>
              </a:tr>
              <a:tr h="411480">
                <a:tc>
                  <a:txBody>
                    <a:bodyPr/>
                    <a:lstStyle/>
                    <a:p>
                      <a:r>
                        <a:rPr lang="en-US" dirty="0" smtClean="0"/>
                        <a:t>Silver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(Trout) = e(1.72[ln(hardness)]-10.51)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0.006</a:t>
                      </a:r>
                    </a:p>
                  </a:txBody>
                  <a:tcPr/>
                </a:tc>
              </a:tr>
              <a:tr h="370840">
                <a:tc>
                  <a:txBody>
                    <a:bodyPr/>
                    <a:lstStyle/>
                    <a:p>
                      <a:r>
                        <a:rPr lang="en-US" dirty="0" smtClean="0"/>
                        <a:t>Zinc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0.986*e</a:t>
                      </a:r>
                      <a:r>
                        <a:rPr lang="en-US" sz="2000" b="0" i="0" u="none" strike="noStrike" kern="1200" baseline="30000" dirty="0" smtClean="0">
                          <a:solidFill>
                            <a:schemeClr val="dk1"/>
                          </a:solidFill>
                          <a:latin typeface="+mn-lt"/>
                          <a:ea typeface="+mn-ea"/>
                          <a:cs typeface="+mn-cs"/>
                        </a:rPr>
                        <a:t>(0.9094[ln(hardness)]+0.6235)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300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31.6</a:t>
                      </a:r>
                    </a:p>
                  </a:txBody>
                  <a:tcPr/>
                </a:tc>
              </a:tr>
            </a:tbl>
          </a:graphicData>
        </a:graphic>
      </p:graphicFrame>
    </p:spTree>
    <p:extLst>
      <p:ext uri="{BB962C8B-B14F-4D97-AF65-F5344CB8AC3E}">
        <p14:creationId xmlns:p14="http://schemas.microsoft.com/office/powerpoint/2010/main" xmlns="" val="806825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529155542"/>
              </p:ext>
            </p:extLst>
          </p:nvPr>
        </p:nvGraphicFramePr>
        <p:xfrm>
          <a:off x="152400" y="3886200"/>
          <a:ext cx="5181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3638464565"/>
              </p:ext>
            </p:extLst>
          </p:nvPr>
        </p:nvGraphicFramePr>
        <p:xfrm>
          <a:off x="152400" y="1143000"/>
          <a:ext cx="42672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xmlns="" val="210798982"/>
              </p:ext>
            </p:extLst>
          </p:nvPr>
        </p:nvGraphicFramePr>
        <p:xfrm>
          <a:off x="4648200" y="1219200"/>
          <a:ext cx="40386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43124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Metals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xmlns="" val="527649445"/>
              </p:ext>
            </p:extLst>
          </p:nvPr>
        </p:nvGraphicFramePr>
        <p:xfrm>
          <a:off x="4419600" y="1524000"/>
          <a:ext cx="44196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xmlns="" val="1976530795"/>
              </p:ext>
            </p:extLst>
          </p:nvPr>
        </p:nvGraphicFramePr>
        <p:xfrm>
          <a:off x="152401" y="4038600"/>
          <a:ext cx="4343399"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xmlns="" val="2609638460"/>
              </p:ext>
            </p:extLst>
          </p:nvPr>
        </p:nvGraphicFramePr>
        <p:xfrm>
          <a:off x="0" y="1371600"/>
          <a:ext cx="4629150" cy="2771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xmlns="" val="3295341727"/>
              </p:ext>
            </p:extLst>
          </p:nvPr>
        </p:nvGraphicFramePr>
        <p:xfrm>
          <a:off x="449580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7921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Dissolved Oxygen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605900581"/>
              </p:ext>
            </p:extLst>
          </p:nvPr>
        </p:nvGraphicFramePr>
        <p:xfrm>
          <a:off x="1371600" y="990600"/>
          <a:ext cx="65532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1665129996"/>
              </p:ext>
            </p:extLst>
          </p:nvPr>
        </p:nvGraphicFramePr>
        <p:xfrm>
          <a:off x="228600" y="3505200"/>
          <a:ext cx="5638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91200" y="4343400"/>
            <a:ext cx="3056478" cy="1477328"/>
          </a:xfrm>
          <a:prstGeom prst="rect">
            <a:avLst/>
          </a:prstGeom>
          <a:noFill/>
        </p:spPr>
        <p:txBody>
          <a:bodyPr wrap="none" rtlCol="0">
            <a:spAutoFit/>
          </a:bodyPr>
          <a:lstStyle/>
          <a:p>
            <a:r>
              <a:rPr lang="en-US" dirty="0"/>
              <a:t>In the lower portion of a </a:t>
            </a:r>
            <a:r>
              <a:rPr lang="en-US" dirty="0" smtClean="0"/>
              <a:t>lake</a:t>
            </a:r>
          </a:p>
          <a:p>
            <a:r>
              <a:rPr lang="en-US" dirty="0" smtClean="0"/>
              <a:t> </a:t>
            </a:r>
            <a:r>
              <a:rPr lang="en-US" dirty="0"/>
              <a:t>or reservoir, dissolved oxygen </a:t>
            </a:r>
            <a:endParaRPr lang="en-US" dirty="0" smtClean="0"/>
          </a:p>
          <a:p>
            <a:r>
              <a:rPr lang="en-US" dirty="0" smtClean="0"/>
              <a:t>may </a:t>
            </a:r>
            <a:r>
              <a:rPr lang="en-US" dirty="0"/>
              <a:t>be less than </a:t>
            </a:r>
            <a:r>
              <a:rPr lang="en-US" dirty="0" smtClean="0"/>
              <a:t>the</a:t>
            </a:r>
          </a:p>
          <a:p>
            <a:r>
              <a:rPr lang="en-US" dirty="0" smtClean="0"/>
              <a:t> </a:t>
            </a:r>
            <a:r>
              <a:rPr lang="en-US" dirty="0"/>
              <a:t>applicable standard as </a:t>
            </a:r>
            <a:r>
              <a:rPr lang="en-US" dirty="0" smtClean="0"/>
              <a:t>long</a:t>
            </a:r>
          </a:p>
          <a:p>
            <a:r>
              <a:rPr lang="en-US" dirty="0" smtClean="0"/>
              <a:t> </a:t>
            </a:r>
            <a:r>
              <a:rPr lang="en-US" dirty="0"/>
              <a:t>as there is adequate refuge. </a:t>
            </a:r>
          </a:p>
        </p:txBody>
      </p:sp>
    </p:spTree>
    <p:extLst>
      <p:ext uri="{BB962C8B-B14F-4D97-AF65-F5344CB8AC3E}">
        <p14:creationId xmlns:p14="http://schemas.microsoft.com/office/powerpoint/2010/main" xmlns="" val="168900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2: Recreational </a:t>
            </a:r>
            <a:r>
              <a:rPr lang="en-US" i="1" dirty="0" smtClean="0"/>
              <a:t>or</a:t>
            </a:r>
            <a:r>
              <a:rPr lang="en-US" dirty="0" smtClean="0"/>
              <a:t> </a:t>
            </a:r>
            <a:r>
              <a:rPr lang="en-US" dirty="0" smtClean="0"/>
              <a:t>Ecological Significance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Ecologically significant as Colorado’s largest and deepest natural lake and a defining feature of Rocky Mountain National Park’s </a:t>
            </a:r>
            <a:r>
              <a:rPr lang="en-US" dirty="0" err="1" smtClean="0"/>
              <a:t>Kawuneeche</a:t>
            </a:r>
            <a:r>
              <a:rPr lang="en-US" dirty="0" smtClean="0"/>
              <a:t> Valley.</a:t>
            </a:r>
          </a:p>
          <a:p>
            <a:r>
              <a:rPr lang="en-US" dirty="0" smtClean="0"/>
              <a:t>Home to the highest elevation yacht club in the world.</a:t>
            </a:r>
          </a:p>
          <a:p>
            <a:r>
              <a:rPr lang="en-US" dirty="0" smtClean="0"/>
              <a:t>World class recreation is central to the economy and community of Grand Lake</a:t>
            </a:r>
            <a:r>
              <a:rPr lang="en-US" dirty="0" smtClean="0"/>
              <a:t>.</a:t>
            </a:r>
          </a:p>
          <a:p>
            <a:r>
              <a:rPr lang="en-US" dirty="0" smtClean="0"/>
              <a:t>Tourism destination for over 100 years as the Western Gateway to Rocky Mountain National Park.</a:t>
            </a:r>
            <a:endParaRPr lang="en-US" dirty="0" smtClean="0"/>
          </a:p>
          <a:p>
            <a:r>
              <a:rPr lang="en-US" dirty="0" smtClean="0"/>
              <a:t>A headwater lake fed by the Outstanding Waters within Rocky Mountain National Park.</a:t>
            </a:r>
          </a:p>
          <a:p>
            <a:r>
              <a:rPr lang="en-US" dirty="0" smtClean="0"/>
              <a:t>Federal Lands Livability Initiative stated that Grand Lake is of great recreational significance in their 2014 Gateway Community Livability Assessment &amp; Recommendations Report.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079.JPG"/>
          <p:cNvPicPr>
            <a:picLocks noChangeAspect="1"/>
          </p:cNvPicPr>
          <p:nvPr/>
        </p:nvPicPr>
        <p:blipFill>
          <a:blip r:embed="rId2" cstate="print"/>
          <a:stretch>
            <a:fillRect/>
          </a:stretch>
        </p:blipFill>
        <p:spPr>
          <a:xfrm rot="5400000">
            <a:off x="4107075" y="885825"/>
            <a:ext cx="5257800" cy="3943350"/>
          </a:xfrm>
          <a:prstGeom prst="rect">
            <a:avLst/>
          </a:prstGeom>
        </p:spPr>
      </p:pic>
      <p:pic>
        <p:nvPicPr>
          <p:cNvPr id="7" name="Picture 6" descr="27685345001_479be0d198_o.jpg"/>
          <p:cNvPicPr>
            <a:picLocks noChangeAspect="1"/>
          </p:cNvPicPr>
          <p:nvPr/>
        </p:nvPicPr>
        <p:blipFill>
          <a:blip r:embed="rId3" cstate="print"/>
          <a:stretch>
            <a:fillRect/>
          </a:stretch>
        </p:blipFill>
        <p:spPr>
          <a:xfrm>
            <a:off x="0" y="152400"/>
            <a:ext cx="4495800" cy="2997200"/>
          </a:xfrm>
          <a:prstGeom prst="rect">
            <a:avLst/>
          </a:prstGeom>
        </p:spPr>
      </p:pic>
      <p:pic>
        <p:nvPicPr>
          <p:cNvPr id="8" name="Picture 7" descr="13907021_10209752786833735_2756087537292140397_n.jpg"/>
          <p:cNvPicPr>
            <a:picLocks noChangeAspect="1"/>
          </p:cNvPicPr>
          <p:nvPr/>
        </p:nvPicPr>
        <p:blipFill>
          <a:blip r:embed="rId4" cstate="print"/>
          <a:stretch>
            <a:fillRect/>
          </a:stretch>
        </p:blipFill>
        <p:spPr>
          <a:xfrm>
            <a:off x="914400" y="3352800"/>
            <a:ext cx="3276600" cy="3276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7148798883_eb038380ed_o (1).jpg"/>
          <p:cNvPicPr>
            <a:picLocks noChangeAspect="1"/>
          </p:cNvPicPr>
          <p:nvPr/>
        </p:nvPicPr>
        <p:blipFill>
          <a:blip r:embed="rId2" cstate="print"/>
          <a:stretch>
            <a:fillRect/>
          </a:stretch>
        </p:blipFill>
        <p:spPr>
          <a:xfrm>
            <a:off x="0" y="914400"/>
            <a:ext cx="4572000" cy="3048000"/>
          </a:xfrm>
          <a:prstGeom prst="rect">
            <a:avLst/>
          </a:prstGeom>
        </p:spPr>
      </p:pic>
      <p:pic>
        <p:nvPicPr>
          <p:cNvPr id="5" name="Picture 4" descr="image001 (2).jpg"/>
          <p:cNvPicPr>
            <a:picLocks noChangeAspect="1"/>
          </p:cNvPicPr>
          <p:nvPr/>
        </p:nvPicPr>
        <p:blipFill>
          <a:blip r:embed="rId3" cstate="print"/>
          <a:stretch>
            <a:fillRect/>
          </a:stretch>
        </p:blipFill>
        <p:spPr>
          <a:xfrm>
            <a:off x="4191000" y="2667000"/>
            <a:ext cx="4724400" cy="3144679"/>
          </a:xfrm>
          <a:prstGeom prst="rect">
            <a:avLst/>
          </a:prstGeom>
        </p:spPr>
      </p:pic>
      <p:pic>
        <p:nvPicPr>
          <p:cNvPr id="6" name="Picture 5" descr="Sail Boats.jpeg"/>
          <p:cNvPicPr>
            <a:picLocks noChangeAspect="1"/>
          </p:cNvPicPr>
          <p:nvPr/>
        </p:nvPicPr>
        <p:blipFill>
          <a:blip r:embed="rId4" cstate="print"/>
          <a:stretch>
            <a:fillRect/>
          </a:stretch>
        </p:blipFill>
        <p:spPr>
          <a:xfrm>
            <a:off x="5181600" y="381000"/>
            <a:ext cx="3048000" cy="21050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3: Need for Additional Protection</a:t>
            </a:r>
            <a:endParaRPr lang="en-US" dirty="0"/>
          </a:p>
        </p:txBody>
      </p:sp>
      <p:sp>
        <p:nvSpPr>
          <p:cNvPr id="3" name="Content Placeholder 2"/>
          <p:cNvSpPr>
            <a:spLocks noGrp="1"/>
          </p:cNvSpPr>
          <p:nvPr>
            <p:ph idx="1"/>
          </p:nvPr>
        </p:nvSpPr>
        <p:spPr>
          <a:xfrm>
            <a:off x="76200" y="1371600"/>
            <a:ext cx="8857488" cy="5562600"/>
          </a:xfrm>
        </p:spPr>
        <p:txBody>
          <a:bodyPr>
            <a:normAutofit fontScale="47500" lnSpcReduction="20000"/>
          </a:bodyPr>
          <a:lstStyle/>
          <a:p>
            <a:pPr>
              <a:buNone/>
            </a:pPr>
            <a:r>
              <a:rPr lang="en-US" b="1" dirty="0" smtClean="0"/>
              <a:t>TIMELINE</a:t>
            </a:r>
          </a:p>
          <a:p>
            <a:r>
              <a:rPr lang="en-US" sz="2900" b="1" dirty="0" smtClean="0"/>
              <a:t>September 6, 1933</a:t>
            </a:r>
            <a:r>
              <a:rPr lang="en-US" sz="2900" dirty="0" smtClean="0"/>
              <a:t>: BOCC Resolution- “We the said board of county commissioners of Grand County Colorado do hereby place ourselves record as absolutely opposed to any further diversion of water from the Colorado River and its tributaries”</a:t>
            </a:r>
          </a:p>
          <a:p>
            <a:endParaRPr lang="en-US" sz="2900" dirty="0" smtClean="0"/>
          </a:p>
          <a:p>
            <a:r>
              <a:rPr lang="en-US" sz="2900" b="1" dirty="0" smtClean="0"/>
              <a:t>March 3, 1937</a:t>
            </a:r>
            <a:r>
              <a:rPr lang="en-US" sz="2900" dirty="0" smtClean="0"/>
              <a:t>: BOCC Resolution- “By the Board of County Commissioners of the County of Grand, state of Colorado that this board unequivocally opposes the diversion of the waters of Grand Lake and the evils incident thereto”</a:t>
            </a:r>
          </a:p>
          <a:p>
            <a:endParaRPr lang="en-US" sz="2900" dirty="0" smtClean="0"/>
          </a:p>
          <a:p>
            <a:r>
              <a:rPr lang="en-US" sz="2900" b="1" dirty="0" smtClean="0"/>
              <a:t>June 15, 1937: </a:t>
            </a:r>
            <a:r>
              <a:rPr lang="en-US" sz="2900" dirty="0" smtClean="0"/>
              <a:t>Senate Doc. 80- Article 2 states “To preserve the fishing and recreational facilities and the scenic attractions of Grand Lake, the Colorado River, and the Rocky Mountain National Park”</a:t>
            </a:r>
          </a:p>
          <a:p>
            <a:endParaRPr lang="en-US" sz="2900" dirty="0" smtClean="0"/>
          </a:p>
          <a:p>
            <a:r>
              <a:rPr lang="en-US" sz="2900" b="1" dirty="0" smtClean="0"/>
              <a:t>Feb. 8, 1954</a:t>
            </a:r>
            <a:r>
              <a:rPr lang="en-US" sz="2900" dirty="0"/>
              <a:t>: D. Campbell Et Al. to area residents- “In Senate Document 80 it is very definitely stated that when the project was completed it would retain the natural beauty of Grand Lake and in fact improve it. This is a point on which we have a very definite complaint, and we are sure that you agree on this</a:t>
            </a:r>
            <a:r>
              <a:rPr lang="en-US" sz="2900" dirty="0" smtClean="0"/>
              <a:t>”</a:t>
            </a:r>
          </a:p>
          <a:p>
            <a:endParaRPr lang="en-US" sz="2900" dirty="0"/>
          </a:p>
          <a:p>
            <a:r>
              <a:rPr lang="en-US" sz="2900" b="1" dirty="0" smtClean="0"/>
              <a:t>March 11, 1954</a:t>
            </a:r>
            <a:r>
              <a:rPr lang="en-US" sz="2900" dirty="0" smtClean="0"/>
              <a:t>: R. Coon to Bureau-"The businessmen in Grand Lake depend upon the tourists, vacationists from </a:t>
            </a:r>
            <a:r>
              <a:rPr lang="en-US" sz="2900" dirty="0"/>
              <a:t>D</a:t>
            </a:r>
            <a:r>
              <a:rPr lang="en-US" sz="2900" dirty="0" smtClean="0"/>
              <a:t>enver and other Colorado towns and the summer residents for their livelihood. They will not be able to retain this business if Grand Lake loses its attraction, such as happened last summer when the lake was completely covered over with a dark green, slimy and odoriferous scum” and “therefore look to the Bureau of Reclamation to preserve the scenic beauty and natural attractions of Grand Lake as agreed and set forth in Senate Document No. 80 of the 75</a:t>
            </a:r>
            <a:r>
              <a:rPr lang="en-US" sz="2900" baseline="30000" dirty="0" smtClean="0"/>
              <a:t>th</a:t>
            </a:r>
            <a:r>
              <a:rPr lang="en-US" sz="2900" dirty="0" smtClean="0"/>
              <a:t> Congress” </a:t>
            </a:r>
          </a:p>
          <a:p>
            <a:endParaRPr lang="en-US" sz="2900" dirty="0" smtClean="0"/>
          </a:p>
          <a:p>
            <a:r>
              <a:rPr lang="en-US" sz="2900" b="1" dirty="0" smtClean="0"/>
              <a:t>1954</a:t>
            </a:r>
            <a:r>
              <a:rPr lang="en-US" sz="2900" dirty="0" smtClean="0"/>
              <a:t>: Bureau responds- “We assure you that we are very much  concerned with </a:t>
            </a:r>
            <a:r>
              <a:rPr lang="en-US" sz="2900" dirty="0" smtClean="0"/>
              <a:t>this problem</a:t>
            </a:r>
            <a:r>
              <a:rPr lang="en-US" sz="2900" dirty="0" smtClean="0"/>
              <a:t>, </a:t>
            </a:r>
            <a:r>
              <a:rPr lang="en-US" sz="2900" dirty="0" smtClean="0"/>
              <a:t>and</a:t>
            </a:r>
            <a:r>
              <a:rPr lang="en-US" sz="2900" dirty="0" smtClean="0"/>
              <a:t> there is no intention on the part of the Bureau of Reclamation to shirk its  duties or responsibilities.” No plan is implemented.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63"/>
            <a:ext cx="7848600" cy="577437"/>
          </a:xfrm>
        </p:spPr>
        <p:txBody>
          <a:bodyPr>
            <a:normAutofit fontScale="90000"/>
          </a:bodyPr>
          <a:lstStyle/>
          <a:p>
            <a:r>
              <a:rPr lang="en-US" dirty="0" smtClean="0"/>
              <a:t>Need for Additional Protection</a:t>
            </a:r>
            <a:endParaRPr lang="en-US" dirty="0"/>
          </a:p>
        </p:txBody>
      </p:sp>
      <p:sp>
        <p:nvSpPr>
          <p:cNvPr id="3" name="Content Placeholder 2"/>
          <p:cNvSpPr>
            <a:spLocks noGrp="1"/>
          </p:cNvSpPr>
          <p:nvPr>
            <p:ph idx="1"/>
          </p:nvPr>
        </p:nvSpPr>
        <p:spPr>
          <a:xfrm>
            <a:off x="152400" y="609600"/>
            <a:ext cx="8991600" cy="5715000"/>
          </a:xfrm>
        </p:spPr>
        <p:txBody>
          <a:bodyPr>
            <a:noAutofit/>
          </a:bodyPr>
          <a:lstStyle/>
          <a:p>
            <a:pPr>
              <a:buNone/>
            </a:pPr>
            <a:r>
              <a:rPr lang="en-US" sz="1400" b="1" dirty="0" smtClean="0"/>
              <a:t>Timeline Continued…</a:t>
            </a:r>
          </a:p>
          <a:p>
            <a:r>
              <a:rPr lang="en-US" sz="1400" b="1" dirty="0" smtClean="0"/>
              <a:t>1968: </a:t>
            </a:r>
            <a:r>
              <a:rPr lang="en-US" sz="1400" dirty="0" smtClean="0"/>
              <a:t>Superintendent of Rocky Mountain National Park </a:t>
            </a:r>
            <a:r>
              <a:rPr lang="en-US" sz="1400" dirty="0" smtClean="0"/>
              <a:t>requests the assistance </a:t>
            </a:r>
            <a:r>
              <a:rPr lang="en-US" sz="1400" dirty="0" smtClean="0"/>
              <a:t>of the Federal Water Pollution Control Administration (now the USEPA) to determine the measures necessary to prevent the pollution of Grand </a:t>
            </a:r>
            <a:r>
              <a:rPr lang="en-US" sz="1400" dirty="0" smtClean="0"/>
              <a:t>Lake.</a:t>
            </a:r>
            <a:endParaRPr lang="en-US" sz="1400" b="1" dirty="0" smtClean="0"/>
          </a:p>
          <a:p>
            <a:r>
              <a:rPr lang="en-US" sz="1400" b="1" dirty="0" smtClean="0"/>
              <a:t>1976</a:t>
            </a:r>
            <a:r>
              <a:rPr lang="en-US" sz="1400" b="1" dirty="0"/>
              <a:t>: </a:t>
            </a:r>
            <a:r>
              <a:rPr lang="en-US" sz="1400" dirty="0"/>
              <a:t>208 Plan </a:t>
            </a:r>
            <a:r>
              <a:rPr lang="en-US" sz="1400" dirty="0" smtClean="0"/>
              <a:t>adopted- pursuant </a:t>
            </a:r>
            <a:r>
              <a:rPr lang="en-US" sz="1400" dirty="0"/>
              <a:t>to Section 208 of the Federal Clean Water Act as implemented through Colorado Water Quality Control </a:t>
            </a:r>
            <a:r>
              <a:rPr lang="en-US" sz="1400" dirty="0" smtClean="0"/>
              <a:t>Act </a:t>
            </a:r>
            <a:r>
              <a:rPr lang="en-US" sz="1400" b="1" dirty="0" smtClean="0"/>
              <a:t>"to </a:t>
            </a:r>
            <a:r>
              <a:rPr lang="en-US" sz="1400" b="1" dirty="0"/>
              <a:t>protect, maintain, and improve where necessary and reasonable, water quality for public water supplies, for protection and propagation of wildlife and aquatic life, for domestic, agricultural, industrial, and recreational uses" (CRS 25-8-102</a:t>
            </a:r>
            <a:r>
              <a:rPr lang="en-US" sz="1400" b="1" dirty="0" smtClean="0"/>
              <a:t>).</a:t>
            </a:r>
          </a:p>
          <a:p>
            <a:endParaRPr lang="en-US" sz="1400" b="1" dirty="0" smtClean="0"/>
          </a:p>
          <a:p>
            <a:r>
              <a:rPr lang="en-US" sz="1400" b="1" dirty="0" smtClean="0"/>
              <a:t>2006: </a:t>
            </a:r>
            <a:r>
              <a:rPr lang="en-US" sz="1400" dirty="0" smtClean="0"/>
              <a:t>Algal bloom causes health alert on the lake.</a:t>
            </a:r>
          </a:p>
          <a:p>
            <a:endParaRPr lang="en-US" sz="1400" dirty="0" smtClean="0"/>
          </a:p>
          <a:p>
            <a:r>
              <a:rPr lang="en-US" sz="1400" b="1" dirty="0" smtClean="0"/>
              <a:t>2008</a:t>
            </a:r>
            <a:r>
              <a:rPr lang="en-US" sz="1400" dirty="0" smtClean="0"/>
              <a:t>: Clarity workgroup formed.  NWCCOG proposed site specific clarity standard to WQCC: Numerical and Narrative Standard (the current standard)- “The highest level of clarity attainable, consistent with the exercise of established water rights and the protection of aquatic life”</a:t>
            </a:r>
          </a:p>
          <a:p>
            <a:endParaRPr lang="en-US" sz="1400" dirty="0" smtClean="0"/>
          </a:p>
          <a:p>
            <a:r>
              <a:rPr lang="en-US" sz="1400" b="1" dirty="0" smtClean="0"/>
              <a:t>2009: WQCC “</a:t>
            </a:r>
            <a:r>
              <a:rPr lang="en-US" sz="1400" dirty="0" smtClean="0"/>
              <a:t>Grand Lake adjoins and complements Rocky Mountain National Park in the headwaters of the Colorado River and </a:t>
            </a:r>
            <a:r>
              <a:rPr lang="en-US" sz="1400" b="1" dirty="0" smtClean="0"/>
              <a:t>its social and economic importance is worthy of protection</a:t>
            </a:r>
            <a:r>
              <a:rPr lang="en-US" sz="1400" dirty="0" smtClean="0"/>
              <a:t>.” CCR 1002-33.44(Q).</a:t>
            </a:r>
          </a:p>
          <a:p>
            <a:endParaRPr lang="en-US" sz="1400" dirty="0" smtClean="0"/>
          </a:p>
          <a:p>
            <a:r>
              <a:rPr lang="en-US" sz="1400" b="1" dirty="0" smtClean="0"/>
              <a:t>2014</a:t>
            </a:r>
            <a:r>
              <a:rPr lang="en-US" sz="1400" dirty="0" smtClean="0"/>
              <a:t>: Federal Lands Livability Initiative states Grand Lake is of great recreationa</a:t>
            </a:r>
            <a:r>
              <a:rPr lang="en-US" sz="1400" dirty="0" smtClean="0"/>
              <a:t>l significance in their livability assessment as the WQCC further delays a numerical standard for clarity.</a:t>
            </a:r>
            <a:endParaRPr lang="en-US" sz="1400" dirty="0" smtClean="0"/>
          </a:p>
          <a:p>
            <a:endParaRPr lang="en-US" sz="1400" dirty="0" smtClean="0"/>
          </a:p>
          <a:p>
            <a:r>
              <a:rPr lang="en-US" sz="1400" b="1" dirty="0" smtClean="0"/>
              <a:t>2016</a:t>
            </a:r>
            <a:r>
              <a:rPr lang="en-US" sz="1400" dirty="0" smtClean="0"/>
              <a:t>: Clarity MOU established- “The clarity goals are a 3.8 meter average and a 2.5 meter minimum for the July through September 11 period” (NCWCD, p.3). These goals have not been achieved. </a:t>
            </a:r>
            <a:endParaRPr lang="en-US" sz="1400" dirty="0"/>
          </a:p>
        </p:txBody>
      </p:sp>
    </p:spTree>
    <p:extLst>
      <p:ext uri="{BB962C8B-B14F-4D97-AF65-F5344CB8AC3E}">
        <p14:creationId xmlns:p14="http://schemas.microsoft.com/office/powerpoint/2010/main" xmlns="" val="1641262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1858963"/>
          </a:xfrm>
        </p:spPr>
        <p:txBody>
          <a:bodyPr>
            <a:normAutofit fontScale="85000" lnSpcReduction="10000"/>
          </a:bodyPr>
          <a:lstStyle/>
          <a:p>
            <a:pPr marL="0" indent="0" algn="ctr">
              <a:buNone/>
            </a:pPr>
            <a:r>
              <a:rPr lang="en-US" dirty="0" smtClean="0"/>
              <a:t>Mission:  </a:t>
            </a:r>
            <a:r>
              <a:rPr lang="en-US" i="1" dirty="0"/>
              <a:t>“Promote sustainable development through environmental education and eco-tourism, recognizing that a healthy lake and surrounding watershed are essential to our thriving business community.”</a:t>
            </a:r>
            <a:r>
              <a:rPr lang="en-US" dirty="0"/>
              <a:t> </a:t>
            </a:r>
            <a:endParaRPr lang="en-US" i="1" dirty="0"/>
          </a:p>
        </p:txBody>
      </p:sp>
      <p:sp>
        <p:nvSpPr>
          <p:cNvPr id="4" name="Slide Number Placeholder 3"/>
          <p:cNvSpPr>
            <a:spLocks noGrp="1"/>
          </p:cNvSpPr>
          <p:nvPr>
            <p:ph type="sldNum" sz="quarter" idx="12"/>
          </p:nvPr>
        </p:nvSpPr>
        <p:spPr/>
        <p:txBody>
          <a:bodyPr/>
          <a:lstStyle/>
          <a:p>
            <a:fld id="{83E0D23C-5F0F-412A-A3C1-E6559E136F5B}" type="slidenum">
              <a:rPr lang="en-US" smtClean="0"/>
              <a:pPr/>
              <a:t>2</a:t>
            </a:fld>
            <a:endParaRPr lang="en-US"/>
          </a:p>
        </p:txBody>
      </p:sp>
      <p:sp>
        <p:nvSpPr>
          <p:cNvPr id="5" name="Footer Placeholder 4"/>
          <p:cNvSpPr>
            <a:spLocks noGrp="1"/>
          </p:cNvSpPr>
          <p:nvPr>
            <p:ph type="ftr" sz="quarter" idx="11"/>
          </p:nvPr>
        </p:nvSpPr>
        <p:spPr>
          <a:xfrm>
            <a:off x="1828800" y="6356350"/>
            <a:ext cx="5486400" cy="365125"/>
          </a:xfrm>
        </p:spPr>
        <p:txBody>
          <a:bodyPr/>
          <a:lstStyle/>
          <a:p>
            <a:r>
              <a:rPr lang="en-US" dirty="0" smtClean="0"/>
              <a:t>Grand Environmental Services * DRAFT February 12, 2017</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1376385" y="304800"/>
            <a:ext cx="639601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Deliberation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 per NWCCOG staff:</a:t>
            </a:r>
          </a:p>
          <a:p>
            <a:pPr marL="971550" lvl="1" indent="-514350">
              <a:buFont typeface="+mj-lt"/>
              <a:buAutoNum type="arabicPeriod"/>
            </a:pPr>
            <a:r>
              <a:rPr lang="en-US" dirty="0" smtClean="0"/>
              <a:t>Does the proposed designation satisfy the designation criteria?</a:t>
            </a:r>
          </a:p>
          <a:p>
            <a:pPr marL="971550" lvl="1" indent="-514350">
              <a:buFont typeface="+mj-lt"/>
              <a:buAutoNum type="arabicPeriod"/>
            </a:pPr>
            <a:r>
              <a:rPr lang="en-US" dirty="0" smtClean="0"/>
              <a:t>Will this amendment further the regional water quality objectives of the 208 Plan?</a:t>
            </a:r>
          </a:p>
          <a:p>
            <a:endParaRPr lang="en-US" dirty="0" smtClean="0"/>
          </a:p>
          <a:p>
            <a:r>
              <a:rPr lang="en-US" dirty="0" smtClean="0"/>
              <a:t>As </a:t>
            </a:r>
            <a:r>
              <a:rPr lang="en-US" dirty="0" smtClean="0"/>
              <a:t>per the 208 Plan: "to protect, maintain, and improve where necessary and reasonable, water quality for public water supplies, for protection and propagation of wildlife and aquatic life, for domestic, agricultural, industrial, and recreational uses" (CRS 25-8-102).</a:t>
            </a:r>
          </a:p>
          <a:p>
            <a:pPr marL="971550" lvl="1" indent="-514350">
              <a:buFont typeface="+mj-lt"/>
              <a:buAutoNum type="arabicPeriod"/>
            </a:pPr>
            <a:endParaRPr lang="en-US" dirty="0" smtClean="0"/>
          </a:p>
          <a:p>
            <a:pPr marL="971550" lvl="1" indent="-51435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792162"/>
          </a:xfrm>
        </p:spPr>
        <p:txBody>
          <a:bodyPr>
            <a:noAutofit/>
          </a:bodyPr>
          <a:lstStyle/>
          <a:p>
            <a:r>
              <a:rPr lang="en-US" sz="3600" dirty="0" smtClean="0"/>
              <a:t>Outstanding Grand Lake Foundation*</a:t>
            </a:r>
            <a:endParaRPr lang="en-US" sz="3600" dirty="0"/>
          </a:p>
        </p:txBody>
      </p:sp>
      <p:sp>
        <p:nvSpPr>
          <p:cNvPr id="4" name="Slide Number Placeholder 3"/>
          <p:cNvSpPr>
            <a:spLocks noGrp="1"/>
          </p:cNvSpPr>
          <p:nvPr>
            <p:ph type="sldNum" sz="quarter" idx="12"/>
          </p:nvPr>
        </p:nvSpPr>
        <p:spPr/>
        <p:txBody>
          <a:bodyPr/>
          <a:lstStyle/>
          <a:p>
            <a:fld id="{83E0D23C-5F0F-412A-A3C1-E6559E136F5B}" type="slidenum">
              <a:rPr lang="en-US" smtClean="0"/>
              <a:pPr/>
              <a:t>3</a:t>
            </a:fld>
            <a:endParaRPr lang="en-US"/>
          </a:p>
        </p:txBody>
      </p:sp>
      <p:sp>
        <p:nvSpPr>
          <p:cNvPr id="5" name="Footer Placeholder 4"/>
          <p:cNvSpPr>
            <a:spLocks noGrp="1"/>
          </p:cNvSpPr>
          <p:nvPr>
            <p:ph type="ftr" sz="quarter" idx="11"/>
          </p:nvPr>
        </p:nvSpPr>
        <p:spPr>
          <a:xfrm>
            <a:off x="1828800" y="6356350"/>
            <a:ext cx="5486400" cy="365125"/>
          </a:xfrm>
        </p:spPr>
        <p:txBody>
          <a:bodyPr/>
          <a:lstStyle/>
          <a:p>
            <a:r>
              <a:rPr lang="en-US" smtClean="0"/>
              <a:t>Grand Environmental Services * DRAFT February 12, 2017</a:t>
            </a:r>
            <a:endParaRPr lang="en-US" dirty="0"/>
          </a:p>
        </p:txBody>
      </p:sp>
      <p:sp>
        <p:nvSpPr>
          <p:cNvPr id="7" name="Content Placeholder 6"/>
          <p:cNvSpPr>
            <a:spLocks noGrp="1"/>
          </p:cNvSpPr>
          <p:nvPr>
            <p:ph idx="1"/>
          </p:nvPr>
        </p:nvSpPr>
        <p:spPr>
          <a:xfrm>
            <a:off x="457200" y="990600"/>
            <a:ext cx="8077200" cy="5334000"/>
          </a:xfrm>
        </p:spPr>
        <p:txBody>
          <a:bodyPr>
            <a:normAutofit fontScale="77500" lnSpcReduction="20000"/>
          </a:bodyPr>
          <a:lstStyle/>
          <a:p>
            <a:pPr marL="0" indent="0">
              <a:buNone/>
            </a:pPr>
            <a:r>
              <a:rPr lang="en-US" dirty="0"/>
              <a:t>Outstanding </a:t>
            </a:r>
            <a:r>
              <a:rPr lang="en-US" dirty="0" smtClean="0"/>
              <a:t>Grand Lake Foundation is the nonprofit arm of the Grand </a:t>
            </a:r>
            <a:r>
              <a:rPr lang="en-US" dirty="0"/>
              <a:t>Lake Chamber of </a:t>
            </a:r>
            <a:r>
              <a:rPr lang="en-US" dirty="0" smtClean="0"/>
              <a:t>Commerce, with four </a:t>
            </a:r>
            <a:r>
              <a:rPr lang="en-US" dirty="0"/>
              <a:t>areas of </a:t>
            </a:r>
            <a:r>
              <a:rPr lang="en-US" dirty="0" smtClean="0"/>
              <a:t>focus:</a:t>
            </a:r>
            <a:endParaRPr lang="en-US" dirty="0"/>
          </a:p>
          <a:p>
            <a:pPr>
              <a:buNone/>
            </a:pPr>
            <a:r>
              <a:rPr lang="en-US" dirty="0" smtClean="0"/>
              <a:t>1.       Increase watershed awareness in Three Lakes Area including the North Fork of the Colorado River, including Rocky Mountain National Park and the Arapaho National Recreation Area.</a:t>
            </a:r>
          </a:p>
          <a:p>
            <a:pPr>
              <a:buNone/>
            </a:pPr>
            <a:r>
              <a:rPr lang="en-US" dirty="0" smtClean="0"/>
              <a:t>2.       Promote eco-tourism and a sustainable, eco-friendly local economy.  Watershed education programs in Visitor Center and in the field.</a:t>
            </a:r>
          </a:p>
          <a:p>
            <a:pPr>
              <a:buNone/>
            </a:pPr>
            <a:r>
              <a:rPr lang="en-US" dirty="0" smtClean="0"/>
              <a:t>3.       Secure Grand Lake designation as an “</a:t>
            </a:r>
            <a:r>
              <a:rPr lang="en-US" i="1" dirty="0" smtClean="0"/>
              <a:t>Outstanding Water</a:t>
            </a:r>
            <a:r>
              <a:rPr lang="en-US" dirty="0" smtClean="0"/>
              <a:t>” as part of branding and further protection of Grand Lake’s essential integrity.</a:t>
            </a:r>
          </a:p>
          <a:p>
            <a:pPr>
              <a:buNone/>
            </a:pPr>
            <a:r>
              <a:rPr lang="en-US" dirty="0" smtClean="0"/>
              <a:t>4.       Develop cadre of “water keepers” through an Adopt a Stream/Shore effort, school participation, and other community science programs.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smtClean="0"/>
              <a:t>Support for Outstanding Grand Lake</a:t>
            </a:r>
            <a:endParaRPr lang="en-US" sz="3600" dirty="0"/>
          </a:p>
        </p:txBody>
      </p:sp>
      <p:sp>
        <p:nvSpPr>
          <p:cNvPr id="4" name="Slide Number Placeholder 3"/>
          <p:cNvSpPr>
            <a:spLocks noGrp="1"/>
          </p:cNvSpPr>
          <p:nvPr>
            <p:ph type="sldNum" sz="quarter" idx="12"/>
          </p:nvPr>
        </p:nvSpPr>
        <p:spPr/>
        <p:txBody>
          <a:bodyPr/>
          <a:lstStyle/>
          <a:p>
            <a:fld id="{83E0D23C-5F0F-412A-A3C1-E6559E136F5B}" type="slidenum">
              <a:rPr lang="en-US" smtClean="0"/>
              <a:pPr/>
              <a:t>4</a:t>
            </a:fld>
            <a:endParaRPr lang="en-US"/>
          </a:p>
        </p:txBody>
      </p:sp>
      <p:sp>
        <p:nvSpPr>
          <p:cNvPr id="5" name="Footer Placeholder 4"/>
          <p:cNvSpPr>
            <a:spLocks noGrp="1"/>
          </p:cNvSpPr>
          <p:nvPr>
            <p:ph type="ftr" sz="quarter" idx="11"/>
          </p:nvPr>
        </p:nvSpPr>
        <p:spPr>
          <a:xfrm>
            <a:off x="1828800" y="6356350"/>
            <a:ext cx="5486400" cy="365125"/>
          </a:xfrm>
        </p:spPr>
        <p:txBody>
          <a:bodyPr/>
          <a:lstStyle/>
          <a:p>
            <a:r>
              <a:rPr lang="en-US" smtClean="0"/>
              <a:t>Grand Environmental Services * DRAFT February 12, 2017</a:t>
            </a:r>
            <a:endParaRPr lang="en-US" dirty="0"/>
          </a:p>
        </p:txBody>
      </p:sp>
      <p:sp>
        <p:nvSpPr>
          <p:cNvPr id="7" name="Content Placeholder 6"/>
          <p:cNvSpPr>
            <a:spLocks noGrp="1"/>
          </p:cNvSpPr>
          <p:nvPr>
            <p:ph idx="1"/>
          </p:nvPr>
        </p:nvSpPr>
        <p:spPr>
          <a:xfrm>
            <a:off x="457200" y="1143000"/>
            <a:ext cx="8077200" cy="2209800"/>
          </a:xfrm>
        </p:spPr>
        <p:txBody>
          <a:bodyPr>
            <a:normAutofit fontScale="92500" lnSpcReduction="20000"/>
          </a:bodyPr>
          <a:lstStyle/>
          <a:p>
            <a:pPr marL="514350" indent="-514350"/>
            <a:r>
              <a:rPr lang="en-US" dirty="0" smtClean="0"/>
              <a:t>501(c)(3) with a formal Board of Directors consisting of educators, scientists, business owners and lakefront homeowners.</a:t>
            </a:r>
          </a:p>
          <a:p>
            <a:pPr marL="514350" indent="-514350"/>
            <a:r>
              <a:rPr lang="en-US" dirty="0" smtClean="0"/>
              <a:t>OGLF represents the voices of nearly 2,000 </a:t>
            </a:r>
            <a:r>
              <a:rPr lang="en-US" dirty="0" smtClean="0"/>
              <a:t>supporters.</a:t>
            </a:r>
            <a:endParaRPr lang="en-US" dirty="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38200" y="3276601"/>
            <a:ext cx="3962400" cy="296834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029200" y="3700579"/>
            <a:ext cx="3643313" cy="25478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Signed Letters of Support From:</a:t>
            </a:r>
            <a:endParaRPr lang="en-US" dirty="0"/>
          </a:p>
        </p:txBody>
      </p:sp>
      <p:sp>
        <p:nvSpPr>
          <p:cNvPr id="3" name="Content Placeholder 2"/>
          <p:cNvSpPr>
            <a:spLocks noGrp="1"/>
          </p:cNvSpPr>
          <p:nvPr>
            <p:ph idx="1"/>
          </p:nvPr>
        </p:nvSpPr>
        <p:spPr/>
        <p:txBody>
          <a:bodyPr>
            <a:normAutofit lnSpcReduction="10000"/>
          </a:bodyPr>
          <a:lstStyle/>
          <a:p>
            <a:r>
              <a:rPr lang="en-US" dirty="0" smtClean="0"/>
              <a:t>Town of Grand Lake</a:t>
            </a:r>
          </a:p>
          <a:p>
            <a:r>
              <a:rPr lang="en-US" dirty="0" smtClean="0"/>
              <a:t>Columbine Lake HOA</a:t>
            </a:r>
          </a:p>
          <a:p>
            <a:r>
              <a:rPr lang="en-US" dirty="0" smtClean="0"/>
              <a:t>KC Becker, House Majority Leader</a:t>
            </a:r>
          </a:p>
          <a:p>
            <a:r>
              <a:rPr lang="en-US" dirty="0" smtClean="0"/>
              <a:t>Colorado Headwaters Land Trust</a:t>
            </a:r>
          </a:p>
          <a:p>
            <a:r>
              <a:rPr lang="en-US" dirty="0" smtClean="0"/>
              <a:t>Infinite West </a:t>
            </a:r>
          </a:p>
          <a:p>
            <a:r>
              <a:rPr lang="en-US" dirty="0" err="1" smtClean="0"/>
              <a:t>Shadowcliff</a:t>
            </a:r>
            <a:r>
              <a:rPr lang="en-US" dirty="0" smtClean="0"/>
              <a:t> </a:t>
            </a:r>
          </a:p>
          <a:p>
            <a:r>
              <a:rPr lang="en-US" dirty="0" smtClean="0"/>
              <a:t>UCRWG</a:t>
            </a:r>
          </a:p>
          <a:p>
            <a:r>
              <a:rPr lang="en-US" dirty="0" smtClean="0"/>
              <a:t>Grand Environmental Services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Outstanding Waters?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Outstanding Waters is a designation given to a water body by the state of Colorado through the Colorado Water Quality Control Commission; the state has primacy on this.  It is not federal.  </a:t>
            </a:r>
          </a:p>
          <a:p>
            <a:r>
              <a:rPr lang="en-US" dirty="0" smtClean="0"/>
              <a:t>Criteria for designation are </a:t>
            </a:r>
            <a:r>
              <a:rPr lang="en-US" dirty="0" smtClean="0"/>
              <a:t>found in </a:t>
            </a:r>
            <a:r>
              <a:rPr lang="en-US" b="1" dirty="0" smtClean="0"/>
              <a:t>REGULATION </a:t>
            </a:r>
            <a:r>
              <a:rPr lang="en-US" b="1" dirty="0" smtClean="0"/>
              <a:t>NO. 31 - THE BASIC STANDARDS AND METHODOLOGIES FOR SURFACE WATER </a:t>
            </a:r>
            <a:r>
              <a:rPr lang="en-US" dirty="0" smtClean="0"/>
              <a:t>and specifically </a:t>
            </a:r>
            <a:r>
              <a:rPr lang="en-US" b="1" dirty="0" smtClean="0"/>
              <a:t>5 CCR 1002-31.8(2)(a)</a:t>
            </a:r>
            <a:endParaRPr lang="en-US" dirty="0" smtClean="0"/>
          </a:p>
          <a:p>
            <a:r>
              <a:rPr lang="en-US" dirty="0" smtClean="0"/>
              <a:t>The designation as an Outstanding Water requires compliance with three provisions: </a:t>
            </a:r>
          </a:p>
          <a:p>
            <a:pPr lvl="1"/>
            <a:r>
              <a:rPr lang="en-US" dirty="0" smtClean="0"/>
              <a:t>(1) meeting certain water quality parameters, </a:t>
            </a:r>
          </a:p>
          <a:p>
            <a:pPr lvl="1"/>
            <a:r>
              <a:rPr lang="en-US" dirty="0" smtClean="0"/>
              <a:t>(2) having exceptional recreational or ecological significance, and has not been modified by human activities in a manner that substantially detracts from their value as a natural resource, and </a:t>
            </a:r>
          </a:p>
          <a:p>
            <a:pPr lvl="1"/>
            <a:r>
              <a:rPr lang="en-US" dirty="0" smtClean="0"/>
              <a:t>(3) requiring protection in addition to that provided by the combination of water quality classifications and standards and the protection afforded reviewable water under section 31.8(3).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Water: Criterion 1</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existing quality for each of the following parameters is equal to or better than that specified in </a:t>
            </a:r>
            <a:r>
              <a:rPr lang="en-US" sz="2000" dirty="0" smtClean="0"/>
              <a:t>Tables </a:t>
            </a:r>
            <a:r>
              <a:rPr lang="en-US" sz="2000" dirty="0"/>
              <a:t>I, II, and III for the protection of aquatic life class 1, recreation class P and (for nitrate) domestic water supply uses: </a:t>
            </a:r>
          </a:p>
          <a:p>
            <a:r>
              <a:rPr lang="en-US" sz="2000" dirty="0"/>
              <a:t>Table I: dissolved oxygen, pH, </a:t>
            </a:r>
            <a:r>
              <a:rPr lang="en-US" sz="2000" i="1" dirty="0"/>
              <a:t>E. coli </a:t>
            </a:r>
            <a:endParaRPr lang="en-US" sz="2000" dirty="0"/>
          </a:p>
          <a:p>
            <a:r>
              <a:rPr lang="en-US" sz="2000" dirty="0"/>
              <a:t>Table II: chronic ammonia, nitrate </a:t>
            </a:r>
          </a:p>
          <a:p>
            <a:r>
              <a:rPr lang="en-US" sz="2000" dirty="0"/>
              <a:t>Table III: chronic cadmium, chronic copper, chronic lead, chronic manganese, chronic selenium, chronic silver, and chronic zinc </a:t>
            </a:r>
          </a:p>
        </p:txBody>
      </p:sp>
    </p:spTree>
    <p:extLst>
      <p:ext uri="{BB962C8B-B14F-4D97-AF65-F5344CB8AC3E}">
        <p14:creationId xmlns:p14="http://schemas.microsoft.com/office/powerpoint/2010/main" xmlns="" val="190087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“Existing Water Quality”</a:t>
            </a:r>
            <a:endParaRPr lang="en-US" dirty="0"/>
          </a:p>
        </p:txBody>
      </p:sp>
      <p:sp>
        <p:nvSpPr>
          <p:cNvPr id="5" name="Content Placeholder 4"/>
          <p:cNvSpPr>
            <a:spLocks noGrp="1"/>
          </p:cNvSpPr>
          <p:nvPr>
            <p:ph idx="1"/>
          </p:nvPr>
        </p:nvSpPr>
        <p:spPr/>
        <p:txBody>
          <a:bodyPr>
            <a:noAutofit/>
          </a:bodyPr>
          <a:lstStyle/>
          <a:p>
            <a:r>
              <a:rPr lang="en-US" sz="2000" dirty="0"/>
              <a:t>The determination of existing quality shall be based on adequate representative data </a:t>
            </a:r>
            <a:endParaRPr lang="en-US" sz="2000" dirty="0" smtClean="0"/>
          </a:p>
          <a:p>
            <a:r>
              <a:rPr lang="en-US" sz="2000" dirty="0"/>
              <a:t>Data must be available for each of the 12 parameters listed; provided, that if </a:t>
            </a:r>
            <a:r>
              <a:rPr lang="en-US" sz="2000" i="1" dirty="0"/>
              <a:t>E. coli </a:t>
            </a:r>
            <a:r>
              <a:rPr lang="en-US" sz="2000" dirty="0"/>
              <a:t>samples from within the segment are infeasible due to its location, and a sanitary survey demonstrates that there are no human sources present that are likely to impact quality in the segment in question, </a:t>
            </a:r>
            <a:r>
              <a:rPr lang="en-US" sz="2000" i="1" dirty="0"/>
              <a:t>E. coli </a:t>
            </a:r>
            <a:r>
              <a:rPr lang="en-US" sz="2000" dirty="0"/>
              <a:t>data will not be </a:t>
            </a:r>
            <a:r>
              <a:rPr lang="en-US" sz="2000" dirty="0" smtClean="0"/>
              <a:t>required.</a:t>
            </a:r>
          </a:p>
          <a:p>
            <a:r>
              <a:rPr lang="en-US" sz="2000" dirty="0"/>
              <a:t>“Existing quality” shall </a:t>
            </a:r>
            <a:r>
              <a:rPr lang="en-US" sz="2000" dirty="0" smtClean="0"/>
              <a:t>be</a:t>
            </a:r>
          </a:p>
          <a:p>
            <a:pPr lvl="1"/>
            <a:r>
              <a:rPr lang="en-US" sz="2000" dirty="0" smtClean="0"/>
              <a:t> </a:t>
            </a:r>
            <a:r>
              <a:rPr lang="en-US" sz="2000" dirty="0"/>
              <a:t>the 85th percentile of the data for ammonia, nitrate, and dissolved metals, </a:t>
            </a:r>
            <a:endParaRPr lang="en-US" sz="2000" dirty="0" smtClean="0"/>
          </a:p>
          <a:p>
            <a:pPr lvl="1"/>
            <a:r>
              <a:rPr lang="en-US" sz="2000" dirty="0" smtClean="0"/>
              <a:t>the </a:t>
            </a:r>
            <a:r>
              <a:rPr lang="en-US" sz="2000" dirty="0"/>
              <a:t>50th percentile for total recoverable metals, </a:t>
            </a:r>
            <a:endParaRPr lang="en-US" sz="2000" dirty="0" smtClean="0"/>
          </a:p>
          <a:p>
            <a:pPr lvl="1"/>
            <a:r>
              <a:rPr lang="en-US" sz="2000" dirty="0" smtClean="0"/>
              <a:t>the </a:t>
            </a:r>
            <a:r>
              <a:rPr lang="en-US" sz="2000" dirty="0"/>
              <a:t>15th percentile for dissolved oxygen, </a:t>
            </a:r>
            <a:endParaRPr lang="en-US" sz="2000" dirty="0" smtClean="0"/>
          </a:p>
          <a:p>
            <a:pPr lvl="1"/>
            <a:r>
              <a:rPr lang="en-US" sz="2000" dirty="0" smtClean="0"/>
              <a:t>the </a:t>
            </a:r>
            <a:r>
              <a:rPr lang="en-US" sz="2000" dirty="0"/>
              <a:t>geometric mean for </a:t>
            </a:r>
            <a:r>
              <a:rPr lang="en-US" sz="2000" i="1" dirty="0"/>
              <a:t>E. coli</a:t>
            </a:r>
            <a:r>
              <a:rPr lang="en-US" sz="2000" dirty="0"/>
              <a:t>, and </a:t>
            </a:r>
            <a:endParaRPr lang="en-US" sz="2000" dirty="0" smtClean="0"/>
          </a:p>
          <a:p>
            <a:pPr lvl="1"/>
            <a:r>
              <a:rPr lang="en-US" sz="2000" dirty="0" smtClean="0"/>
              <a:t>the </a:t>
            </a:r>
            <a:r>
              <a:rPr lang="en-US" sz="2000" dirty="0"/>
              <a:t>range between the 15th and 85th percentiles for </a:t>
            </a:r>
            <a:r>
              <a:rPr lang="en-US" sz="2000" dirty="0" err="1"/>
              <a:t>pH.</a:t>
            </a:r>
            <a:r>
              <a:rPr lang="en-US" sz="2000" dirty="0"/>
              <a:t> </a:t>
            </a:r>
          </a:p>
        </p:txBody>
      </p:sp>
    </p:spTree>
    <p:extLst>
      <p:ext uri="{BB962C8B-B14F-4D97-AF65-F5344CB8AC3E}">
        <p14:creationId xmlns:p14="http://schemas.microsoft.com/office/powerpoint/2010/main" xmlns="" val="1365015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90407352"/>
              </p:ext>
            </p:extLst>
          </p:nvPr>
        </p:nvGraphicFramePr>
        <p:xfrm>
          <a:off x="457200" y="1600200"/>
          <a:ext cx="8153400" cy="3931920"/>
        </p:xfrm>
        <a:graphic>
          <a:graphicData uri="http://schemas.openxmlformats.org/drawingml/2006/table">
            <a:tbl>
              <a:tblPr firstRow="1" bandRow="1">
                <a:tableStyleId>{073A0DAA-6AF3-43AB-8588-CEC1D06C72B9}</a:tableStyleId>
              </a:tblPr>
              <a:tblGrid>
                <a:gridCol w="1630680"/>
                <a:gridCol w="1630680"/>
                <a:gridCol w="1630680"/>
                <a:gridCol w="1630680"/>
                <a:gridCol w="1630680"/>
              </a:tblGrid>
              <a:tr h="1304260">
                <a:tc>
                  <a:txBody>
                    <a:bodyPr/>
                    <a:lstStyle/>
                    <a:p>
                      <a:r>
                        <a:rPr lang="en-US" dirty="0" smtClean="0"/>
                        <a:t>Parameter</a:t>
                      </a:r>
                      <a:endParaRPr lang="en-US" dirty="0"/>
                    </a:p>
                  </a:txBody>
                  <a:tcPr/>
                </a:tc>
                <a:tc>
                  <a:txBody>
                    <a:bodyPr/>
                    <a:lstStyle/>
                    <a:p>
                      <a:r>
                        <a:rPr lang="en-US" sz="1800" b="1" i="0" u="none" strike="noStrike" kern="1200" baseline="0" dirty="0" smtClean="0">
                          <a:solidFill>
                            <a:schemeClr val="lt1"/>
                          </a:solidFill>
                          <a:latin typeface="+mn-lt"/>
                          <a:ea typeface="+mn-ea"/>
                          <a:cs typeface="+mn-cs"/>
                        </a:rPr>
                        <a:t>CLASS E (Existing Primary Contact) </a:t>
                      </a:r>
                      <a:endParaRPr lang="en-US" sz="1800" b="0" i="0" u="none" strike="noStrike" kern="1200" baseline="0" dirty="0" smtClean="0">
                        <a:solidFill>
                          <a:schemeClr val="lt1"/>
                        </a:solidFill>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CLASS P (Potential Primary Contact Use) </a:t>
                      </a:r>
                      <a:endParaRPr lang="en-US" sz="1800" b="0" i="0" u="none" strike="noStrike" kern="1200" baseline="0" dirty="0" smtClean="0">
                        <a:solidFill>
                          <a:schemeClr val="lt1"/>
                        </a:solidFill>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CLASS 1 COLD WATER BIOTA </a:t>
                      </a:r>
                      <a:endParaRPr lang="en-US" sz="1800" b="0" i="0" u="none" strike="noStrike" kern="1200" baseline="0" dirty="0" smtClean="0">
                        <a:solidFill>
                          <a:schemeClr val="lt1"/>
                        </a:solidFill>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Domestic Water Supply </a:t>
                      </a:r>
                      <a:endParaRPr lang="en-US" sz="1800" b="0" i="0" u="none" strike="noStrike" kern="1200" baseline="0" dirty="0" smtClean="0">
                        <a:solidFill>
                          <a:schemeClr val="lt1"/>
                        </a:solidFill>
                        <a:latin typeface="+mn-lt"/>
                        <a:ea typeface="+mn-ea"/>
                        <a:cs typeface="+mn-cs"/>
                      </a:endParaRPr>
                    </a:p>
                    <a:p>
                      <a:endParaRPr lang="en-US" dirty="0"/>
                    </a:p>
                  </a:txBody>
                  <a:tcPr/>
                </a:tc>
              </a:tr>
              <a:tr h="815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D.O. (mg/l)(1)(9)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3.0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3.0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7.0(spawning) </a:t>
                      </a:r>
                    </a:p>
                    <a:p>
                      <a:endParaRPr lang="en-US" dirty="0"/>
                    </a:p>
                  </a:txBody>
                  <a:tcPr/>
                </a:tc>
                <a:tc>
                  <a:txBody>
                    <a:bodyPr/>
                    <a:lstStyle/>
                    <a:p>
                      <a:r>
                        <a:rPr lang="en-US" sz="1800" b="0" i="0" u="none" strike="noStrike" kern="1200" baseline="0" dirty="0" smtClean="0">
                          <a:solidFill>
                            <a:schemeClr val="dk1"/>
                          </a:solidFill>
                          <a:latin typeface="+mn-lt"/>
                          <a:ea typeface="+mn-ea"/>
                          <a:cs typeface="+mn-cs"/>
                        </a:rPr>
                        <a:t>3.0</a:t>
                      </a:r>
                      <a:endParaRPr lang="en-US" dirty="0"/>
                    </a:p>
                  </a:txBody>
                  <a:tcPr/>
                </a:tc>
              </a:tr>
              <a:tr h="570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pH (Std. Units)(3)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6.5–9.0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6.5–9.0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6.5–9.0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5.0–9.0</a:t>
                      </a:r>
                    </a:p>
                    <a:p>
                      <a:endParaRPr lang="en-US" dirty="0"/>
                    </a:p>
                  </a:txBody>
                  <a:tcPr/>
                </a:tc>
              </a:tr>
              <a:tr h="815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i="1" u="none" strike="noStrike" kern="1200" baseline="0" dirty="0" smtClean="0">
                          <a:solidFill>
                            <a:schemeClr val="dk1"/>
                          </a:solidFill>
                          <a:latin typeface="+mn-lt"/>
                          <a:ea typeface="+mn-ea"/>
                          <a:cs typeface="+mn-cs"/>
                        </a:rPr>
                        <a:t>E. coli </a:t>
                      </a:r>
                      <a:r>
                        <a:rPr lang="it-IT" sz="1800" b="0" i="0" u="none" strike="noStrike" kern="1200" baseline="0" dirty="0" smtClean="0">
                          <a:solidFill>
                            <a:schemeClr val="dk1"/>
                          </a:solidFill>
                          <a:latin typeface="+mn-lt"/>
                          <a:ea typeface="+mn-ea"/>
                          <a:cs typeface="+mn-cs"/>
                        </a:rPr>
                        <a:t>per 100 ml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126(7)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205(7) 	</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630 </a:t>
                      </a:r>
                      <a:endParaRPr lang="en-US" dirty="0"/>
                    </a:p>
                  </a:txBody>
                  <a:tcPr/>
                </a:tc>
              </a:tr>
            </a:tbl>
          </a:graphicData>
        </a:graphic>
      </p:graphicFrame>
    </p:spTree>
    <p:extLst>
      <p:ext uri="{BB962C8B-B14F-4D97-AF65-F5344CB8AC3E}">
        <p14:creationId xmlns:p14="http://schemas.microsoft.com/office/powerpoint/2010/main" xmlns="" val="2155390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3189</TotalTime>
  <Words>1605</Words>
  <Application>Microsoft Office PowerPoint</Application>
  <PresentationFormat>On-screen Show (4:3)</PresentationFormat>
  <Paragraphs>184</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Outstanding Grand Lake Foundation*</vt:lpstr>
      <vt:lpstr>Support for Outstanding Grand Lake</vt:lpstr>
      <vt:lpstr>Signed Letters of Support From:</vt:lpstr>
      <vt:lpstr>What are Outstanding Waters?</vt:lpstr>
      <vt:lpstr>Outstanding Water: Criterion 1</vt:lpstr>
      <vt:lpstr>“Existing Water Quality”</vt:lpstr>
      <vt:lpstr>Table 1</vt:lpstr>
      <vt:lpstr>Table 2: Inorganic Parameters</vt:lpstr>
      <vt:lpstr>Table 3:  Metals (ug/l)</vt:lpstr>
      <vt:lpstr>Metals</vt:lpstr>
      <vt:lpstr>Metals </vt:lpstr>
      <vt:lpstr>Dissolved Oxygen</vt:lpstr>
      <vt:lpstr>Criteria 2: Recreational or Ecological Significance</vt:lpstr>
      <vt:lpstr>Slide 16</vt:lpstr>
      <vt:lpstr>Slide 17</vt:lpstr>
      <vt:lpstr>Criteria 3: Need for Additional Protection</vt:lpstr>
      <vt:lpstr>Need for Additional Protection</vt:lpstr>
      <vt:lpstr>For Deliberation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 Miller</dc:creator>
  <cp:lastModifiedBy>Samantha Miller</cp:lastModifiedBy>
  <cp:revision>187</cp:revision>
  <dcterms:created xsi:type="dcterms:W3CDTF">2017-03-10T17:54:56Z</dcterms:created>
  <dcterms:modified xsi:type="dcterms:W3CDTF">2017-07-27T04:19:06Z</dcterms:modified>
</cp:coreProperties>
</file>