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60" d="100"/>
          <a:sy n="6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Fire growth diminished after August 2</a:t>
            </a:r>
            <a:r>
              <a:rPr baseline="30000"/>
              <a:t>nd</a:t>
            </a:r>
            <a:r>
              <a:t> because it had reached the down wind extent of the available fuel type.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Resulting MPB affected forests.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Large down dead woody material as primary surface fuel.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Relatively few areas where firefighters could engage – were typically difficult places to establish control lines.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Common occurrence on the fire.  Torching and group torching with spotting was a primary method of movement.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Wind driven fires on high fire potential days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584200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"/>
          <p:cNvSpPr/>
          <p:nvPr/>
        </p:nvSpPr>
        <p:spPr>
          <a:xfrm>
            <a:off x="14135100" y="11226800"/>
            <a:ext cx="0" cy="200660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2654300" y="10579100"/>
            <a:ext cx="10858500" cy="3136900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>
            <a:noAutofit/>
          </a:bodyPr>
          <a:lstStyle>
            <a:lvl1pPr algn="r" defTabSz="914400">
              <a:lnSpc>
                <a:spcPct val="100000"/>
              </a:lnSpc>
              <a:defRPr sz="5200">
                <a:uFill>
                  <a:solidFill>
                    <a:srgbClr val="0000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0" y="11912600"/>
            <a:ext cx="9296400" cy="1803400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>
            <a:noAutofit/>
          </a:bodyPr>
          <a:lstStyle>
            <a:lvl1pPr marL="342900" indent="-342900" defTabSz="914400">
              <a:lnSpc>
                <a:spcPct val="100000"/>
              </a:lnSpc>
              <a:spcBef>
                <a:spcPts val="0"/>
              </a:spcBef>
              <a:buClr>
                <a:srgbClr val="A9A9A9"/>
              </a:buClr>
              <a:buSzTx/>
              <a:buFontTx/>
              <a:buNone/>
              <a:defRPr sz="30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 defTabSz="914400">
              <a:lnSpc>
                <a:spcPct val="100000"/>
              </a:lnSpc>
              <a:spcBef>
                <a:spcPts val="0"/>
              </a:spcBef>
              <a:buClr>
                <a:srgbClr val="A9A9A9"/>
              </a:buClr>
              <a:buSzTx/>
              <a:buFontTx/>
              <a:buNone/>
              <a:defRPr sz="30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 defTabSz="914400">
              <a:lnSpc>
                <a:spcPct val="100000"/>
              </a:lnSpc>
              <a:spcBef>
                <a:spcPts val="0"/>
              </a:spcBef>
              <a:buClr>
                <a:srgbClr val="A9A9A9"/>
              </a:buClr>
              <a:buSzTx/>
              <a:buFontTx/>
              <a:buNone/>
              <a:defRPr sz="30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 defTabSz="914400">
              <a:lnSpc>
                <a:spcPct val="100000"/>
              </a:lnSpc>
              <a:spcBef>
                <a:spcPts val="0"/>
              </a:spcBef>
              <a:buClr>
                <a:srgbClr val="A9A9A9"/>
              </a:buClr>
              <a:buSzTx/>
              <a:buFontTx/>
              <a:buNone/>
              <a:defRPr sz="30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 defTabSz="914400">
              <a:lnSpc>
                <a:spcPct val="100000"/>
              </a:lnSpc>
              <a:spcBef>
                <a:spcPts val="0"/>
              </a:spcBef>
              <a:buClr>
                <a:srgbClr val="A9A9A9"/>
              </a:buClr>
              <a:buSzTx/>
              <a:buFontTx/>
              <a:buNone/>
              <a:defRPr sz="30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1031" y="1315085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Line"/>
          <p:cNvSpPr/>
          <p:nvPr/>
        </p:nvSpPr>
        <p:spPr>
          <a:xfrm>
            <a:off x="1219200" y="6692900"/>
            <a:ext cx="9153525" cy="158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1066800" y="0"/>
            <a:ext cx="9525000" cy="6324600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>
            <a:lvl1pPr defTabSz="914400">
              <a:lnSpc>
                <a:spcPct val="100000"/>
              </a:lnSpc>
              <a:defRPr sz="5600">
                <a:uFill>
                  <a:solidFill>
                    <a:srgbClr val="0000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66800" y="7048500"/>
            <a:ext cx="9525000" cy="66675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42900" indent="-34290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9422" y="13246100"/>
            <a:ext cx="905156" cy="944571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ine"/>
          <p:cNvSpPr/>
          <p:nvPr/>
        </p:nvSpPr>
        <p:spPr>
          <a:xfrm>
            <a:off x="3978671" y="2768204"/>
            <a:ext cx="16562524" cy="181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headEnd type="oval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lnSpc>
                <a:spcPct val="100000"/>
              </a:lnSpc>
              <a:defRPr sz="65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xfrm>
            <a:off x="3851671" y="3125390"/>
            <a:ext cx="16680658" cy="9376173"/>
          </a:xfrm>
          <a:prstGeom prst="rect">
            <a:avLst/>
          </a:prstGeom>
        </p:spPr>
        <p:txBody>
          <a:bodyPr lIns="71437" tIns="71437" rIns="71437" bIns="71437"/>
          <a:lstStyle>
            <a:lvl1pPr marL="635000" indent="-635000" defTabSz="821531">
              <a:lnSpc>
                <a:spcPct val="100000"/>
              </a:lnSpc>
              <a:spcBef>
                <a:spcPts val="5900"/>
              </a:spcBef>
              <a:buSzPct val="75000"/>
              <a:buFont typeface="Helvetica Neue"/>
              <a:buChar char="✦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92200" indent="-635000" defTabSz="821531">
              <a:lnSpc>
                <a:spcPct val="100000"/>
              </a:lnSpc>
              <a:spcBef>
                <a:spcPts val="5900"/>
              </a:spcBef>
              <a:buSzPct val="75000"/>
              <a:buFont typeface="Helvetica Neue"/>
              <a:buChar char="✴"/>
              <a:defRPr sz="45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549400" indent="-635000" defTabSz="821531">
              <a:lnSpc>
                <a:spcPct val="100000"/>
              </a:lnSpc>
              <a:spcBef>
                <a:spcPts val="5900"/>
              </a:spcBef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006600" indent="-635000" defTabSz="821531">
              <a:lnSpc>
                <a:spcPct val="100000"/>
              </a:lnSpc>
              <a:spcBef>
                <a:spcPts val="5900"/>
              </a:spcBef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463800" indent="-635000" defTabSz="821531">
              <a:lnSpc>
                <a:spcPct val="100000"/>
              </a:lnSpc>
              <a:spcBef>
                <a:spcPts val="5900"/>
              </a:spcBef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6" y="12942938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584200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Image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584200">
              <a:lnSpc>
                <a:spcPct val="100000"/>
              </a:lnSpc>
              <a:defRPr sz="1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767" y="13001625"/>
            <a:ext cx="494607" cy="5111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ine"/>
          <p:cNvSpPr/>
          <p:nvPr/>
        </p:nvSpPr>
        <p:spPr>
          <a:xfrm>
            <a:off x="1219200" y="2768600"/>
            <a:ext cx="21983700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xfrm>
            <a:off x="1066800" y="0"/>
            <a:ext cx="22250400" cy="2425700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b">
            <a:noAutofit/>
          </a:bodyPr>
          <a:lstStyle>
            <a:lvl1pPr defTabSz="914400">
              <a:lnSpc>
                <a:spcPct val="100000"/>
              </a:lnSpc>
              <a:defRPr sz="5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idx="1"/>
          </p:nvPr>
        </p:nvSpPr>
        <p:spPr>
          <a:xfrm>
            <a:off x="1066800" y="3289300"/>
            <a:ext cx="22250400" cy="10426700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>
            <a:noAutofit/>
          </a:bodyPr>
          <a:lstStyle>
            <a:lvl1pPr marL="266700" indent="-266700" defTabSz="914400">
              <a:lnSpc>
                <a:spcPct val="100000"/>
              </a:lnSpc>
              <a:spcBef>
                <a:spcPts val="6900"/>
              </a:spcBef>
              <a:buClr>
                <a:srgbClr val="737373"/>
              </a:buClr>
              <a:buFontTx/>
              <a:defRPr sz="30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266700" defTabSz="914400">
              <a:lnSpc>
                <a:spcPct val="100000"/>
              </a:lnSpc>
              <a:spcBef>
                <a:spcPts val="6900"/>
              </a:spcBef>
              <a:buClr>
                <a:srgbClr val="737373"/>
              </a:buClr>
              <a:buFontTx/>
              <a:defRPr sz="30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04900" indent="-266700" defTabSz="914400">
              <a:lnSpc>
                <a:spcPct val="100000"/>
              </a:lnSpc>
              <a:spcBef>
                <a:spcPts val="6900"/>
              </a:spcBef>
              <a:buClr>
                <a:srgbClr val="737373"/>
              </a:buClr>
              <a:buFontTx/>
              <a:defRPr sz="30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49400" indent="-266700" defTabSz="914400">
              <a:lnSpc>
                <a:spcPct val="100000"/>
              </a:lnSpc>
              <a:spcBef>
                <a:spcPts val="6900"/>
              </a:spcBef>
              <a:buClr>
                <a:srgbClr val="737373"/>
              </a:buClr>
              <a:buFontTx/>
              <a:defRPr sz="30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993900" indent="-266700" defTabSz="914400">
              <a:lnSpc>
                <a:spcPct val="100000"/>
              </a:lnSpc>
              <a:spcBef>
                <a:spcPts val="6900"/>
              </a:spcBef>
              <a:buClr>
                <a:srgbClr val="737373"/>
              </a:buClr>
              <a:buFontTx/>
              <a:defRPr sz="300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1031" y="13150850"/>
            <a:ext cx="283770" cy="27513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Line"/>
          <p:cNvSpPr/>
          <p:nvPr/>
        </p:nvSpPr>
        <p:spPr>
          <a:xfrm>
            <a:off x="14135100" y="11226800"/>
            <a:ext cx="0" cy="200660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2654300" y="10579100"/>
            <a:ext cx="10858500" cy="3136900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>
            <a:noAutofit/>
          </a:bodyPr>
          <a:lstStyle>
            <a:lvl1pPr algn="r" defTabSz="914400">
              <a:lnSpc>
                <a:spcPct val="100000"/>
              </a:lnSpc>
              <a:defRPr sz="5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0" y="11912600"/>
            <a:ext cx="9296400" cy="1803400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>
            <a:noAutofit/>
          </a:bodyPr>
          <a:lstStyle>
            <a:lvl1pPr marL="342900" indent="-342900" defTabSz="914400">
              <a:lnSpc>
                <a:spcPct val="100000"/>
              </a:lnSpc>
              <a:spcBef>
                <a:spcPts val="0"/>
              </a:spcBef>
              <a:buClr>
                <a:srgbClr val="A9A9A9"/>
              </a:buClr>
              <a:buSzTx/>
              <a:buFontTx/>
              <a:buNone/>
              <a:defRPr sz="30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 defTabSz="914400">
              <a:lnSpc>
                <a:spcPct val="100000"/>
              </a:lnSpc>
              <a:spcBef>
                <a:spcPts val="0"/>
              </a:spcBef>
              <a:buClr>
                <a:srgbClr val="A9A9A9"/>
              </a:buClr>
              <a:buSzTx/>
              <a:buFontTx/>
              <a:buNone/>
              <a:defRPr sz="30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 defTabSz="914400">
              <a:lnSpc>
                <a:spcPct val="100000"/>
              </a:lnSpc>
              <a:spcBef>
                <a:spcPts val="0"/>
              </a:spcBef>
              <a:buClr>
                <a:srgbClr val="A9A9A9"/>
              </a:buClr>
              <a:buSzTx/>
              <a:buFontTx/>
              <a:buNone/>
              <a:defRPr sz="30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 defTabSz="914400">
              <a:lnSpc>
                <a:spcPct val="100000"/>
              </a:lnSpc>
              <a:spcBef>
                <a:spcPts val="0"/>
              </a:spcBef>
              <a:buClr>
                <a:srgbClr val="A9A9A9"/>
              </a:buClr>
              <a:buSzTx/>
              <a:buFontTx/>
              <a:buNone/>
              <a:defRPr sz="30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 defTabSz="914400">
              <a:lnSpc>
                <a:spcPct val="100000"/>
              </a:lnSpc>
              <a:spcBef>
                <a:spcPts val="0"/>
              </a:spcBef>
              <a:buClr>
                <a:srgbClr val="A9A9A9"/>
              </a:buClr>
              <a:buSzTx/>
              <a:buFontTx/>
              <a:buNone/>
              <a:defRPr sz="3000">
                <a:solidFill>
                  <a:srgbClr val="A9A9A9"/>
                </a:solidFill>
                <a:uFill>
                  <a:solidFill>
                    <a:srgbClr val="A9A9A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1031" y="13150850"/>
            <a:ext cx="283770" cy="27513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584200">
              <a:lnSpc>
                <a:spcPct val="100000"/>
              </a:lnSpc>
              <a:defRPr sz="1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1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  <a:lvl2pPr marL="10618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Helvetica"/>
                <a:ea typeface="Helvetica"/>
                <a:cs typeface="Helvetica"/>
                <a:sym typeface="Helvetica"/>
              </a:defRPr>
            </a:lvl2pPr>
            <a:lvl3pPr marL="15063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Helvetica"/>
                <a:ea typeface="Helvetica"/>
                <a:cs typeface="Helvetica"/>
                <a:sym typeface="Helvetica"/>
              </a:defRPr>
            </a:lvl3pPr>
            <a:lvl4pPr marL="19508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Helvetica"/>
                <a:ea typeface="Helvetica"/>
                <a:cs typeface="Helvetica"/>
                <a:sym typeface="Helvetica"/>
              </a:defRPr>
            </a:lvl4pPr>
            <a:lvl5pPr marL="23953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767" y="13010554"/>
            <a:ext cx="494607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Picture 12"/>
          <p:cNvGrpSpPr/>
          <p:nvPr/>
        </p:nvGrpSpPr>
        <p:grpSpPr>
          <a:xfrm>
            <a:off x="3048000" y="0"/>
            <a:ext cx="18288000" cy="13716000"/>
            <a:chOff x="0" y="0"/>
            <a:chExt cx="18288000" cy="13716000"/>
          </a:xfrm>
        </p:grpSpPr>
        <p:sp>
          <p:nvSpPr>
            <p:cNvPr id="229" name="Rectangle"/>
            <p:cNvSpPr/>
            <p:nvPr/>
          </p:nvSpPr>
          <p:spPr>
            <a:xfrm>
              <a:off x="0" y="0"/>
              <a:ext cx="18288000" cy="13716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30" name="image1.jpeg" descr="image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288000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2" name="Rectangle 6"/>
          <p:cNvSpPr/>
          <p:nvPr/>
        </p:nvSpPr>
        <p:spPr>
          <a:xfrm>
            <a:off x="3048000" y="0"/>
            <a:ext cx="18288000" cy="2286000"/>
          </a:xfrm>
          <a:prstGeom prst="rect">
            <a:avLst/>
          </a:prstGeom>
          <a:solidFill>
            <a:srgbClr val="1E4D2B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3" name="Rectangle 9"/>
          <p:cNvSpPr/>
          <p:nvPr/>
        </p:nvSpPr>
        <p:spPr>
          <a:xfrm>
            <a:off x="3048000" y="12801600"/>
            <a:ext cx="18288000" cy="914400"/>
          </a:xfrm>
          <a:prstGeom prst="rect">
            <a:avLst/>
          </a:prstGeom>
          <a:solidFill>
            <a:srgbClr val="1E4D2B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4" name="Straight Connector 10"/>
          <p:cNvSpPr/>
          <p:nvPr/>
        </p:nvSpPr>
        <p:spPr>
          <a:xfrm>
            <a:off x="3048000" y="12801600"/>
            <a:ext cx="182880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5" name="TextBox 15"/>
          <p:cNvSpPr txBox="1"/>
          <p:nvPr/>
        </p:nvSpPr>
        <p:spPr>
          <a:xfrm>
            <a:off x="9523752" y="13085987"/>
            <a:ext cx="4572001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18288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http://csfs.colostate.edu</a:t>
            </a:r>
          </a:p>
        </p:txBody>
      </p:sp>
      <p:sp>
        <p:nvSpPr>
          <p:cNvPr id="236" name="Straight Connector 12"/>
          <p:cNvSpPr/>
          <p:nvPr/>
        </p:nvSpPr>
        <p:spPr>
          <a:xfrm>
            <a:off x="3048000" y="2305987"/>
            <a:ext cx="18288000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3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38031" y="-451356"/>
            <a:ext cx="4126569" cy="3188712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0"/>
            <a:ext cx="659031" cy="741680"/>
          </a:xfrm>
          <a:prstGeom prst="rect">
            <a:avLst/>
          </a:prstGeom>
        </p:spPr>
        <p:txBody>
          <a:bodyPr anchor="t"/>
          <a:lstStyle>
            <a:lvl1pPr algn="l">
              <a:defRPr sz="3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584200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584200">
              <a:lnSpc>
                <a:spcPct val="100000"/>
              </a:lnSpc>
              <a:defRPr sz="8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584200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584200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584200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465364" indent="-465364" defTabSz="584200">
              <a:lnSpc>
                <a:spcPct val="100000"/>
              </a:lnSpc>
              <a:spcBef>
                <a:spcPts val="32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1pPr>
            <a:lvl2pPr marL="808264" indent="-465364" defTabSz="584200">
              <a:lnSpc>
                <a:spcPct val="100000"/>
              </a:lnSpc>
              <a:spcBef>
                <a:spcPts val="32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2pPr>
            <a:lvl3pPr marL="1151164" indent="-465364" defTabSz="584200">
              <a:lnSpc>
                <a:spcPct val="100000"/>
              </a:lnSpc>
              <a:spcBef>
                <a:spcPts val="32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3pPr>
            <a:lvl4pPr marL="1494064" indent="-465364" defTabSz="584200">
              <a:lnSpc>
                <a:spcPct val="100000"/>
              </a:lnSpc>
              <a:spcBef>
                <a:spcPts val="32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4pPr>
            <a:lvl5pPr marL="1836964" indent="-465364" defTabSz="584200">
              <a:lnSpc>
                <a:spcPct val="100000"/>
              </a:lnSpc>
              <a:spcBef>
                <a:spcPts val="32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5842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med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Line"/>
          <p:cNvSpPr/>
          <p:nvPr/>
        </p:nvSpPr>
        <p:spPr>
          <a:xfrm>
            <a:off x="14135100" y="11226800"/>
            <a:ext cx="0" cy="200660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48" name="image4.jpg" descr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87700" y="-2019300"/>
            <a:ext cx="27800300" cy="15913100"/>
          </a:xfrm>
          <a:prstGeom prst="rect">
            <a:avLst/>
          </a:prstGeom>
        </p:spPr>
      </p:pic>
      <p:sp>
        <p:nvSpPr>
          <p:cNvPr id="249" name="Dillon Reservoir"/>
          <p:cNvSpPr txBox="1">
            <a:spLocks noGrp="1"/>
          </p:cNvSpPr>
          <p:nvPr>
            <p:ph type="title"/>
          </p:nvPr>
        </p:nvSpPr>
        <p:spPr>
          <a:xfrm>
            <a:off x="4508500" y="11963400"/>
            <a:ext cx="14503400" cy="1460500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>
              <a:defRPr sz="52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6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Dillon Reservoir</a:t>
            </a:r>
          </a:p>
        </p:txBody>
      </p:sp>
      <p:sp>
        <p:nvSpPr>
          <p:cNvPr id="250" name="So the Beetle’s are gone now what?"/>
          <p:cNvSpPr txBox="1"/>
          <p:nvPr/>
        </p:nvSpPr>
        <p:spPr>
          <a:xfrm>
            <a:off x="213443" y="534717"/>
            <a:ext cx="23957114" cy="407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pPr>
              <a:defRPr sz="1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 the Beetle’s are gone</a:t>
            </a:r>
            <a:br/>
            <a:r>
              <a:t>now what?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1" dur="2500" fill="hold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1" animBg="1" advAuto="0"/>
      <p:bldP spid="248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-152400"/>
            <a:ext cx="18455012" cy="1386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-152400"/>
            <a:ext cx="18288000" cy="1386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Ecozones.tiff" descr="Ecozones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210741" y="1879673"/>
            <a:ext cx="24805491" cy="9956615"/>
          </a:xfrm>
          <a:prstGeom prst="rect">
            <a:avLst/>
          </a:prstGeom>
        </p:spPr>
      </p:pic>
      <p:sp>
        <p:nvSpPr>
          <p:cNvPr id="287" name="Mesic Ponderosa Pine,  Xeric &amp; Mesic Mixed Conifer"/>
          <p:cNvSpPr/>
          <p:nvPr/>
        </p:nvSpPr>
        <p:spPr>
          <a:xfrm>
            <a:off x="9390259" y="6794500"/>
            <a:ext cx="13469938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74" y="0"/>
                </a:moveTo>
                <a:cubicBezTo>
                  <a:pt x="8817" y="0"/>
                  <a:pt x="8772" y="484"/>
                  <a:pt x="8772" y="1080"/>
                </a:cubicBezTo>
                <a:lnTo>
                  <a:pt x="8772" y="13946"/>
                </a:lnTo>
                <a:lnTo>
                  <a:pt x="0" y="16106"/>
                </a:lnTo>
                <a:lnTo>
                  <a:pt x="8772" y="18266"/>
                </a:lnTo>
                <a:lnTo>
                  <a:pt x="8772" y="20520"/>
                </a:lnTo>
                <a:cubicBezTo>
                  <a:pt x="8772" y="21116"/>
                  <a:pt x="8817" y="21600"/>
                  <a:pt x="8874" y="21600"/>
                </a:cubicBezTo>
                <a:lnTo>
                  <a:pt x="21498" y="21600"/>
                </a:lnTo>
                <a:cubicBezTo>
                  <a:pt x="21554" y="21600"/>
                  <a:pt x="21600" y="21116"/>
                  <a:pt x="21600" y="20520"/>
                </a:cubicBezTo>
                <a:lnTo>
                  <a:pt x="21600" y="1080"/>
                </a:lnTo>
                <a:cubicBezTo>
                  <a:pt x="21600" y="484"/>
                  <a:pt x="21554" y="0"/>
                  <a:pt x="21498" y="0"/>
                </a:cubicBezTo>
                <a:lnTo>
                  <a:pt x="8874" y="0"/>
                </a:lnTo>
                <a:close/>
              </a:path>
            </a:pathLst>
          </a:custGeom>
          <a:solidFill>
            <a:srgbClr val="A9A9A9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/>
          <a:p>
            <a:pPr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Mesic Ponderosa Pine, </a:t>
            </a:r>
            <a:br/>
            <a:r>
              <a:t>Xeric &amp; Mesic Mixed Conifer</a:t>
            </a:r>
          </a:p>
        </p:txBody>
      </p:sp>
      <p:sp>
        <p:nvSpPr>
          <p:cNvPr id="288" name="Xeric Ponderosa Pine, Pinyon-Juniper"/>
          <p:cNvSpPr/>
          <p:nvPr/>
        </p:nvSpPr>
        <p:spPr>
          <a:xfrm>
            <a:off x="10727780" y="8329000"/>
            <a:ext cx="13495736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98" y="0"/>
                </a:moveTo>
                <a:cubicBezTo>
                  <a:pt x="8842" y="0"/>
                  <a:pt x="8796" y="484"/>
                  <a:pt x="8796" y="1080"/>
                </a:cubicBezTo>
                <a:lnTo>
                  <a:pt x="8796" y="12501"/>
                </a:lnTo>
                <a:lnTo>
                  <a:pt x="0" y="14661"/>
                </a:lnTo>
                <a:lnTo>
                  <a:pt x="8796" y="16814"/>
                </a:lnTo>
                <a:lnTo>
                  <a:pt x="8796" y="20520"/>
                </a:lnTo>
                <a:cubicBezTo>
                  <a:pt x="8796" y="21116"/>
                  <a:pt x="8842" y="21600"/>
                  <a:pt x="8898" y="21600"/>
                </a:cubicBezTo>
                <a:lnTo>
                  <a:pt x="21498" y="21600"/>
                </a:lnTo>
                <a:cubicBezTo>
                  <a:pt x="21554" y="21600"/>
                  <a:pt x="21600" y="21116"/>
                  <a:pt x="21600" y="20520"/>
                </a:cubicBezTo>
                <a:lnTo>
                  <a:pt x="21600" y="1080"/>
                </a:lnTo>
                <a:cubicBezTo>
                  <a:pt x="21600" y="484"/>
                  <a:pt x="21554" y="0"/>
                  <a:pt x="21498" y="0"/>
                </a:cubicBezTo>
                <a:lnTo>
                  <a:pt x="8898" y="0"/>
                </a:lnTo>
                <a:close/>
              </a:path>
            </a:pathLst>
          </a:custGeom>
          <a:solidFill>
            <a:srgbClr val="A9A9A9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Xeric Ponderosa Pine, Pinyon-Juniper</a:t>
            </a:r>
          </a:p>
        </p:txBody>
      </p:sp>
      <p:sp>
        <p:nvSpPr>
          <p:cNvPr id="289" name="Lodgepole Pine, Spruce-fire, Mesic Mixed Conifer"/>
          <p:cNvSpPr/>
          <p:nvPr/>
        </p:nvSpPr>
        <p:spPr>
          <a:xfrm>
            <a:off x="7869056" y="4696127"/>
            <a:ext cx="14699457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18" y="0"/>
                </a:moveTo>
                <a:cubicBezTo>
                  <a:pt x="3766" y="0"/>
                  <a:pt x="3724" y="484"/>
                  <a:pt x="3724" y="1080"/>
                </a:cubicBezTo>
                <a:lnTo>
                  <a:pt x="3724" y="13534"/>
                </a:lnTo>
                <a:lnTo>
                  <a:pt x="0" y="15694"/>
                </a:lnTo>
                <a:lnTo>
                  <a:pt x="3724" y="17847"/>
                </a:lnTo>
                <a:lnTo>
                  <a:pt x="3724" y="20520"/>
                </a:lnTo>
                <a:cubicBezTo>
                  <a:pt x="3724" y="21116"/>
                  <a:pt x="3766" y="21600"/>
                  <a:pt x="3818" y="21600"/>
                </a:cubicBezTo>
                <a:lnTo>
                  <a:pt x="21507" y="21600"/>
                </a:lnTo>
                <a:cubicBezTo>
                  <a:pt x="21558" y="21600"/>
                  <a:pt x="21600" y="21116"/>
                  <a:pt x="21600" y="20520"/>
                </a:cubicBezTo>
                <a:lnTo>
                  <a:pt x="21600" y="1080"/>
                </a:lnTo>
                <a:cubicBezTo>
                  <a:pt x="21600" y="484"/>
                  <a:pt x="21558" y="0"/>
                  <a:pt x="21507" y="0"/>
                </a:cubicBezTo>
                <a:lnTo>
                  <a:pt x="3818" y="0"/>
                </a:lnTo>
                <a:close/>
              </a:path>
            </a:pathLst>
          </a:custGeom>
          <a:solidFill>
            <a:srgbClr val="A9A9A9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Lodgepole Pine, Spruce-fire, Mesic Mixed Conifer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2" animBg="1" advAuto="0"/>
      <p:bldP spid="288" grpId="1" animBg="1" advAuto="0"/>
      <p:bldP spid="289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-152400"/>
            <a:ext cx="18288000" cy="1386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1712490"/>
            <a:ext cx="18288000" cy="10291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0199.JPG" descr="IMG_01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-1"/>
            <a:ext cx="18288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Line"/>
          <p:cNvSpPr/>
          <p:nvPr/>
        </p:nvSpPr>
        <p:spPr>
          <a:xfrm>
            <a:off x="1219200" y="2768600"/>
            <a:ext cx="21983700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7" name="the resilience of an ecosystem = the measure of its ability to absorb changes and still exist."/>
          <p:cNvSpPr txBox="1">
            <a:spLocks noGrp="1"/>
          </p:cNvSpPr>
          <p:nvPr>
            <p:ph type="body" sz="half" idx="1"/>
          </p:nvPr>
        </p:nvSpPr>
        <p:spPr>
          <a:xfrm>
            <a:off x="1054100" y="3289300"/>
            <a:ext cx="22263100" cy="5845718"/>
          </a:xfrm>
          <a:prstGeom prst="rect">
            <a:avLst/>
          </a:prstGeom>
        </p:spPr>
        <p:txBody>
          <a:bodyPr/>
          <a:lstStyle>
            <a:lvl1pPr marL="698500" indent="-698500">
              <a:buFont typeface="Candara"/>
              <a:defRPr sz="60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the resilience of an ecosystem = the measure of its ability to absorb changes and still exist.</a:t>
            </a:r>
          </a:p>
        </p:txBody>
      </p:sp>
      <p:sp>
        <p:nvSpPr>
          <p:cNvPr id="308" name="Resilience and Stability of Ecological Systems, Holling: 1973"/>
          <p:cNvSpPr txBox="1"/>
          <p:nvPr/>
        </p:nvSpPr>
        <p:spPr>
          <a:xfrm>
            <a:off x="1066800" y="1397000"/>
            <a:ext cx="22263100" cy="102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914400">
              <a:buClr>
                <a:srgbClr val="000000"/>
              </a:buClr>
              <a:buFont typeface="Candara"/>
              <a:defRPr sz="66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>
              <a:defRPr sz="52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6600" b="1">
                <a:latin typeface="Candara"/>
                <a:ea typeface="Candara"/>
                <a:cs typeface="Candara"/>
                <a:sym typeface="Candara"/>
              </a:rPr>
              <a:t>Resilience and Stability of Ecological Systems, Holling: 1973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Line"/>
          <p:cNvSpPr/>
          <p:nvPr/>
        </p:nvSpPr>
        <p:spPr>
          <a:xfrm>
            <a:off x="1219200" y="2768600"/>
            <a:ext cx="21983700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1" name="Diversity (ages and species)…"/>
          <p:cNvSpPr txBox="1">
            <a:spLocks noGrp="1"/>
          </p:cNvSpPr>
          <p:nvPr>
            <p:ph type="body" sz="half" idx="1"/>
          </p:nvPr>
        </p:nvSpPr>
        <p:spPr>
          <a:xfrm>
            <a:off x="1054100" y="3289300"/>
            <a:ext cx="22263100" cy="5845718"/>
          </a:xfrm>
          <a:prstGeom prst="rect">
            <a:avLst/>
          </a:prstGeom>
        </p:spPr>
        <p:txBody>
          <a:bodyPr/>
          <a:lstStyle/>
          <a:p>
            <a:pPr marL="698500" indent="-698500">
              <a:buFont typeface="Candara"/>
              <a:defRPr sz="6000">
                <a:latin typeface="Candara"/>
                <a:ea typeface="Candara"/>
                <a:cs typeface="Candara"/>
                <a:sym typeface="Candara"/>
              </a:defRPr>
            </a:pPr>
            <a:r>
              <a:t>Diversity (ages and species)</a:t>
            </a:r>
          </a:p>
          <a:p>
            <a:pPr marL="698500" indent="-698500">
              <a:buFont typeface="Candara"/>
              <a:defRPr sz="6000">
                <a:latin typeface="Candara"/>
                <a:ea typeface="Candara"/>
                <a:cs typeface="Candara"/>
                <a:sym typeface="Candara"/>
              </a:defRPr>
            </a:pPr>
            <a:r>
              <a:t>Openings, meadows, etc.</a:t>
            </a:r>
          </a:p>
          <a:p>
            <a:pPr marL="698500" indent="-698500">
              <a:buFont typeface="Candara"/>
              <a:defRPr sz="6000">
                <a:latin typeface="Candara"/>
                <a:ea typeface="Candara"/>
                <a:cs typeface="Candara"/>
                <a:sym typeface="Candara"/>
              </a:defRPr>
            </a:pPr>
            <a:r>
              <a:t>Functional riparian areas and floodplains</a:t>
            </a:r>
          </a:p>
        </p:txBody>
      </p:sp>
      <p:sp>
        <p:nvSpPr>
          <p:cNvPr id="312" name="What are Resilient Forests?"/>
          <p:cNvSpPr txBox="1"/>
          <p:nvPr/>
        </p:nvSpPr>
        <p:spPr>
          <a:xfrm>
            <a:off x="1066800" y="1397000"/>
            <a:ext cx="22263100" cy="102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914400">
              <a:buClr>
                <a:srgbClr val="000000"/>
              </a:buClr>
              <a:buFont typeface="Candara"/>
              <a:defRPr sz="66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>
              <a:defRPr sz="52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6600" b="1">
                <a:latin typeface="Candara"/>
                <a:ea typeface="Candara"/>
                <a:cs typeface="Candara"/>
                <a:sym typeface="Candara"/>
              </a:rPr>
              <a:t>What are Resilient Forests?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1" build="p" bldLvl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Line"/>
          <p:cNvSpPr/>
          <p:nvPr/>
        </p:nvSpPr>
        <p:spPr>
          <a:xfrm>
            <a:off x="14135100" y="11226800"/>
            <a:ext cx="0" cy="200660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15" name="IMG_0389.jpg" descr="IMG_03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0" y="0"/>
            <a:ext cx="24625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historical03.gif" descr="historical03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0" y="787400"/>
            <a:ext cx="7215225" cy="1214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marcott-A-MJ_0.jpg" descr="marcott-A-MJ_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31300" y="1892300"/>
            <a:ext cx="14795500" cy="993412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Line"/>
          <p:cNvSpPr/>
          <p:nvPr/>
        </p:nvSpPr>
        <p:spPr>
          <a:xfrm>
            <a:off x="14135100" y="11226800"/>
            <a:ext cx="0" cy="200660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animBg="1" advAuto="0"/>
      <p:bldP spid="253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Line"/>
          <p:cNvSpPr/>
          <p:nvPr/>
        </p:nvSpPr>
        <p:spPr>
          <a:xfrm>
            <a:off x="14135100" y="11226800"/>
            <a:ext cx="0" cy="200660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18" name="IMG_3689.jpg" descr="IMG_36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-1"/>
            <a:ext cx="18288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Line"/>
          <p:cNvSpPr/>
          <p:nvPr/>
        </p:nvSpPr>
        <p:spPr>
          <a:xfrm>
            <a:off x="14135100" y="11226800"/>
            <a:ext cx="0" cy="200660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21" name="IMG_1682.jpg" descr="IMG_168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025900"/>
            <a:ext cx="24384000" cy="1828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Line"/>
          <p:cNvSpPr/>
          <p:nvPr/>
        </p:nvSpPr>
        <p:spPr>
          <a:xfrm>
            <a:off x="14135100" y="11226800"/>
            <a:ext cx="0" cy="200660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24" name="IMG_1684.jpg" descr="IMG_16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7200" y="0"/>
            <a:ext cx="252984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ummit Landcover.jpg" descr="Summit Landcov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4515" y="-1589485"/>
            <a:ext cx="16894970" cy="16894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ummit_landcover.png" descr="Summit_landcov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8567" y="39870"/>
            <a:ext cx="10684386" cy="1363626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ummit County trimmed_barh band_newcolor2.jpg" descr="Summit County trimmed_barh band_newcolor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23729" y="1339651"/>
            <a:ext cx="29431399" cy="11036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SDI_hists.jpg" descr="SDI_hist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113446"/>
            <a:ext cx="18288000" cy="1148910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Oval"/>
          <p:cNvSpPr/>
          <p:nvPr/>
        </p:nvSpPr>
        <p:spPr>
          <a:xfrm>
            <a:off x="13464773" y="5832861"/>
            <a:ext cx="1809701" cy="1679160"/>
          </a:xfrm>
          <a:prstGeom prst="ellipse">
            <a:avLst/>
          </a:prstGeom>
          <a:ln w="114300">
            <a:solidFill>
              <a:schemeClr val="accent6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4" name="Oval"/>
          <p:cNvSpPr/>
          <p:nvPr/>
        </p:nvSpPr>
        <p:spPr>
          <a:xfrm>
            <a:off x="10149102" y="6758713"/>
            <a:ext cx="1809702" cy="1679159"/>
          </a:xfrm>
          <a:prstGeom prst="ellipse">
            <a:avLst/>
          </a:prstGeom>
          <a:ln w="114300">
            <a:solidFill>
              <a:schemeClr val="accent6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Oval"/>
          <p:cNvSpPr/>
          <p:nvPr/>
        </p:nvSpPr>
        <p:spPr>
          <a:xfrm>
            <a:off x="6991736" y="8318375"/>
            <a:ext cx="1809701" cy="1679160"/>
          </a:xfrm>
          <a:prstGeom prst="ellipse">
            <a:avLst/>
          </a:prstGeom>
          <a:ln w="114300">
            <a:solidFill>
              <a:schemeClr val="accent6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DI_Defined_Bands.png" descr="SDI_Defined_Band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1548" y="99039"/>
            <a:ext cx="12180904" cy="1554623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DI_Defined_Bands.png" descr="SDI_Defined_Band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74786" y="-25365533"/>
            <a:ext cx="37255578" cy="4754851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Line"/>
          <p:cNvSpPr/>
          <p:nvPr/>
        </p:nvSpPr>
        <p:spPr>
          <a:xfrm>
            <a:off x="1219200" y="2768600"/>
            <a:ext cx="21983700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2" name="Identifying hazards and valu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397000" indent="-1397000">
              <a:buFont typeface="Candara"/>
            </a:pPr>
            <a:r>
              <a:rPr sz="6000" b="1">
                <a:latin typeface="Candara"/>
                <a:ea typeface="Candara"/>
                <a:cs typeface="Candara"/>
                <a:sym typeface="Candara"/>
              </a:rPr>
              <a:t>Identifying hazards and values</a:t>
            </a:r>
          </a:p>
          <a:p>
            <a:pPr marL="1397000" indent="-1397000">
              <a:buFont typeface="Candara"/>
            </a:pPr>
            <a:r>
              <a:rPr sz="6000" b="1">
                <a:latin typeface="Candara"/>
                <a:ea typeface="Candara"/>
                <a:cs typeface="Candara"/>
                <a:sym typeface="Candara"/>
              </a:rPr>
              <a:t>Using collaborative groups to agree on actions</a:t>
            </a:r>
          </a:p>
          <a:p>
            <a:pPr marL="1397000" indent="-1397000">
              <a:buFont typeface="Candara"/>
            </a:pPr>
            <a:r>
              <a:rPr sz="6000" b="1">
                <a:latin typeface="Candara"/>
                <a:ea typeface="Candara"/>
                <a:cs typeface="Candara"/>
                <a:sym typeface="Candara"/>
              </a:rPr>
              <a:t>Advocating for funding, policies, and agency directions</a:t>
            </a:r>
          </a:p>
        </p:txBody>
      </p:sp>
      <p:sp>
        <p:nvSpPr>
          <p:cNvPr id="343" name="What are we doing?"/>
          <p:cNvSpPr txBox="1"/>
          <p:nvPr/>
        </p:nvSpPr>
        <p:spPr>
          <a:xfrm>
            <a:off x="1066800" y="1397000"/>
            <a:ext cx="22263100" cy="102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914400">
              <a:buClr>
                <a:srgbClr val="000000"/>
              </a:buClr>
              <a:buFont typeface="Candara"/>
              <a:defRPr sz="66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>
              <a:defRPr sz="52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6600" b="1">
                <a:latin typeface="Candara"/>
                <a:ea typeface="Candara"/>
                <a:cs typeface="Candara"/>
                <a:sym typeface="Candara"/>
              </a:rPr>
              <a:t>What are we doing?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Cover.pdf" descr="Cove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4200" y="0"/>
            <a:ext cx="1059872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Rocky-Mountain-Forests-at-Risk.pdf" descr="Rocky-Mountain-Forests-at-Risk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07657" y="-24776"/>
            <a:ext cx="10637017" cy="13765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Boulder_Resilience.pdf" descr="Boulder_Resilienc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8857" y="-122156"/>
            <a:ext cx="18066286" cy="13960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Church Park Title.pdf" descr="Church Park Titl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4105720" y="-4132523"/>
            <a:ext cx="16772891" cy="21706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Chruch Park Map.tiff" descr="Chruch Park Map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689" y="2877032"/>
            <a:ext cx="23484622" cy="7961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Church Park Graph.tiff" descr="Church Park Graph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5202" y="333641"/>
            <a:ext cx="10077228" cy="13048718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Rounded Rectangle"/>
          <p:cNvSpPr/>
          <p:nvPr/>
        </p:nvSpPr>
        <p:spPr>
          <a:xfrm>
            <a:off x="9630795" y="448412"/>
            <a:ext cx="1517041" cy="12819176"/>
          </a:xfrm>
          <a:prstGeom prst="roundRect">
            <a:avLst>
              <a:gd name="adj" fmla="val 12557"/>
            </a:avLst>
          </a:prstGeom>
          <a:ln w="635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3" name="Rounded Rectangle"/>
          <p:cNvSpPr/>
          <p:nvPr/>
        </p:nvSpPr>
        <p:spPr>
          <a:xfrm>
            <a:off x="11227513" y="448412"/>
            <a:ext cx="1645205" cy="12819176"/>
          </a:xfrm>
          <a:prstGeom prst="roundRect">
            <a:avLst>
              <a:gd name="adj" fmla="val 11579"/>
            </a:avLst>
          </a:prstGeom>
          <a:ln w="63500">
            <a:solidFill>
              <a:schemeClr val="accent3">
                <a:satOff val="18648"/>
                <a:lumOff val="5971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4" name="Rounded Rectangle"/>
          <p:cNvSpPr/>
          <p:nvPr/>
        </p:nvSpPr>
        <p:spPr>
          <a:xfrm>
            <a:off x="12939635" y="448412"/>
            <a:ext cx="3297519" cy="12819176"/>
          </a:xfrm>
          <a:prstGeom prst="roundRect">
            <a:avLst>
              <a:gd name="adj" fmla="val 5777"/>
            </a:avLst>
          </a:prstGeom>
          <a:ln w="635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1" animBg="1" advAuto="0"/>
      <p:bldP spid="353" grpId="2" animBg="1" advAuto="0"/>
      <p:bldP spid="354" grpId="3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Line"/>
          <p:cNvSpPr/>
          <p:nvPr/>
        </p:nvSpPr>
        <p:spPr>
          <a:xfrm>
            <a:off x="1219200" y="2768600"/>
            <a:ext cx="21983700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7" name="High Country Forest Collaborative highcountryforest.org…"/>
          <p:cNvSpPr txBox="1">
            <a:spLocks noGrp="1"/>
          </p:cNvSpPr>
          <p:nvPr>
            <p:ph type="body" idx="1"/>
          </p:nvPr>
        </p:nvSpPr>
        <p:spPr>
          <a:xfrm>
            <a:off x="880533" y="3111500"/>
            <a:ext cx="22148536" cy="9936163"/>
          </a:xfrm>
          <a:prstGeom prst="rect">
            <a:avLst/>
          </a:prstGeom>
        </p:spPr>
        <p:txBody>
          <a:bodyPr/>
          <a:lstStyle/>
          <a:p>
            <a:pPr marL="1397000" indent="-1397000">
              <a:buFont typeface="Candara"/>
            </a:pPr>
            <a:r>
              <a:rPr sz="6000" b="1">
                <a:latin typeface="Candara"/>
                <a:ea typeface="Candara"/>
                <a:cs typeface="Candara"/>
                <a:sym typeface="Candara"/>
              </a:rPr>
              <a:t>High Country Forest Collaborative</a:t>
            </a:r>
            <a:br>
              <a:rPr sz="6000" b="1">
                <a:latin typeface="Candara"/>
                <a:ea typeface="Candara"/>
                <a:cs typeface="Candara"/>
                <a:sym typeface="Candara"/>
              </a:rPr>
            </a:br>
            <a:r>
              <a:rPr sz="3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ndara"/>
                <a:ea typeface="Candara"/>
                <a:cs typeface="Candara"/>
                <a:sym typeface="Candara"/>
              </a:rPr>
              <a:t>highcountryforest.org</a:t>
            </a:r>
          </a:p>
          <a:p>
            <a:pPr marL="1397000" indent="-1397000" defTabSz="241300">
              <a:buFont typeface="Candara"/>
            </a:pPr>
            <a:r>
              <a:rPr sz="6000" b="1">
                <a:latin typeface="Candara"/>
                <a:ea typeface="Candara"/>
                <a:cs typeface="Candara"/>
                <a:sym typeface="Candara"/>
              </a:rPr>
              <a:t>Watershed Wildfire Protection Group</a:t>
            </a:r>
            <a:br>
              <a:rPr sz="6000" b="1">
                <a:latin typeface="Candara"/>
                <a:ea typeface="Candara"/>
                <a:cs typeface="Candara"/>
                <a:sym typeface="Candara"/>
              </a:rPr>
            </a:br>
            <a:r>
              <a:rPr sz="3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ndara"/>
                <a:ea typeface="Candara"/>
                <a:cs typeface="Candara"/>
                <a:sym typeface="Candara"/>
              </a:rPr>
              <a:t>csfs.colostate.edu/forest-management/watershed-management</a:t>
            </a:r>
          </a:p>
          <a:p>
            <a:pPr marL="1397000" indent="-1397000">
              <a:buFont typeface="Candara"/>
            </a:pPr>
            <a:r>
              <a:rPr sz="6000" b="1">
                <a:latin typeface="Candara"/>
                <a:ea typeface="Candara"/>
                <a:cs typeface="Candara"/>
                <a:sym typeface="Candara"/>
              </a:rPr>
              <a:t>Forest Health Task Force</a:t>
            </a:r>
            <a:br>
              <a:rPr sz="6000" b="1">
                <a:latin typeface="Candara"/>
                <a:ea typeface="Candara"/>
                <a:cs typeface="Candara"/>
                <a:sym typeface="Candara"/>
              </a:rPr>
            </a:br>
            <a:r>
              <a:rPr sz="3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ndara"/>
                <a:ea typeface="Candara"/>
                <a:cs typeface="Candara"/>
                <a:sym typeface="Candara"/>
              </a:rPr>
              <a:t>summitpinebeetle.org</a:t>
            </a:r>
          </a:p>
          <a:p>
            <a:pPr marL="1397000" indent="-1397000">
              <a:buFont typeface="Candara"/>
            </a:pPr>
            <a:r>
              <a:rPr sz="6000" b="1">
                <a:latin typeface="Candara"/>
                <a:ea typeface="Candara"/>
                <a:cs typeface="Candara"/>
                <a:sym typeface="Candara"/>
              </a:rPr>
              <a:t>JW Associates</a:t>
            </a:r>
            <a:br>
              <a:rPr sz="6000" b="1">
                <a:latin typeface="Candara"/>
                <a:ea typeface="Candara"/>
                <a:cs typeface="Candara"/>
                <a:sym typeface="Candara"/>
              </a:rPr>
            </a:br>
            <a:r>
              <a:rPr sz="3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ndara"/>
                <a:ea typeface="Candara"/>
                <a:cs typeface="Candara"/>
                <a:sym typeface="Candara"/>
              </a:rPr>
              <a:t>jw-associates.org</a:t>
            </a:r>
          </a:p>
        </p:txBody>
      </p:sp>
      <p:sp>
        <p:nvSpPr>
          <p:cNvPr id="358" name="How to get involved"/>
          <p:cNvSpPr txBox="1"/>
          <p:nvPr/>
        </p:nvSpPr>
        <p:spPr>
          <a:xfrm>
            <a:off x="1066800" y="1397000"/>
            <a:ext cx="22263100" cy="102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914400">
              <a:buClr>
                <a:srgbClr val="000000"/>
              </a:buClr>
              <a:buFont typeface="Candara"/>
              <a:defRPr sz="66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How to get involved</a:t>
            </a:r>
          </a:p>
        </p:txBody>
      </p:sp>
      <p:sp>
        <p:nvSpPr>
          <p:cNvPr id="359" name="Brad Piehl…"/>
          <p:cNvSpPr txBox="1"/>
          <p:nvPr/>
        </p:nvSpPr>
        <p:spPr>
          <a:xfrm>
            <a:off x="12374049" y="9582679"/>
            <a:ext cx="5139235" cy="203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t>Brad Piehl</a:t>
            </a:r>
          </a:p>
          <a:p>
            <a:pPr>
              <a:defRPr sz="3600">
                <a:latin typeface="Candara"/>
                <a:ea typeface="Candara"/>
                <a:cs typeface="Candara"/>
                <a:sym typeface="Candara"/>
              </a:defRPr>
            </a:pPr>
            <a:r>
              <a:t>970.406.0085</a:t>
            </a:r>
          </a:p>
          <a:p>
            <a:pPr>
              <a:defRPr sz="36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t>bpiehl@jw-associates.org</a:t>
            </a:r>
          </a:p>
        </p:txBody>
      </p:sp>
      <p:pic>
        <p:nvPicPr>
          <p:cNvPr id="360" name="IMG_1947.jpg" descr="IMG_19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06971" y="3294555"/>
            <a:ext cx="6233518" cy="6480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8-24-12_wildfiresReport_Figure1.jpg" descr="8-24-12_wildfiresReport_Figur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0" y="2835864"/>
            <a:ext cx="12954000" cy="10715037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Line"/>
          <p:cNvSpPr/>
          <p:nvPr/>
        </p:nvSpPr>
        <p:spPr>
          <a:xfrm>
            <a:off x="1219200" y="2768600"/>
            <a:ext cx="21983700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1" name="Number of Wildfires in Colorado up 150%"/>
          <p:cNvSpPr txBox="1"/>
          <p:nvPr/>
        </p:nvSpPr>
        <p:spPr>
          <a:xfrm>
            <a:off x="1066800" y="1397000"/>
            <a:ext cx="22263100" cy="102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914400">
              <a:buClr>
                <a:srgbClr val="000000"/>
              </a:buClr>
              <a:buFont typeface="Candara"/>
              <a:defRPr sz="6600" b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>
              <a:defRPr sz="52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6600" b="1">
                <a:latin typeface="Candara"/>
                <a:ea typeface="Candara"/>
                <a:cs typeface="Candara"/>
                <a:sym typeface="Candara"/>
              </a:rPr>
              <a:t>Number of Wildfires in Colorado up 150%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8-24-12_wildfiresReport_Figure9.jpg" descr="8-24-12_wildfiresReport_Figure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5858" y="3098800"/>
            <a:ext cx="13459842" cy="104394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Line"/>
          <p:cNvSpPr/>
          <p:nvPr/>
        </p:nvSpPr>
        <p:spPr>
          <a:xfrm>
            <a:off x="1219200" y="2768600"/>
            <a:ext cx="21983700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5" name="Fire Season is 65 days longer"/>
          <p:cNvSpPr txBox="1"/>
          <p:nvPr/>
        </p:nvSpPr>
        <p:spPr>
          <a:xfrm>
            <a:off x="1066800" y="1397000"/>
            <a:ext cx="22263100" cy="102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914400">
              <a:buClr>
                <a:srgbClr val="000000"/>
              </a:buClr>
              <a:buFont typeface="Candara"/>
              <a:defRPr sz="6600" b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>
              <a:defRPr sz="52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6600" b="1">
                <a:latin typeface="Candara"/>
                <a:ea typeface="Candara"/>
                <a:cs typeface="Candara"/>
                <a:sym typeface="Candara"/>
              </a:rPr>
              <a:t>Fire Season is 65 days longer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monthly runoff change.pdf" descr="monthly runoff chan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2178" y="-2372038"/>
            <a:ext cx="19039644" cy="24639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Average Area Burned.pdf" descr="Average Area Burne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4584" y="235858"/>
            <a:ext cx="18934832" cy="17787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Line"/>
          <p:cNvSpPr/>
          <p:nvPr/>
        </p:nvSpPr>
        <p:spPr>
          <a:xfrm>
            <a:off x="1219200" y="2768600"/>
            <a:ext cx="21983700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4429" y="-2828147"/>
            <a:ext cx="22135142" cy="28645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-152400"/>
            <a:ext cx="18288000" cy="1386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Macintosh PowerPoint</Application>
  <PresentationFormat>Custom</PresentationFormat>
  <Paragraphs>31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Candara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Dillon Reservoir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Dillon Reservoir</dc:title>
  <cp:lastModifiedBy>Brad Piehl</cp:lastModifiedBy>
  <cp:revision>1</cp:revision>
  <dcterms:modified xsi:type="dcterms:W3CDTF">2018-05-23T18:28:15Z</dcterms:modified>
</cp:coreProperties>
</file>