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82" r:id="rId2"/>
    <p:sldId id="283" r:id="rId3"/>
    <p:sldId id="284" r:id="rId4"/>
    <p:sldId id="285" r:id="rId5"/>
    <p:sldId id="286" r:id="rId6"/>
    <p:sldId id="287" r:id="rId7"/>
    <p:sldId id="288" r:id="rId8"/>
    <p:sldId id="290" r:id="rId9"/>
    <p:sldId id="289" r:id="rId10"/>
    <p:sldId id="291" r:id="rId11"/>
    <p:sldId id="29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35" d="100"/>
          <a:sy n="35" d="100"/>
        </p:scale>
        <p:origin x="66" y="11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CF8921-EC72-42AC-A296-E54BBC72C406}" type="datetimeFigureOut">
              <a:rPr lang="en-US" smtClean="0"/>
              <a:t>7/25/2018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C52B2A-5272-40B1-9E34-25A988A5EE22}" type="slidenum">
              <a:rPr lang="en-US" smtClean="0"/>
              <a:t>‹#›</a:t>
            </a:fld>
            <a:endParaRPr lang="en-US"/>
          </a:p>
        </p:txBody>
      </p:sp>
    </p:spTree>
    <p:extLst>
      <p:ext uri="{BB962C8B-B14F-4D97-AF65-F5344CB8AC3E}">
        <p14:creationId xmlns:p14="http://schemas.microsoft.com/office/powerpoint/2010/main" val="4283268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EBE5E5BA-90A9-40C9-A8FF-1C0C93A66E0E}" type="slidenum">
              <a:rPr lang="en-US" smtClean="0"/>
              <a:t>1</a:t>
            </a:fld>
            <a:endParaRPr lang="en-US"/>
          </a:p>
        </p:txBody>
      </p:sp>
    </p:spTree>
    <p:extLst>
      <p:ext uri="{BB962C8B-B14F-4D97-AF65-F5344CB8AC3E}">
        <p14:creationId xmlns:p14="http://schemas.microsoft.com/office/powerpoint/2010/main" val="7022530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EBE5E5BA-90A9-40C9-A8FF-1C0C93A66E0E}" type="slidenum">
              <a:rPr lang="en-US" smtClean="0"/>
              <a:t>10</a:t>
            </a:fld>
            <a:endParaRPr lang="en-US"/>
          </a:p>
        </p:txBody>
      </p:sp>
    </p:spTree>
    <p:extLst>
      <p:ext uri="{BB962C8B-B14F-4D97-AF65-F5344CB8AC3E}">
        <p14:creationId xmlns:p14="http://schemas.microsoft.com/office/powerpoint/2010/main" val="9440961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EBE5E5BA-90A9-40C9-A8FF-1C0C93A66E0E}" type="slidenum">
              <a:rPr lang="en-US" smtClean="0"/>
              <a:t>11</a:t>
            </a:fld>
            <a:endParaRPr lang="en-US"/>
          </a:p>
        </p:txBody>
      </p:sp>
    </p:spTree>
    <p:extLst>
      <p:ext uri="{BB962C8B-B14F-4D97-AF65-F5344CB8AC3E}">
        <p14:creationId xmlns:p14="http://schemas.microsoft.com/office/powerpoint/2010/main" val="4202102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EBE5E5BA-90A9-40C9-A8FF-1C0C93A66E0E}" type="slidenum">
              <a:rPr lang="en-US" smtClean="0"/>
              <a:t>2</a:t>
            </a:fld>
            <a:endParaRPr lang="en-US"/>
          </a:p>
        </p:txBody>
      </p:sp>
    </p:spTree>
    <p:extLst>
      <p:ext uri="{BB962C8B-B14F-4D97-AF65-F5344CB8AC3E}">
        <p14:creationId xmlns:p14="http://schemas.microsoft.com/office/powerpoint/2010/main" val="936005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EBE5E5BA-90A9-40C9-A8FF-1C0C93A66E0E}" type="slidenum">
              <a:rPr lang="en-US" smtClean="0"/>
              <a:t>3</a:t>
            </a:fld>
            <a:endParaRPr lang="en-US"/>
          </a:p>
        </p:txBody>
      </p:sp>
    </p:spTree>
    <p:extLst>
      <p:ext uri="{BB962C8B-B14F-4D97-AF65-F5344CB8AC3E}">
        <p14:creationId xmlns:p14="http://schemas.microsoft.com/office/powerpoint/2010/main" val="3575485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EBE5E5BA-90A9-40C9-A8FF-1C0C93A66E0E}" type="slidenum">
              <a:rPr lang="en-US" smtClean="0"/>
              <a:t>4</a:t>
            </a:fld>
            <a:endParaRPr lang="en-US"/>
          </a:p>
        </p:txBody>
      </p:sp>
    </p:spTree>
    <p:extLst>
      <p:ext uri="{BB962C8B-B14F-4D97-AF65-F5344CB8AC3E}">
        <p14:creationId xmlns:p14="http://schemas.microsoft.com/office/powerpoint/2010/main" val="451705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EBE5E5BA-90A9-40C9-A8FF-1C0C93A66E0E}" type="slidenum">
              <a:rPr lang="en-US" smtClean="0"/>
              <a:t>5</a:t>
            </a:fld>
            <a:endParaRPr lang="en-US"/>
          </a:p>
        </p:txBody>
      </p:sp>
    </p:spTree>
    <p:extLst>
      <p:ext uri="{BB962C8B-B14F-4D97-AF65-F5344CB8AC3E}">
        <p14:creationId xmlns:p14="http://schemas.microsoft.com/office/powerpoint/2010/main" val="3458584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EBE5E5BA-90A9-40C9-A8FF-1C0C93A66E0E}" type="slidenum">
              <a:rPr lang="en-US" smtClean="0"/>
              <a:t>6</a:t>
            </a:fld>
            <a:endParaRPr lang="en-US"/>
          </a:p>
        </p:txBody>
      </p:sp>
    </p:spTree>
    <p:extLst>
      <p:ext uri="{BB962C8B-B14F-4D97-AF65-F5344CB8AC3E}">
        <p14:creationId xmlns:p14="http://schemas.microsoft.com/office/powerpoint/2010/main" val="1523382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EBE5E5BA-90A9-40C9-A8FF-1C0C93A66E0E}" type="slidenum">
              <a:rPr lang="en-US" smtClean="0"/>
              <a:t>7</a:t>
            </a:fld>
            <a:endParaRPr lang="en-US"/>
          </a:p>
        </p:txBody>
      </p:sp>
    </p:spTree>
    <p:extLst>
      <p:ext uri="{BB962C8B-B14F-4D97-AF65-F5344CB8AC3E}">
        <p14:creationId xmlns:p14="http://schemas.microsoft.com/office/powerpoint/2010/main" val="2640992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EBE5E5BA-90A9-40C9-A8FF-1C0C93A66E0E}" type="slidenum">
              <a:rPr lang="en-US" smtClean="0"/>
              <a:t>8</a:t>
            </a:fld>
            <a:endParaRPr lang="en-US"/>
          </a:p>
        </p:txBody>
      </p:sp>
    </p:spTree>
    <p:extLst>
      <p:ext uri="{BB962C8B-B14F-4D97-AF65-F5344CB8AC3E}">
        <p14:creationId xmlns:p14="http://schemas.microsoft.com/office/powerpoint/2010/main" val="72832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EBE5E5BA-90A9-40C9-A8FF-1C0C93A66E0E}" type="slidenum">
              <a:rPr lang="en-US" smtClean="0"/>
              <a:t>9</a:t>
            </a:fld>
            <a:endParaRPr lang="en-US"/>
          </a:p>
        </p:txBody>
      </p:sp>
    </p:spTree>
    <p:extLst>
      <p:ext uri="{BB962C8B-B14F-4D97-AF65-F5344CB8AC3E}">
        <p14:creationId xmlns:p14="http://schemas.microsoft.com/office/powerpoint/2010/main" val="2604099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4709C-D85D-4CB0-9012-924077FB24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731B6D-8D64-4862-986D-F823C96F70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1447EF7-A61D-41FC-BDE9-D3028A5091DA}"/>
              </a:ext>
            </a:extLst>
          </p:cNvPr>
          <p:cNvSpPr>
            <a:spLocks noGrp="1"/>
          </p:cNvSpPr>
          <p:nvPr>
            <p:ph type="dt" sz="half" idx="10"/>
          </p:nvPr>
        </p:nvSpPr>
        <p:spPr/>
        <p:txBody>
          <a:bodyPr/>
          <a:lstStyle/>
          <a:p>
            <a:fld id="{A093D5DB-59AE-4DD5-8399-4E69BC3CDD4F}" type="datetimeFigureOut">
              <a:rPr lang="en-US" smtClean="0"/>
              <a:t>7/25/2018</a:t>
            </a:fld>
            <a:endParaRPr lang="en-US"/>
          </a:p>
        </p:txBody>
      </p:sp>
      <p:sp>
        <p:nvSpPr>
          <p:cNvPr id="5" name="Footer Placeholder 4">
            <a:extLst>
              <a:ext uri="{FF2B5EF4-FFF2-40B4-BE49-F238E27FC236}">
                <a16:creationId xmlns:a16="http://schemas.microsoft.com/office/drawing/2014/main" id="{7186D985-9A82-4AD1-A286-A50C8B2462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05F65B-820A-4C54-9BE5-FE151C1214AF}"/>
              </a:ext>
            </a:extLst>
          </p:cNvPr>
          <p:cNvSpPr>
            <a:spLocks noGrp="1"/>
          </p:cNvSpPr>
          <p:nvPr>
            <p:ph type="sldNum" sz="quarter" idx="12"/>
          </p:nvPr>
        </p:nvSpPr>
        <p:spPr/>
        <p:txBody>
          <a:bodyPr/>
          <a:lstStyle/>
          <a:p>
            <a:fld id="{6D14E77C-053D-44AD-ABF1-73B9558B6C48}" type="slidenum">
              <a:rPr lang="en-US" smtClean="0"/>
              <a:t>‹#›</a:t>
            </a:fld>
            <a:endParaRPr lang="en-US"/>
          </a:p>
        </p:txBody>
      </p:sp>
    </p:spTree>
    <p:extLst>
      <p:ext uri="{BB962C8B-B14F-4D97-AF65-F5344CB8AC3E}">
        <p14:creationId xmlns:p14="http://schemas.microsoft.com/office/powerpoint/2010/main" val="3640566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64C67-2E6A-49B5-90D4-10C104D243F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9C75A6-CE65-480B-96AC-AA8113370C6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57E181-A9F5-4BBD-AF3E-9CB055B37CE0}"/>
              </a:ext>
            </a:extLst>
          </p:cNvPr>
          <p:cNvSpPr>
            <a:spLocks noGrp="1"/>
          </p:cNvSpPr>
          <p:nvPr>
            <p:ph type="dt" sz="half" idx="10"/>
          </p:nvPr>
        </p:nvSpPr>
        <p:spPr/>
        <p:txBody>
          <a:bodyPr/>
          <a:lstStyle/>
          <a:p>
            <a:fld id="{A093D5DB-59AE-4DD5-8399-4E69BC3CDD4F}" type="datetimeFigureOut">
              <a:rPr lang="en-US" smtClean="0"/>
              <a:t>7/25/2018</a:t>
            </a:fld>
            <a:endParaRPr lang="en-US"/>
          </a:p>
        </p:txBody>
      </p:sp>
      <p:sp>
        <p:nvSpPr>
          <p:cNvPr id="5" name="Footer Placeholder 4">
            <a:extLst>
              <a:ext uri="{FF2B5EF4-FFF2-40B4-BE49-F238E27FC236}">
                <a16:creationId xmlns:a16="http://schemas.microsoft.com/office/drawing/2014/main" id="{4DB88919-E2FA-4DC5-A8F1-6EC532031E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EC2C30-51E2-481C-BDE3-3A6A9486AFE8}"/>
              </a:ext>
            </a:extLst>
          </p:cNvPr>
          <p:cNvSpPr>
            <a:spLocks noGrp="1"/>
          </p:cNvSpPr>
          <p:nvPr>
            <p:ph type="sldNum" sz="quarter" idx="12"/>
          </p:nvPr>
        </p:nvSpPr>
        <p:spPr/>
        <p:txBody>
          <a:bodyPr/>
          <a:lstStyle/>
          <a:p>
            <a:fld id="{6D14E77C-053D-44AD-ABF1-73B9558B6C48}" type="slidenum">
              <a:rPr lang="en-US" smtClean="0"/>
              <a:t>‹#›</a:t>
            </a:fld>
            <a:endParaRPr lang="en-US"/>
          </a:p>
        </p:txBody>
      </p:sp>
    </p:spTree>
    <p:extLst>
      <p:ext uri="{BB962C8B-B14F-4D97-AF65-F5344CB8AC3E}">
        <p14:creationId xmlns:p14="http://schemas.microsoft.com/office/powerpoint/2010/main" val="895687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E33D30-FE70-4D9A-9E45-23067FDCCB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7273C63-66F8-4798-B273-CB63BC4CB91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EECE01-C4A1-42D9-BEB9-4ECAAF6C83E9}"/>
              </a:ext>
            </a:extLst>
          </p:cNvPr>
          <p:cNvSpPr>
            <a:spLocks noGrp="1"/>
          </p:cNvSpPr>
          <p:nvPr>
            <p:ph type="dt" sz="half" idx="10"/>
          </p:nvPr>
        </p:nvSpPr>
        <p:spPr/>
        <p:txBody>
          <a:bodyPr/>
          <a:lstStyle/>
          <a:p>
            <a:fld id="{A093D5DB-59AE-4DD5-8399-4E69BC3CDD4F}" type="datetimeFigureOut">
              <a:rPr lang="en-US" smtClean="0"/>
              <a:t>7/25/2018</a:t>
            </a:fld>
            <a:endParaRPr lang="en-US"/>
          </a:p>
        </p:txBody>
      </p:sp>
      <p:sp>
        <p:nvSpPr>
          <p:cNvPr id="5" name="Footer Placeholder 4">
            <a:extLst>
              <a:ext uri="{FF2B5EF4-FFF2-40B4-BE49-F238E27FC236}">
                <a16:creationId xmlns:a16="http://schemas.microsoft.com/office/drawing/2014/main" id="{2304BAE2-94E2-449D-9208-BEB15F64F0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CBF0CA-C16A-4C84-93F1-5039943AB9FD}"/>
              </a:ext>
            </a:extLst>
          </p:cNvPr>
          <p:cNvSpPr>
            <a:spLocks noGrp="1"/>
          </p:cNvSpPr>
          <p:nvPr>
            <p:ph type="sldNum" sz="quarter" idx="12"/>
          </p:nvPr>
        </p:nvSpPr>
        <p:spPr/>
        <p:txBody>
          <a:bodyPr/>
          <a:lstStyle/>
          <a:p>
            <a:fld id="{6D14E77C-053D-44AD-ABF1-73B9558B6C48}" type="slidenum">
              <a:rPr lang="en-US" smtClean="0"/>
              <a:t>‹#›</a:t>
            </a:fld>
            <a:endParaRPr lang="en-US"/>
          </a:p>
        </p:txBody>
      </p:sp>
    </p:spTree>
    <p:extLst>
      <p:ext uri="{BB962C8B-B14F-4D97-AF65-F5344CB8AC3E}">
        <p14:creationId xmlns:p14="http://schemas.microsoft.com/office/powerpoint/2010/main" val="716860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A4EF8-848A-42B5-AC35-3851753D69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25067F-A99C-4F47-94B8-04B5921DC9C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3A4661-216F-4F06-9E47-8044161AA8E4}"/>
              </a:ext>
            </a:extLst>
          </p:cNvPr>
          <p:cNvSpPr>
            <a:spLocks noGrp="1"/>
          </p:cNvSpPr>
          <p:nvPr>
            <p:ph type="dt" sz="half" idx="10"/>
          </p:nvPr>
        </p:nvSpPr>
        <p:spPr/>
        <p:txBody>
          <a:bodyPr/>
          <a:lstStyle/>
          <a:p>
            <a:fld id="{A093D5DB-59AE-4DD5-8399-4E69BC3CDD4F}" type="datetimeFigureOut">
              <a:rPr lang="en-US" smtClean="0"/>
              <a:t>7/25/2018</a:t>
            </a:fld>
            <a:endParaRPr lang="en-US"/>
          </a:p>
        </p:txBody>
      </p:sp>
      <p:sp>
        <p:nvSpPr>
          <p:cNvPr id="5" name="Footer Placeholder 4">
            <a:extLst>
              <a:ext uri="{FF2B5EF4-FFF2-40B4-BE49-F238E27FC236}">
                <a16:creationId xmlns:a16="http://schemas.microsoft.com/office/drawing/2014/main" id="{CCBB3729-91F8-4752-ADBB-CC4043D5EB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D964D1-51AD-4E3B-9DCF-DB3E8672F9ED}"/>
              </a:ext>
            </a:extLst>
          </p:cNvPr>
          <p:cNvSpPr>
            <a:spLocks noGrp="1"/>
          </p:cNvSpPr>
          <p:nvPr>
            <p:ph type="sldNum" sz="quarter" idx="12"/>
          </p:nvPr>
        </p:nvSpPr>
        <p:spPr/>
        <p:txBody>
          <a:bodyPr/>
          <a:lstStyle/>
          <a:p>
            <a:fld id="{6D14E77C-053D-44AD-ABF1-73B9558B6C48}" type="slidenum">
              <a:rPr lang="en-US" smtClean="0"/>
              <a:t>‹#›</a:t>
            </a:fld>
            <a:endParaRPr lang="en-US"/>
          </a:p>
        </p:txBody>
      </p:sp>
    </p:spTree>
    <p:extLst>
      <p:ext uri="{BB962C8B-B14F-4D97-AF65-F5344CB8AC3E}">
        <p14:creationId xmlns:p14="http://schemas.microsoft.com/office/powerpoint/2010/main" val="2694971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57A93-E9FD-470C-A8CF-8D9DE8CBFA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CCE70F2-6259-4E59-B065-FC03AC92AE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AB14130-9C5F-483B-AAE7-77CC56C99EDE}"/>
              </a:ext>
            </a:extLst>
          </p:cNvPr>
          <p:cNvSpPr>
            <a:spLocks noGrp="1"/>
          </p:cNvSpPr>
          <p:nvPr>
            <p:ph type="dt" sz="half" idx="10"/>
          </p:nvPr>
        </p:nvSpPr>
        <p:spPr/>
        <p:txBody>
          <a:bodyPr/>
          <a:lstStyle/>
          <a:p>
            <a:fld id="{A093D5DB-59AE-4DD5-8399-4E69BC3CDD4F}" type="datetimeFigureOut">
              <a:rPr lang="en-US" smtClean="0"/>
              <a:t>7/25/2018</a:t>
            </a:fld>
            <a:endParaRPr lang="en-US"/>
          </a:p>
        </p:txBody>
      </p:sp>
      <p:sp>
        <p:nvSpPr>
          <p:cNvPr id="5" name="Footer Placeholder 4">
            <a:extLst>
              <a:ext uri="{FF2B5EF4-FFF2-40B4-BE49-F238E27FC236}">
                <a16:creationId xmlns:a16="http://schemas.microsoft.com/office/drawing/2014/main" id="{7032E603-9A54-4F2C-8988-D174EFEAC7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C2A059-EE86-4696-8811-4530F2E5A01D}"/>
              </a:ext>
            </a:extLst>
          </p:cNvPr>
          <p:cNvSpPr>
            <a:spLocks noGrp="1"/>
          </p:cNvSpPr>
          <p:nvPr>
            <p:ph type="sldNum" sz="quarter" idx="12"/>
          </p:nvPr>
        </p:nvSpPr>
        <p:spPr/>
        <p:txBody>
          <a:bodyPr/>
          <a:lstStyle/>
          <a:p>
            <a:fld id="{6D14E77C-053D-44AD-ABF1-73B9558B6C48}" type="slidenum">
              <a:rPr lang="en-US" smtClean="0"/>
              <a:t>‹#›</a:t>
            </a:fld>
            <a:endParaRPr lang="en-US"/>
          </a:p>
        </p:txBody>
      </p:sp>
    </p:spTree>
    <p:extLst>
      <p:ext uri="{BB962C8B-B14F-4D97-AF65-F5344CB8AC3E}">
        <p14:creationId xmlns:p14="http://schemas.microsoft.com/office/powerpoint/2010/main" val="648476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55B77-53F9-40EE-BB15-BDD7C58816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F403E6-00B6-4486-9558-0DE1D7A0E76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4B47BA-EA6C-4EC3-B482-0FF7F4E0005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1AE52E-13E3-4098-B424-EE9C11738B5E}"/>
              </a:ext>
            </a:extLst>
          </p:cNvPr>
          <p:cNvSpPr>
            <a:spLocks noGrp="1"/>
          </p:cNvSpPr>
          <p:nvPr>
            <p:ph type="dt" sz="half" idx="10"/>
          </p:nvPr>
        </p:nvSpPr>
        <p:spPr/>
        <p:txBody>
          <a:bodyPr/>
          <a:lstStyle/>
          <a:p>
            <a:fld id="{A093D5DB-59AE-4DD5-8399-4E69BC3CDD4F}" type="datetimeFigureOut">
              <a:rPr lang="en-US" smtClean="0"/>
              <a:t>7/25/2018</a:t>
            </a:fld>
            <a:endParaRPr lang="en-US"/>
          </a:p>
        </p:txBody>
      </p:sp>
      <p:sp>
        <p:nvSpPr>
          <p:cNvPr id="6" name="Footer Placeholder 5">
            <a:extLst>
              <a:ext uri="{FF2B5EF4-FFF2-40B4-BE49-F238E27FC236}">
                <a16:creationId xmlns:a16="http://schemas.microsoft.com/office/drawing/2014/main" id="{8A409342-2D9F-49AF-8E71-C11D67398C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F1B2CD-1D43-4F99-AA80-0CB9C2DEC670}"/>
              </a:ext>
            </a:extLst>
          </p:cNvPr>
          <p:cNvSpPr>
            <a:spLocks noGrp="1"/>
          </p:cNvSpPr>
          <p:nvPr>
            <p:ph type="sldNum" sz="quarter" idx="12"/>
          </p:nvPr>
        </p:nvSpPr>
        <p:spPr/>
        <p:txBody>
          <a:bodyPr/>
          <a:lstStyle/>
          <a:p>
            <a:fld id="{6D14E77C-053D-44AD-ABF1-73B9558B6C48}" type="slidenum">
              <a:rPr lang="en-US" smtClean="0"/>
              <a:t>‹#›</a:t>
            </a:fld>
            <a:endParaRPr lang="en-US"/>
          </a:p>
        </p:txBody>
      </p:sp>
    </p:spTree>
    <p:extLst>
      <p:ext uri="{BB962C8B-B14F-4D97-AF65-F5344CB8AC3E}">
        <p14:creationId xmlns:p14="http://schemas.microsoft.com/office/powerpoint/2010/main" val="1425229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9DB2F-494E-4A6C-BEF5-2C46442374D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960566-F247-4E41-B61D-342FC507CC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2A8A96F-4FA0-47C0-A078-64D61465F55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B2EAC2-5D17-497C-8F32-72437C8F1F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F6C4F11-DE7B-4C7C-AAAB-E8EDE04E15F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5149F9-E876-477D-A265-82D440E447EE}"/>
              </a:ext>
            </a:extLst>
          </p:cNvPr>
          <p:cNvSpPr>
            <a:spLocks noGrp="1"/>
          </p:cNvSpPr>
          <p:nvPr>
            <p:ph type="dt" sz="half" idx="10"/>
          </p:nvPr>
        </p:nvSpPr>
        <p:spPr/>
        <p:txBody>
          <a:bodyPr/>
          <a:lstStyle/>
          <a:p>
            <a:fld id="{A093D5DB-59AE-4DD5-8399-4E69BC3CDD4F}" type="datetimeFigureOut">
              <a:rPr lang="en-US" smtClean="0"/>
              <a:t>7/25/2018</a:t>
            </a:fld>
            <a:endParaRPr lang="en-US"/>
          </a:p>
        </p:txBody>
      </p:sp>
      <p:sp>
        <p:nvSpPr>
          <p:cNvPr id="8" name="Footer Placeholder 7">
            <a:extLst>
              <a:ext uri="{FF2B5EF4-FFF2-40B4-BE49-F238E27FC236}">
                <a16:creationId xmlns:a16="http://schemas.microsoft.com/office/drawing/2014/main" id="{C35249F6-01D9-40E9-8E34-A8D2888938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FC7945-3A06-4EE5-8F68-407D249A8489}"/>
              </a:ext>
            </a:extLst>
          </p:cNvPr>
          <p:cNvSpPr>
            <a:spLocks noGrp="1"/>
          </p:cNvSpPr>
          <p:nvPr>
            <p:ph type="sldNum" sz="quarter" idx="12"/>
          </p:nvPr>
        </p:nvSpPr>
        <p:spPr/>
        <p:txBody>
          <a:bodyPr/>
          <a:lstStyle/>
          <a:p>
            <a:fld id="{6D14E77C-053D-44AD-ABF1-73B9558B6C48}" type="slidenum">
              <a:rPr lang="en-US" smtClean="0"/>
              <a:t>‹#›</a:t>
            </a:fld>
            <a:endParaRPr lang="en-US"/>
          </a:p>
        </p:txBody>
      </p:sp>
    </p:spTree>
    <p:extLst>
      <p:ext uri="{BB962C8B-B14F-4D97-AF65-F5344CB8AC3E}">
        <p14:creationId xmlns:p14="http://schemas.microsoft.com/office/powerpoint/2010/main" val="34467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4D803-8FF8-47BE-81F8-3E9AD6C0AD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4238C31-AD53-4404-AD42-90FE4BE60B65}"/>
              </a:ext>
            </a:extLst>
          </p:cNvPr>
          <p:cNvSpPr>
            <a:spLocks noGrp="1"/>
          </p:cNvSpPr>
          <p:nvPr>
            <p:ph type="dt" sz="half" idx="10"/>
          </p:nvPr>
        </p:nvSpPr>
        <p:spPr/>
        <p:txBody>
          <a:bodyPr/>
          <a:lstStyle/>
          <a:p>
            <a:fld id="{A093D5DB-59AE-4DD5-8399-4E69BC3CDD4F}" type="datetimeFigureOut">
              <a:rPr lang="en-US" smtClean="0"/>
              <a:t>7/25/2018</a:t>
            </a:fld>
            <a:endParaRPr lang="en-US"/>
          </a:p>
        </p:txBody>
      </p:sp>
      <p:sp>
        <p:nvSpPr>
          <p:cNvPr id="4" name="Footer Placeholder 3">
            <a:extLst>
              <a:ext uri="{FF2B5EF4-FFF2-40B4-BE49-F238E27FC236}">
                <a16:creationId xmlns:a16="http://schemas.microsoft.com/office/drawing/2014/main" id="{B0F8E5A6-9EA4-45D8-9D01-E90AD9881D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8F8C91-5296-4628-B42F-FE76A784AD48}"/>
              </a:ext>
            </a:extLst>
          </p:cNvPr>
          <p:cNvSpPr>
            <a:spLocks noGrp="1"/>
          </p:cNvSpPr>
          <p:nvPr>
            <p:ph type="sldNum" sz="quarter" idx="12"/>
          </p:nvPr>
        </p:nvSpPr>
        <p:spPr/>
        <p:txBody>
          <a:bodyPr/>
          <a:lstStyle/>
          <a:p>
            <a:fld id="{6D14E77C-053D-44AD-ABF1-73B9558B6C48}" type="slidenum">
              <a:rPr lang="en-US" smtClean="0"/>
              <a:t>‹#›</a:t>
            </a:fld>
            <a:endParaRPr lang="en-US"/>
          </a:p>
        </p:txBody>
      </p:sp>
    </p:spTree>
    <p:extLst>
      <p:ext uri="{BB962C8B-B14F-4D97-AF65-F5344CB8AC3E}">
        <p14:creationId xmlns:p14="http://schemas.microsoft.com/office/powerpoint/2010/main" val="670674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24BADA-0071-4EDA-B9C8-64B2B576AACF}"/>
              </a:ext>
            </a:extLst>
          </p:cNvPr>
          <p:cNvSpPr>
            <a:spLocks noGrp="1"/>
          </p:cNvSpPr>
          <p:nvPr>
            <p:ph type="dt" sz="half" idx="10"/>
          </p:nvPr>
        </p:nvSpPr>
        <p:spPr/>
        <p:txBody>
          <a:bodyPr/>
          <a:lstStyle/>
          <a:p>
            <a:fld id="{A093D5DB-59AE-4DD5-8399-4E69BC3CDD4F}" type="datetimeFigureOut">
              <a:rPr lang="en-US" smtClean="0"/>
              <a:t>7/25/2018</a:t>
            </a:fld>
            <a:endParaRPr lang="en-US"/>
          </a:p>
        </p:txBody>
      </p:sp>
      <p:sp>
        <p:nvSpPr>
          <p:cNvPr id="3" name="Footer Placeholder 2">
            <a:extLst>
              <a:ext uri="{FF2B5EF4-FFF2-40B4-BE49-F238E27FC236}">
                <a16:creationId xmlns:a16="http://schemas.microsoft.com/office/drawing/2014/main" id="{3A0AE67B-783B-4928-9590-C27E4BB3A5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984F70-012B-494E-A300-17937466133A}"/>
              </a:ext>
            </a:extLst>
          </p:cNvPr>
          <p:cNvSpPr>
            <a:spLocks noGrp="1"/>
          </p:cNvSpPr>
          <p:nvPr>
            <p:ph type="sldNum" sz="quarter" idx="12"/>
          </p:nvPr>
        </p:nvSpPr>
        <p:spPr/>
        <p:txBody>
          <a:bodyPr/>
          <a:lstStyle/>
          <a:p>
            <a:fld id="{6D14E77C-053D-44AD-ABF1-73B9558B6C48}" type="slidenum">
              <a:rPr lang="en-US" smtClean="0"/>
              <a:t>‹#›</a:t>
            </a:fld>
            <a:endParaRPr lang="en-US"/>
          </a:p>
        </p:txBody>
      </p:sp>
    </p:spTree>
    <p:extLst>
      <p:ext uri="{BB962C8B-B14F-4D97-AF65-F5344CB8AC3E}">
        <p14:creationId xmlns:p14="http://schemas.microsoft.com/office/powerpoint/2010/main" val="67659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50B63-83E7-41B8-953F-607AFED397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6E0F38-6558-4505-A9DD-5349EC6645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6518E87-53FB-40C3-B19C-4F7D1FEE9D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4515554-3B3A-47BF-84F0-D9AB79D29D53}"/>
              </a:ext>
            </a:extLst>
          </p:cNvPr>
          <p:cNvSpPr>
            <a:spLocks noGrp="1"/>
          </p:cNvSpPr>
          <p:nvPr>
            <p:ph type="dt" sz="half" idx="10"/>
          </p:nvPr>
        </p:nvSpPr>
        <p:spPr/>
        <p:txBody>
          <a:bodyPr/>
          <a:lstStyle/>
          <a:p>
            <a:fld id="{A093D5DB-59AE-4DD5-8399-4E69BC3CDD4F}" type="datetimeFigureOut">
              <a:rPr lang="en-US" smtClean="0"/>
              <a:t>7/25/2018</a:t>
            </a:fld>
            <a:endParaRPr lang="en-US"/>
          </a:p>
        </p:txBody>
      </p:sp>
      <p:sp>
        <p:nvSpPr>
          <p:cNvPr id="6" name="Footer Placeholder 5">
            <a:extLst>
              <a:ext uri="{FF2B5EF4-FFF2-40B4-BE49-F238E27FC236}">
                <a16:creationId xmlns:a16="http://schemas.microsoft.com/office/drawing/2014/main" id="{31ED8099-F8BC-4ABD-A673-25CA9620BF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D56BCE-9670-43EC-9B9F-9E432CA97A79}"/>
              </a:ext>
            </a:extLst>
          </p:cNvPr>
          <p:cNvSpPr>
            <a:spLocks noGrp="1"/>
          </p:cNvSpPr>
          <p:nvPr>
            <p:ph type="sldNum" sz="quarter" idx="12"/>
          </p:nvPr>
        </p:nvSpPr>
        <p:spPr/>
        <p:txBody>
          <a:bodyPr/>
          <a:lstStyle/>
          <a:p>
            <a:fld id="{6D14E77C-053D-44AD-ABF1-73B9558B6C48}" type="slidenum">
              <a:rPr lang="en-US" smtClean="0"/>
              <a:t>‹#›</a:t>
            </a:fld>
            <a:endParaRPr lang="en-US"/>
          </a:p>
        </p:txBody>
      </p:sp>
    </p:spTree>
    <p:extLst>
      <p:ext uri="{BB962C8B-B14F-4D97-AF65-F5344CB8AC3E}">
        <p14:creationId xmlns:p14="http://schemas.microsoft.com/office/powerpoint/2010/main" val="1933707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2C4E8-F279-4F7F-AEC3-3C4355A19A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060D6E2-7C17-4225-AD66-DACA47BBEA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1A8BDEE-B7A0-42EE-856F-898F69C674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7D4F234-68CF-4E63-B23A-26F26562898D}"/>
              </a:ext>
            </a:extLst>
          </p:cNvPr>
          <p:cNvSpPr>
            <a:spLocks noGrp="1"/>
          </p:cNvSpPr>
          <p:nvPr>
            <p:ph type="dt" sz="half" idx="10"/>
          </p:nvPr>
        </p:nvSpPr>
        <p:spPr/>
        <p:txBody>
          <a:bodyPr/>
          <a:lstStyle/>
          <a:p>
            <a:fld id="{A093D5DB-59AE-4DD5-8399-4E69BC3CDD4F}" type="datetimeFigureOut">
              <a:rPr lang="en-US" smtClean="0"/>
              <a:t>7/25/2018</a:t>
            </a:fld>
            <a:endParaRPr lang="en-US"/>
          </a:p>
        </p:txBody>
      </p:sp>
      <p:sp>
        <p:nvSpPr>
          <p:cNvPr id="6" name="Footer Placeholder 5">
            <a:extLst>
              <a:ext uri="{FF2B5EF4-FFF2-40B4-BE49-F238E27FC236}">
                <a16:creationId xmlns:a16="http://schemas.microsoft.com/office/drawing/2014/main" id="{054459B1-CA93-43BC-9A2D-1D11F18417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A692E0-A0A7-454B-BF06-4E0287849865}"/>
              </a:ext>
            </a:extLst>
          </p:cNvPr>
          <p:cNvSpPr>
            <a:spLocks noGrp="1"/>
          </p:cNvSpPr>
          <p:nvPr>
            <p:ph type="sldNum" sz="quarter" idx="12"/>
          </p:nvPr>
        </p:nvSpPr>
        <p:spPr/>
        <p:txBody>
          <a:bodyPr/>
          <a:lstStyle/>
          <a:p>
            <a:fld id="{6D14E77C-053D-44AD-ABF1-73B9558B6C48}" type="slidenum">
              <a:rPr lang="en-US" smtClean="0"/>
              <a:t>‹#›</a:t>
            </a:fld>
            <a:endParaRPr lang="en-US"/>
          </a:p>
        </p:txBody>
      </p:sp>
    </p:spTree>
    <p:extLst>
      <p:ext uri="{BB962C8B-B14F-4D97-AF65-F5344CB8AC3E}">
        <p14:creationId xmlns:p14="http://schemas.microsoft.com/office/powerpoint/2010/main" val="2585221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3BF490-F39F-4AD9-BD9B-DCCDEA195D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8BACB6-A9E2-451B-91B2-BD550C2EF4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D2A710-1AD8-4F8D-994B-4BB8E5EB33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93D5DB-59AE-4DD5-8399-4E69BC3CDD4F}" type="datetimeFigureOut">
              <a:rPr lang="en-US" smtClean="0"/>
              <a:t>7/25/2018</a:t>
            </a:fld>
            <a:endParaRPr lang="en-US"/>
          </a:p>
        </p:txBody>
      </p:sp>
      <p:sp>
        <p:nvSpPr>
          <p:cNvPr id="5" name="Footer Placeholder 4">
            <a:extLst>
              <a:ext uri="{FF2B5EF4-FFF2-40B4-BE49-F238E27FC236}">
                <a16:creationId xmlns:a16="http://schemas.microsoft.com/office/drawing/2014/main" id="{ED6A09FB-3E4D-4EE0-9E67-AD53E0448C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14B62FB-B453-451A-9CC4-BF021F826F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14E77C-053D-44AD-ABF1-73B9558B6C48}" type="slidenum">
              <a:rPr lang="en-US" smtClean="0"/>
              <a:t>‹#›</a:t>
            </a:fld>
            <a:endParaRPr lang="en-US"/>
          </a:p>
        </p:txBody>
      </p:sp>
    </p:spTree>
    <p:extLst>
      <p:ext uri="{BB962C8B-B14F-4D97-AF65-F5344CB8AC3E}">
        <p14:creationId xmlns:p14="http://schemas.microsoft.com/office/powerpoint/2010/main" val="13267146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76201"/>
            <a:ext cx="7772400" cy="1219200"/>
          </a:xfrm>
        </p:spPr>
        <p:txBody>
          <a:bodyPr/>
          <a:lstStyle/>
          <a:p>
            <a:r>
              <a:rPr lang="en-US" dirty="0"/>
              <a:t>Project THOR</a:t>
            </a:r>
          </a:p>
        </p:txBody>
      </p:sp>
      <p:sp>
        <p:nvSpPr>
          <p:cNvPr id="3" name="Subtitle 2"/>
          <p:cNvSpPr>
            <a:spLocks noGrp="1"/>
          </p:cNvSpPr>
          <p:nvPr>
            <p:ph type="subTitle" idx="1"/>
          </p:nvPr>
        </p:nvSpPr>
        <p:spPr>
          <a:xfrm>
            <a:off x="2209800" y="1143000"/>
            <a:ext cx="7924800" cy="4495800"/>
          </a:xfrm>
        </p:spPr>
        <p:txBody>
          <a:bodyPr>
            <a:normAutofit fontScale="85000" lnSpcReduction="20000"/>
          </a:bodyPr>
          <a:lstStyle/>
          <a:p>
            <a:r>
              <a:rPr lang="en-US" sz="3600" dirty="0"/>
              <a:t> </a:t>
            </a:r>
          </a:p>
          <a:p>
            <a:r>
              <a:rPr lang="en-US" sz="3600" dirty="0"/>
              <a:t>Thank you to first 9 entities that supported Mammoth Networks spring scope of work who have now have signed or agreed to Letters of Intent to participate and budget for THOR in 2019!</a:t>
            </a:r>
          </a:p>
          <a:p>
            <a:endParaRPr lang="en-US" sz="3600" dirty="0"/>
          </a:p>
          <a:p>
            <a:r>
              <a:rPr lang="en-US" sz="3600" dirty="0"/>
              <a:t>Vail, Aspen, Craig, Glenwood Springs, NCB-Steamboat group, Rio Blanco County, Summit County, Clear Creek County (2), Eagle and Gypsum (</a:t>
            </a:r>
            <a:r>
              <a:rPr lang="en-US" sz="3600" i="1" dirty="0"/>
              <a:t>still waiting on Eagle County</a:t>
            </a:r>
            <a:r>
              <a:rPr lang="en-US" sz="3600" dirty="0"/>
              <a:t>)</a:t>
            </a:r>
          </a:p>
          <a:p>
            <a:r>
              <a:rPr lang="en-US" dirty="0">
                <a:solidFill>
                  <a:schemeClr val="tx1"/>
                </a:solidFill>
              </a:rPr>
              <a:t> </a:t>
            </a:r>
          </a:p>
        </p:txBody>
      </p:sp>
      <p:sp>
        <p:nvSpPr>
          <p:cNvPr id="4" name="Footer Placeholder 3"/>
          <p:cNvSpPr>
            <a:spLocks noGrp="1"/>
          </p:cNvSpPr>
          <p:nvPr>
            <p:ph type="ftr" sz="quarter" idx="11"/>
          </p:nvPr>
        </p:nvSpPr>
        <p:spPr>
          <a:xfrm>
            <a:off x="1981200" y="5791201"/>
            <a:ext cx="8458200" cy="930275"/>
          </a:xfrm>
        </p:spPr>
        <p:txBody>
          <a:bodyPr/>
          <a:lstStyle/>
          <a:p>
            <a:pPr algn="l"/>
            <a:r>
              <a:rPr lang="en-US" sz="2400" dirty="0">
                <a:solidFill>
                  <a:schemeClr val="tx1"/>
                </a:solidFill>
              </a:rPr>
              <a:t>NWCCOG Council Meeting July 26, 2018</a:t>
            </a:r>
            <a:r>
              <a:rPr lang="en-US" sz="2000" dirty="0">
                <a:solidFill>
                  <a:schemeClr val="tx1"/>
                </a:solidFill>
              </a:rPr>
              <a:t>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15400" y="5791201"/>
            <a:ext cx="1447800" cy="917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4926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76201"/>
            <a:ext cx="7772400" cy="1219200"/>
          </a:xfrm>
        </p:spPr>
        <p:txBody>
          <a:bodyPr/>
          <a:lstStyle/>
          <a:p>
            <a:r>
              <a:rPr lang="en-US" dirty="0"/>
              <a:t>Project THOR</a:t>
            </a:r>
          </a:p>
        </p:txBody>
      </p:sp>
      <p:sp>
        <p:nvSpPr>
          <p:cNvPr id="3" name="Subtitle 2"/>
          <p:cNvSpPr>
            <a:spLocks noGrp="1"/>
          </p:cNvSpPr>
          <p:nvPr>
            <p:ph type="subTitle" idx="1"/>
          </p:nvPr>
        </p:nvSpPr>
        <p:spPr>
          <a:xfrm>
            <a:off x="2209800" y="1143000"/>
            <a:ext cx="7924800" cy="4495800"/>
          </a:xfrm>
        </p:spPr>
        <p:txBody>
          <a:bodyPr>
            <a:normAutofit fontScale="77500" lnSpcReduction="20000"/>
          </a:bodyPr>
          <a:lstStyle/>
          <a:p>
            <a:r>
              <a:rPr lang="en-US" sz="3600" dirty="0"/>
              <a:t> </a:t>
            </a:r>
          </a:p>
          <a:p>
            <a:r>
              <a:rPr lang="en-US" sz="3600" dirty="0"/>
              <a:t>It is something of a formality, but NWCCOG staff is requesting approval of a conceptual budget “amendment” for Project THOR costs which will be built into the NWCCOG proposed budget in November… so we can say to DOLA that Council has “Committed” the funds for the project.</a:t>
            </a:r>
          </a:p>
          <a:p>
            <a:endParaRPr lang="en-US" sz="3600" dirty="0"/>
          </a:p>
          <a:p>
            <a:r>
              <a:rPr lang="en-US" sz="3600" dirty="0"/>
              <a:t>Bottom line: total NRC local match is $1,118,507.00 to seek DOLA funding of $1,736,247.00 with a 3-year MRC match of $2,680,200.00 for a $5,534,954.20 “project total.”</a:t>
            </a:r>
          </a:p>
          <a:p>
            <a:r>
              <a:rPr lang="en-US" dirty="0">
                <a:solidFill>
                  <a:schemeClr val="tx1"/>
                </a:solidFill>
              </a:rPr>
              <a:t> </a:t>
            </a:r>
          </a:p>
        </p:txBody>
      </p:sp>
      <p:sp>
        <p:nvSpPr>
          <p:cNvPr id="4" name="Footer Placeholder 3"/>
          <p:cNvSpPr>
            <a:spLocks noGrp="1"/>
          </p:cNvSpPr>
          <p:nvPr>
            <p:ph type="ftr" sz="quarter" idx="11"/>
          </p:nvPr>
        </p:nvSpPr>
        <p:spPr>
          <a:xfrm>
            <a:off x="1981200" y="5791201"/>
            <a:ext cx="8458200" cy="930275"/>
          </a:xfrm>
        </p:spPr>
        <p:txBody>
          <a:bodyPr/>
          <a:lstStyle/>
          <a:p>
            <a:pPr algn="l"/>
            <a:r>
              <a:rPr lang="en-US" sz="2400" dirty="0">
                <a:solidFill>
                  <a:schemeClr val="tx1"/>
                </a:solidFill>
              </a:rPr>
              <a:t>NWCCOG Council Meeting July 26, 2018</a:t>
            </a:r>
            <a:r>
              <a:rPr lang="en-US" sz="2000" dirty="0">
                <a:solidFill>
                  <a:schemeClr val="tx1"/>
                </a:solidFill>
              </a:rPr>
              <a:t>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15400" y="5791201"/>
            <a:ext cx="1447800" cy="917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2767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76201"/>
            <a:ext cx="7772400" cy="1219200"/>
          </a:xfrm>
        </p:spPr>
        <p:txBody>
          <a:bodyPr/>
          <a:lstStyle/>
          <a:p>
            <a:r>
              <a:rPr lang="en-US" dirty="0"/>
              <a:t>Project THOR</a:t>
            </a:r>
          </a:p>
        </p:txBody>
      </p:sp>
      <p:sp>
        <p:nvSpPr>
          <p:cNvPr id="3" name="Subtitle 2"/>
          <p:cNvSpPr>
            <a:spLocks noGrp="1"/>
          </p:cNvSpPr>
          <p:nvPr>
            <p:ph type="subTitle" idx="1"/>
          </p:nvPr>
        </p:nvSpPr>
        <p:spPr>
          <a:xfrm>
            <a:off x="2209800" y="1143000"/>
            <a:ext cx="7924800" cy="4495800"/>
          </a:xfrm>
        </p:spPr>
        <p:txBody>
          <a:bodyPr>
            <a:normAutofit/>
          </a:bodyPr>
          <a:lstStyle/>
          <a:p>
            <a:r>
              <a:rPr lang="en-US" sz="3600" dirty="0"/>
              <a:t> </a:t>
            </a:r>
          </a:p>
          <a:p>
            <a:endParaRPr lang="en-US" sz="3600" dirty="0"/>
          </a:p>
          <a:p>
            <a:r>
              <a:rPr lang="en-US" sz="3600"/>
              <a:t> Thank You</a:t>
            </a:r>
            <a:endParaRPr lang="en-US" sz="3600" dirty="0"/>
          </a:p>
          <a:p>
            <a:r>
              <a:rPr lang="en-US" dirty="0">
                <a:solidFill>
                  <a:schemeClr val="tx1"/>
                </a:solidFill>
              </a:rPr>
              <a:t> </a:t>
            </a:r>
          </a:p>
        </p:txBody>
      </p:sp>
      <p:sp>
        <p:nvSpPr>
          <p:cNvPr id="4" name="Footer Placeholder 3"/>
          <p:cNvSpPr>
            <a:spLocks noGrp="1"/>
          </p:cNvSpPr>
          <p:nvPr>
            <p:ph type="ftr" sz="quarter" idx="11"/>
          </p:nvPr>
        </p:nvSpPr>
        <p:spPr>
          <a:xfrm>
            <a:off x="1981200" y="5791201"/>
            <a:ext cx="8458200" cy="930275"/>
          </a:xfrm>
        </p:spPr>
        <p:txBody>
          <a:bodyPr/>
          <a:lstStyle/>
          <a:p>
            <a:pPr algn="l"/>
            <a:r>
              <a:rPr lang="en-US" sz="2400" dirty="0">
                <a:solidFill>
                  <a:schemeClr val="tx1"/>
                </a:solidFill>
              </a:rPr>
              <a:t>NWCCOG Council Meeting July 26, 2018</a:t>
            </a:r>
            <a:r>
              <a:rPr lang="en-US" sz="2000" dirty="0">
                <a:solidFill>
                  <a:schemeClr val="tx1"/>
                </a:solidFill>
              </a:rPr>
              <a:t>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15400" y="5791201"/>
            <a:ext cx="1447800" cy="917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6594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76201"/>
            <a:ext cx="7772400" cy="1219200"/>
          </a:xfrm>
        </p:spPr>
        <p:txBody>
          <a:bodyPr/>
          <a:lstStyle/>
          <a:p>
            <a:r>
              <a:rPr lang="en-US" dirty="0"/>
              <a:t>Project THOR</a:t>
            </a:r>
          </a:p>
        </p:txBody>
      </p:sp>
      <p:sp>
        <p:nvSpPr>
          <p:cNvPr id="3" name="Subtitle 2"/>
          <p:cNvSpPr>
            <a:spLocks noGrp="1"/>
          </p:cNvSpPr>
          <p:nvPr>
            <p:ph type="subTitle" idx="1"/>
          </p:nvPr>
        </p:nvSpPr>
        <p:spPr>
          <a:xfrm>
            <a:off x="2209800" y="1143000"/>
            <a:ext cx="7924800" cy="4495800"/>
          </a:xfrm>
        </p:spPr>
        <p:txBody>
          <a:bodyPr>
            <a:normAutofit lnSpcReduction="10000"/>
          </a:bodyPr>
          <a:lstStyle/>
          <a:p>
            <a:r>
              <a:rPr lang="en-US" sz="3600" dirty="0"/>
              <a:t> </a:t>
            </a:r>
          </a:p>
          <a:p>
            <a:r>
              <a:rPr lang="en-US" sz="3600" dirty="0"/>
              <a:t>Each host jurisdiction has agreed to participate in four parts of a five part DOLA grant request </a:t>
            </a:r>
          </a:p>
          <a:p>
            <a:endParaRPr lang="en-US" sz="3600" dirty="0"/>
          </a:p>
          <a:p>
            <a:r>
              <a:rPr lang="en-US" sz="3600" dirty="0"/>
              <a:t>Pricing for each was weighted by “size” of bandwidth service, and need for local construction to connect.</a:t>
            </a:r>
          </a:p>
          <a:p>
            <a:r>
              <a:rPr lang="en-US" dirty="0">
                <a:solidFill>
                  <a:schemeClr val="tx1"/>
                </a:solidFill>
              </a:rPr>
              <a:t> </a:t>
            </a:r>
          </a:p>
        </p:txBody>
      </p:sp>
      <p:sp>
        <p:nvSpPr>
          <p:cNvPr id="4" name="Footer Placeholder 3"/>
          <p:cNvSpPr>
            <a:spLocks noGrp="1"/>
          </p:cNvSpPr>
          <p:nvPr>
            <p:ph type="ftr" sz="quarter" idx="11"/>
          </p:nvPr>
        </p:nvSpPr>
        <p:spPr>
          <a:xfrm>
            <a:off x="1981200" y="5791201"/>
            <a:ext cx="8458200" cy="930275"/>
          </a:xfrm>
        </p:spPr>
        <p:txBody>
          <a:bodyPr/>
          <a:lstStyle/>
          <a:p>
            <a:pPr algn="l"/>
            <a:r>
              <a:rPr lang="en-US" sz="2400" dirty="0">
                <a:solidFill>
                  <a:schemeClr val="tx1"/>
                </a:solidFill>
              </a:rPr>
              <a:t>NWCCOG Council Meeting July 26, 2018</a:t>
            </a:r>
            <a:r>
              <a:rPr lang="en-US" sz="2000" dirty="0">
                <a:solidFill>
                  <a:schemeClr val="tx1"/>
                </a:solidFill>
              </a:rPr>
              <a:t>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15400" y="5791201"/>
            <a:ext cx="1447800" cy="917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8106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76201"/>
            <a:ext cx="7772400" cy="1219200"/>
          </a:xfrm>
        </p:spPr>
        <p:txBody>
          <a:bodyPr/>
          <a:lstStyle/>
          <a:p>
            <a:r>
              <a:rPr lang="en-US" dirty="0"/>
              <a:t>Project THOR</a:t>
            </a:r>
          </a:p>
        </p:txBody>
      </p:sp>
      <p:sp>
        <p:nvSpPr>
          <p:cNvPr id="3" name="Subtitle 2"/>
          <p:cNvSpPr>
            <a:spLocks noGrp="1"/>
          </p:cNvSpPr>
          <p:nvPr>
            <p:ph type="subTitle" idx="1"/>
          </p:nvPr>
        </p:nvSpPr>
        <p:spPr>
          <a:xfrm>
            <a:off x="2209800" y="1143000"/>
            <a:ext cx="7924800" cy="4495800"/>
          </a:xfrm>
        </p:spPr>
        <p:txBody>
          <a:bodyPr>
            <a:normAutofit lnSpcReduction="10000"/>
          </a:bodyPr>
          <a:lstStyle/>
          <a:p>
            <a:r>
              <a:rPr lang="en-US" sz="3600" dirty="0"/>
              <a:t>  </a:t>
            </a:r>
          </a:p>
          <a:p>
            <a:r>
              <a:rPr lang="en-US" dirty="0">
                <a:solidFill>
                  <a:schemeClr val="tx1"/>
                </a:solidFill>
              </a:rPr>
              <a:t>DOLA Project 1 is being submitted is for overall network establishment hard costs including acquisition of fiber and hardware to deliver middle mile network from Denver around the “loop.”   </a:t>
            </a:r>
          </a:p>
          <a:p>
            <a:endParaRPr lang="en-US" dirty="0"/>
          </a:p>
          <a:p>
            <a:r>
              <a:rPr lang="en-US" dirty="0">
                <a:solidFill>
                  <a:schemeClr val="tx1"/>
                </a:solidFill>
              </a:rPr>
              <a:t>Participants were asked to budget for 100% of their cost, and NWCCOG is submitting to DOLA for a 50/50 grant for these to cut local costs by 50%.  </a:t>
            </a:r>
            <a:r>
              <a:rPr lang="en-US" dirty="0"/>
              <a:t>Total Cost of P1 is $757,679.00.</a:t>
            </a:r>
            <a:endParaRPr lang="en-US" dirty="0">
              <a:solidFill>
                <a:schemeClr val="tx1"/>
              </a:solidFill>
            </a:endParaRPr>
          </a:p>
          <a:p>
            <a:endParaRPr lang="en-US" dirty="0"/>
          </a:p>
          <a:p>
            <a:r>
              <a:rPr lang="en-US" dirty="0"/>
              <a:t>In each LOI, these are referred to as NRC or Non-Recurring Costs for Network Establishment</a:t>
            </a:r>
          </a:p>
        </p:txBody>
      </p:sp>
      <p:sp>
        <p:nvSpPr>
          <p:cNvPr id="4" name="Footer Placeholder 3"/>
          <p:cNvSpPr>
            <a:spLocks noGrp="1"/>
          </p:cNvSpPr>
          <p:nvPr>
            <p:ph type="ftr" sz="quarter" idx="11"/>
          </p:nvPr>
        </p:nvSpPr>
        <p:spPr>
          <a:xfrm>
            <a:off x="1981200" y="5791201"/>
            <a:ext cx="8458200" cy="930275"/>
          </a:xfrm>
        </p:spPr>
        <p:txBody>
          <a:bodyPr/>
          <a:lstStyle/>
          <a:p>
            <a:pPr algn="l"/>
            <a:r>
              <a:rPr lang="en-US" sz="2400" dirty="0">
                <a:solidFill>
                  <a:schemeClr val="tx1"/>
                </a:solidFill>
              </a:rPr>
              <a:t>NWCCOG Council Meeting July 26, 2018</a:t>
            </a:r>
            <a:r>
              <a:rPr lang="en-US" sz="2000" dirty="0">
                <a:solidFill>
                  <a:schemeClr val="tx1"/>
                </a:solidFill>
              </a:rPr>
              <a:t>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15400" y="5791201"/>
            <a:ext cx="1447800" cy="917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4778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76201"/>
            <a:ext cx="7772400" cy="1219200"/>
          </a:xfrm>
        </p:spPr>
        <p:txBody>
          <a:bodyPr/>
          <a:lstStyle/>
          <a:p>
            <a:r>
              <a:rPr lang="en-US" dirty="0"/>
              <a:t>Project THOR</a:t>
            </a:r>
          </a:p>
        </p:txBody>
      </p:sp>
      <p:sp>
        <p:nvSpPr>
          <p:cNvPr id="3" name="Subtitle 2"/>
          <p:cNvSpPr>
            <a:spLocks noGrp="1"/>
          </p:cNvSpPr>
          <p:nvPr>
            <p:ph type="subTitle" idx="1"/>
          </p:nvPr>
        </p:nvSpPr>
        <p:spPr>
          <a:xfrm>
            <a:off x="2209800" y="1143000"/>
            <a:ext cx="7924800" cy="4495800"/>
          </a:xfrm>
        </p:spPr>
        <p:txBody>
          <a:bodyPr>
            <a:normAutofit/>
          </a:bodyPr>
          <a:lstStyle/>
          <a:p>
            <a:r>
              <a:rPr lang="en-US" sz="3600" dirty="0"/>
              <a:t> </a:t>
            </a:r>
          </a:p>
          <a:p>
            <a:r>
              <a:rPr lang="en-US" dirty="0">
                <a:solidFill>
                  <a:schemeClr val="tx1"/>
                </a:solidFill>
              </a:rPr>
              <a:t>Project 2 in the DOLA grant is a request for 100% funding to pay CDOT up-front for 10-years of the 20 year agreement.  This is an $866,740 request.</a:t>
            </a:r>
            <a:endParaRPr lang="en-US" dirty="0"/>
          </a:p>
          <a:p>
            <a:r>
              <a:rPr lang="en-US" dirty="0">
                <a:solidFill>
                  <a:schemeClr val="tx1"/>
                </a:solidFill>
              </a:rPr>
              <a:t>NWCCOG is proposing the Local Match for P3 be the value of  3-years of Monthly Recurring Costs by all MMCs which totals $2,680,200.00, nearly a 3:1 match.</a:t>
            </a:r>
          </a:p>
          <a:p>
            <a:r>
              <a:rPr lang="en-US" dirty="0"/>
              <a:t>This will reduce monthly recurring costs for and Project 1 costs for each host by approximately 10%, and give the project a strong financial foundation, while saving $1.16M over 10 years.</a:t>
            </a:r>
            <a:endParaRPr lang="en-US" dirty="0">
              <a:solidFill>
                <a:schemeClr val="tx1"/>
              </a:solidFill>
            </a:endParaRPr>
          </a:p>
        </p:txBody>
      </p:sp>
      <p:sp>
        <p:nvSpPr>
          <p:cNvPr id="4" name="Footer Placeholder 3"/>
          <p:cNvSpPr>
            <a:spLocks noGrp="1"/>
          </p:cNvSpPr>
          <p:nvPr>
            <p:ph type="ftr" sz="quarter" idx="11"/>
          </p:nvPr>
        </p:nvSpPr>
        <p:spPr>
          <a:xfrm>
            <a:off x="1981200" y="5791201"/>
            <a:ext cx="8458200" cy="930275"/>
          </a:xfrm>
        </p:spPr>
        <p:txBody>
          <a:bodyPr/>
          <a:lstStyle/>
          <a:p>
            <a:pPr algn="l"/>
            <a:r>
              <a:rPr lang="en-US" sz="2400" dirty="0">
                <a:solidFill>
                  <a:schemeClr val="tx1"/>
                </a:solidFill>
              </a:rPr>
              <a:t>NWCCOG Council Meeting July 26, 2018</a:t>
            </a:r>
            <a:r>
              <a:rPr lang="en-US" sz="2000" dirty="0">
                <a:solidFill>
                  <a:schemeClr val="tx1"/>
                </a:solidFill>
              </a:rPr>
              <a:t>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15400" y="5791201"/>
            <a:ext cx="1447800" cy="917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7581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76201"/>
            <a:ext cx="7772400" cy="1219200"/>
          </a:xfrm>
        </p:spPr>
        <p:txBody>
          <a:bodyPr/>
          <a:lstStyle/>
          <a:p>
            <a:r>
              <a:rPr lang="en-US" dirty="0"/>
              <a:t>Project THOR</a:t>
            </a:r>
          </a:p>
        </p:txBody>
      </p:sp>
      <p:sp>
        <p:nvSpPr>
          <p:cNvPr id="3" name="Subtitle 2"/>
          <p:cNvSpPr>
            <a:spLocks noGrp="1"/>
          </p:cNvSpPr>
          <p:nvPr>
            <p:ph type="subTitle" idx="1"/>
          </p:nvPr>
        </p:nvSpPr>
        <p:spPr>
          <a:xfrm>
            <a:off x="2209800" y="1143000"/>
            <a:ext cx="7924800" cy="4495800"/>
          </a:xfrm>
        </p:spPr>
        <p:txBody>
          <a:bodyPr>
            <a:normAutofit fontScale="77500" lnSpcReduction="20000"/>
          </a:bodyPr>
          <a:lstStyle/>
          <a:p>
            <a:r>
              <a:rPr lang="en-US" sz="3600" dirty="0"/>
              <a:t> </a:t>
            </a:r>
          </a:p>
          <a:p>
            <a:r>
              <a:rPr lang="en-US" sz="3600" dirty="0"/>
              <a:t>DOLA Project 3 is all of the combined local Meet Me Center build projects, and is a total Non-recurring cost of$415,661.00.</a:t>
            </a:r>
          </a:p>
          <a:p>
            <a:endParaRPr lang="en-US" sz="3600" dirty="0"/>
          </a:p>
          <a:p>
            <a:r>
              <a:rPr lang="en-US" sz="3600" dirty="0"/>
              <a:t>Many MMC are built and need no funds.</a:t>
            </a:r>
          </a:p>
          <a:p>
            <a:endParaRPr lang="en-US" sz="3600" dirty="0"/>
          </a:p>
          <a:p>
            <a:r>
              <a:rPr lang="en-US" sz="3600" dirty="0"/>
              <a:t>Those who do, Eagle, Gypsum, Eagle County, GWS have been asked to budget 100% of local these costs.  DOLA submittal would reduce each by 50%.</a:t>
            </a:r>
          </a:p>
          <a:p>
            <a:r>
              <a:rPr lang="en-US" dirty="0">
                <a:solidFill>
                  <a:schemeClr val="tx1"/>
                </a:solidFill>
              </a:rPr>
              <a:t> </a:t>
            </a:r>
          </a:p>
        </p:txBody>
      </p:sp>
      <p:sp>
        <p:nvSpPr>
          <p:cNvPr id="4" name="Footer Placeholder 3"/>
          <p:cNvSpPr>
            <a:spLocks noGrp="1"/>
          </p:cNvSpPr>
          <p:nvPr>
            <p:ph type="ftr" sz="quarter" idx="11"/>
          </p:nvPr>
        </p:nvSpPr>
        <p:spPr>
          <a:xfrm>
            <a:off x="1981200" y="5791201"/>
            <a:ext cx="8458200" cy="930275"/>
          </a:xfrm>
        </p:spPr>
        <p:txBody>
          <a:bodyPr/>
          <a:lstStyle/>
          <a:p>
            <a:pPr algn="l"/>
            <a:r>
              <a:rPr lang="en-US" sz="2400" dirty="0">
                <a:solidFill>
                  <a:schemeClr val="tx1"/>
                </a:solidFill>
              </a:rPr>
              <a:t>NWCCOG Council Meeting July 26, 2018</a:t>
            </a:r>
            <a:r>
              <a:rPr lang="en-US" sz="2000" dirty="0">
                <a:solidFill>
                  <a:schemeClr val="tx1"/>
                </a:solidFill>
              </a:rPr>
              <a:t>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15400" y="5791201"/>
            <a:ext cx="1447800" cy="917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7287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76201"/>
            <a:ext cx="7772400" cy="1219200"/>
          </a:xfrm>
        </p:spPr>
        <p:txBody>
          <a:bodyPr/>
          <a:lstStyle/>
          <a:p>
            <a:r>
              <a:rPr lang="en-US" dirty="0"/>
              <a:t>Project THOR</a:t>
            </a:r>
          </a:p>
        </p:txBody>
      </p:sp>
      <p:sp>
        <p:nvSpPr>
          <p:cNvPr id="3" name="Subtitle 2"/>
          <p:cNvSpPr>
            <a:spLocks noGrp="1"/>
          </p:cNvSpPr>
          <p:nvPr>
            <p:ph type="subTitle" idx="1"/>
          </p:nvPr>
        </p:nvSpPr>
        <p:spPr>
          <a:xfrm>
            <a:off x="2209800" y="1143000"/>
            <a:ext cx="7924800" cy="4495800"/>
          </a:xfrm>
        </p:spPr>
        <p:txBody>
          <a:bodyPr>
            <a:normAutofit fontScale="77500" lnSpcReduction="20000"/>
          </a:bodyPr>
          <a:lstStyle/>
          <a:p>
            <a:r>
              <a:rPr lang="en-US" sz="3600" dirty="0"/>
              <a:t> </a:t>
            </a:r>
          </a:p>
          <a:p>
            <a:endParaRPr lang="en-US" sz="3600" dirty="0"/>
          </a:p>
          <a:p>
            <a:r>
              <a:rPr lang="en-US" sz="3600" dirty="0"/>
              <a:t>DOLA Project 4 is all of the combined costs to extend fiber from THOR to each local Meet Me Center, and is a total Non-recurring cost of $814,673.00</a:t>
            </a:r>
          </a:p>
          <a:p>
            <a:endParaRPr lang="en-US" sz="3600" dirty="0"/>
          </a:p>
          <a:p>
            <a:r>
              <a:rPr lang="en-US" sz="3600" dirty="0"/>
              <a:t>Participants are the same jurisdictions as in Project 3 with the same proposed 100% budget with 50% reduction if DOLA grant is approved.  </a:t>
            </a:r>
          </a:p>
          <a:p>
            <a:r>
              <a:rPr lang="en-US" sz="3600" dirty="0"/>
              <a:t> </a:t>
            </a:r>
          </a:p>
          <a:p>
            <a:r>
              <a:rPr lang="en-US" dirty="0">
                <a:solidFill>
                  <a:schemeClr val="tx1"/>
                </a:solidFill>
              </a:rPr>
              <a:t> </a:t>
            </a:r>
          </a:p>
        </p:txBody>
      </p:sp>
      <p:sp>
        <p:nvSpPr>
          <p:cNvPr id="4" name="Footer Placeholder 3"/>
          <p:cNvSpPr>
            <a:spLocks noGrp="1"/>
          </p:cNvSpPr>
          <p:nvPr>
            <p:ph type="ftr" sz="quarter" idx="11"/>
          </p:nvPr>
        </p:nvSpPr>
        <p:spPr>
          <a:xfrm>
            <a:off x="1981200" y="5791201"/>
            <a:ext cx="8458200" cy="930275"/>
          </a:xfrm>
        </p:spPr>
        <p:txBody>
          <a:bodyPr/>
          <a:lstStyle/>
          <a:p>
            <a:pPr algn="l"/>
            <a:r>
              <a:rPr lang="en-US" sz="2400" dirty="0">
                <a:solidFill>
                  <a:schemeClr val="tx1"/>
                </a:solidFill>
              </a:rPr>
              <a:t>NWCCOG Council Meeting July 26, 2018</a:t>
            </a:r>
            <a:r>
              <a:rPr lang="en-US" sz="2000" dirty="0">
                <a:solidFill>
                  <a:schemeClr val="tx1"/>
                </a:solidFill>
              </a:rPr>
              <a:t>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15400" y="5791201"/>
            <a:ext cx="1447800" cy="917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2242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76201"/>
            <a:ext cx="7772400" cy="1219200"/>
          </a:xfrm>
        </p:spPr>
        <p:txBody>
          <a:bodyPr/>
          <a:lstStyle/>
          <a:p>
            <a:r>
              <a:rPr lang="en-US" dirty="0"/>
              <a:t>Project THOR</a:t>
            </a:r>
          </a:p>
        </p:txBody>
      </p:sp>
      <p:sp>
        <p:nvSpPr>
          <p:cNvPr id="3" name="Subtitle 2"/>
          <p:cNvSpPr>
            <a:spLocks noGrp="1"/>
          </p:cNvSpPr>
          <p:nvPr>
            <p:ph type="subTitle" idx="1"/>
          </p:nvPr>
        </p:nvSpPr>
        <p:spPr>
          <a:xfrm>
            <a:off x="2209800" y="1143000"/>
            <a:ext cx="7924800" cy="4495800"/>
          </a:xfrm>
        </p:spPr>
        <p:txBody>
          <a:bodyPr>
            <a:normAutofit fontScale="85000" lnSpcReduction="20000"/>
          </a:bodyPr>
          <a:lstStyle/>
          <a:p>
            <a:endParaRPr lang="en-US" sz="3600" dirty="0"/>
          </a:p>
          <a:p>
            <a:r>
              <a:rPr lang="en-US" sz="3600" dirty="0"/>
              <a:t>NWCCOG requests approval of the DOLA grant from the Council at the July 26</a:t>
            </a:r>
            <a:r>
              <a:rPr lang="en-US" sz="3600" baseline="30000" dirty="0"/>
              <a:t>th</a:t>
            </a:r>
            <a:r>
              <a:rPr lang="en-US" sz="3600" dirty="0"/>
              <a:t> meeting for an August 1 Submittal to DOLA.  Hearings are in November.</a:t>
            </a:r>
          </a:p>
          <a:p>
            <a:r>
              <a:rPr lang="en-US" sz="3600" dirty="0"/>
              <a:t>We expect many local 2019 budgets will be finalized before we hear back from DOLA.  We will continue communications and project next steps with hosts including proposed contracts with numbers dependent on participation and success of DOLA request.</a:t>
            </a:r>
          </a:p>
          <a:p>
            <a:endParaRPr lang="en-US" sz="3600" dirty="0"/>
          </a:p>
          <a:p>
            <a:endParaRPr lang="en-US" sz="3600" dirty="0"/>
          </a:p>
          <a:p>
            <a:endParaRPr lang="en-US" sz="3600" dirty="0"/>
          </a:p>
          <a:p>
            <a:endParaRPr lang="en-US" sz="3600" dirty="0"/>
          </a:p>
          <a:p>
            <a:endParaRPr lang="en-US" sz="3600" dirty="0"/>
          </a:p>
        </p:txBody>
      </p:sp>
      <p:sp>
        <p:nvSpPr>
          <p:cNvPr id="4" name="Footer Placeholder 3"/>
          <p:cNvSpPr>
            <a:spLocks noGrp="1"/>
          </p:cNvSpPr>
          <p:nvPr>
            <p:ph type="ftr" sz="quarter" idx="11"/>
          </p:nvPr>
        </p:nvSpPr>
        <p:spPr>
          <a:xfrm>
            <a:off x="1981200" y="5791201"/>
            <a:ext cx="8458200" cy="930275"/>
          </a:xfrm>
        </p:spPr>
        <p:txBody>
          <a:bodyPr/>
          <a:lstStyle/>
          <a:p>
            <a:pPr algn="l"/>
            <a:r>
              <a:rPr lang="en-US" sz="2400" dirty="0">
                <a:solidFill>
                  <a:schemeClr val="tx1"/>
                </a:solidFill>
              </a:rPr>
              <a:t>NWCCOG Council Meeting July 26, 2018</a:t>
            </a:r>
            <a:r>
              <a:rPr lang="en-US" sz="2000" dirty="0">
                <a:solidFill>
                  <a:schemeClr val="tx1"/>
                </a:solidFill>
              </a:rPr>
              <a:t>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15400" y="5791201"/>
            <a:ext cx="1447800" cy="917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816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76201"/>
            <a:ext cx="7772400" cy="1219200"/>
          </a:xfrm>
        </p:spPr>
        <p:txBody>
          <a:bodyPr/>
          <a:lstStyle/>
          <a:p>
            <a:r>
              <a:rPr lang="en-US" dirty="0"/>
              <a:t>Project THOR</a:t>
            </a:r>
          </a:p>
        </p:txBody>
      </p:sp>
      <p:sp>
        <p:nvSpPr>
          <p:cNvPr id="3" name="Subtitle 2"/>
          <p:cNvSpPr>
            <a:spLocks noGrp="1"/>
          </p:cNvSpPr>
          <p:nvPr>
            <p:ph type="subTitle" idx="1"/>
          </p:nvPr>
        </p:nvSpPr>
        <p:spPr>
          <a:xfrm>
            <a:off x="2209800" y="1143000"/>
            <a:ext cx="7924800" cy="4495800"/>
          </a:xfrm>
        </p:spPr>
        <p:txBody>
          <a:bodyPr>
            <a:normAutofit lnSpcReduction="10000"/>
          </a:bodyPr>
          <a:lstStyle/>
          <a:p>
            <a:r>
              <a:rPr lang="en-US" sz="3600" dirty="0"/>
              <a:t> </a:t>
            </a:r>
          </a:p>
          <a:p>
            <a:r>
              <a:rPr lang="en-US" sz="3600" dirty="0"/>
              <a:t>In each LOI, host jurisdictions were also provided with a Monthly Recurring Cost to budget for 2019.  Billing will begin as soon as the THOR Network is operational (whether or not each host has completed construction of their local MMC and fiber projects). </a:t>
            </a:r>
          </a:p>
          <a:p>
            <a:r>
              <a:rPr lang="en-US" dirty="0">
                <a:solidFill>
                  <a:schemeClr val="tx1"/>
                </a:solidFill>
              </a:rPr>
              <a:t> NWCCOG is contracting to make monthly payments of $74,450 when Project THOR goes live.</a:t>
            </a:r>
          </a:p>
        </p:txBody>
      </p:sp>
      <p:sp>
        <p:nvSpPr>
          <p:cNvPr id="4" name="Footer Placeholder 3"/>
          <p:cNvSpPr>
            <a:spLocks noGrp="1"/>
          </p:cNvSpPr>
          <p:nvPr>
            <p:ph type="ftr" sz="quarter" idx="11"/>
          </p:nvPr>
        </p:nvSpPr>
        <p:spPr>
          <a:xfrm>
            <a:off x="1981200" y="5791201"/>
            <a:ext cx="8458200" cy="930275"/>
          </a:xfrm>
        </p:spPr>
        <p:txBody>
          <a:bodyPr/>
          <a:lstStyle/>
          <a:p>
            <a:pPr algn="l"/>
            <a:r>
              <a:rPr lang="en-US" sz="2400" dirty="0">
                <a:solidFill>
                  <a:schemeClr val="tx1"/>
                </a:solidFill>
              </a:rPr>
              <a:t>NWCCOG Council Meeting July 26, 2018</a:t>
            </a:r>
            <a:r>
              <a:rPr lang="en-US" sz="2000" dirty="0">
                <a:solidFill>
                  <a:schemeClr val="tx1"/>
                </a:solidFill>
              </a:rPr>
              <a:t>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15400" y="5791201"/>
            <a:ext cx="1447800" cy="917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0906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76201"/>
            <a:ext cx="7772400" cy="1219200"/>
          </a:xfrm>
        </p:spPr>
        <p:txBody>
          <a:bodyPr/>
          <a:lstStyle/>
          <a:p>
            <a:r>
              <a:rPr lang="en-US" dirty="0"/>
              <a:t>Project THOR—CDOT </a:t>
            </a:r>
          </a:p>
        </p:txBody>
      </p:sp>
      <p:sp>
        <p:nvSpPr>
          <p:cNvPr id="3" name="Subtitle 2"/>
          <p:cNvSpPr>
            <a:spLocks noGrp="1"/>
          </p:cNvSpPr>
          <p:nvPr>
            <p:ph type="subTitle" idx="1"/>
          </p:nvPr>
        </p:nvSpPr>
        <p:spPr>
          <a:xfrm>
            <a:off x="2209800" y="1143000"/>
            <a:ext cx="7924800" cy="4495800"/>
          </a:xfrm>
        </p:spPr>
        <p:txBody>
          <a:bodyPr>
            <a:normAutofit fontScale="70000" lnSpcReduction="20000"/>
          </a:bodyPr>
          <a:lstStyle/>
          <a:p>
            <a:r>
              <a:rPr lang="en-US" sz="3600" dirty="0"/>
              <a:t> </a:t>
            </a:r>
          </a:p>
          <a:p>
            <a:endParaRPr lang="en-US" sz="3600" dirty="0"/>
          </a:p>
          <a:p>
            <a:r>
              <a:rPr lang="en-US" sz="3600" dirty="0"/>
              <a:t>NWCCOG is still in negotiations with CDOT and requests approval of the 20-year boilerplate fiber lease agreement.</a:t>
            </a:r>
          </a:p>
          <a:p>
            <a:r>
              <a:rPr lang="en-US" sz="3600" dirty="0"/>
              <a:t>We have CDOT pricing embedded in project, but have been asked by DOLA to hold back on signing until internal discussions take place at DOLA during the Grant review.</a:t>
            </a:r>
          </a:p>
          <a:p>
            <a:r>
              <a:rPr lang="en-US" sz="3600" dirty="0"/>
              <a:t>When we sign with CDOT, we will be responsible for paying monthly costs immediately, so all partners need to be ready to pay their Monthly Recurring Fees. </a:t>
            </a:r>
            <a:r>
              <a:rPr lang="en-US" sz="3600" dirty="0">
                <a:solidFill>
                  <a:schemeClr val="tx1"/>
                </a:solidFill>
              </a:rPr>
              <a:t> </a:t>
            </a:r>
          </a:p>
          <a:p>
            <a:r>
              <a:rPr lang="en-US" sz="3600" dirty="0"/>
              <a:t> </a:t>
            </a:r>
          </a:p>
          <a:p>
            <a:r>
              <a:rPr lang="en-US" dirty="0">
                <a:solidFill>
                  <a:schemeClr val="tx1"/>
                </a:solidFill>
              </a:rPr>
              <a:t> </a:t>
            </a:r>
          </a:p>
        </p:txBody>
      </p:sp>
      <p:sp>
        <p:nvSpPr>
          <p:cNvPr id="4" name="Footer Placeholder 3"/>
          <p:cNvSpPr>
            <a:spLocks noGrp="1"/>
          </p:cNvSpPr>
          <p:nvPr>
            <p:ph type="ftr" sz="quarter" idx="11"/>
          </p:nvPr>
        </p:nvSpPr>
        <p:spPr>
          <a:xfrm>
            <a:off x="1981200" y="5791201"/>
            <a:ext cx="8458200" cy="930275"/>
          </a:xfrm>
        </p:spPr>
        <p:txBody>
          <a:bodyPr/>
          <a:lstStyle/>
          <a:p>
            <a:pPr algn="l"/>
            <a:r>
              <a:rPr lang="en-US" sz="2400" dirty="0">
                <a:solidFill>
                  <a:schemeClr val="tx1"/>
                </a:solidFill>
              </a:rPr>
              <a:t>NWCCOG Council Meeting July 26, 2018</a:t>
            </a:r>
            <a:r>
              <a:rPr lang="en-US" sz="2000" dirty="0">
                <a:solidFill>
                  <a:schemeClr val="tx1"/>
                </a:solidFill>
              </a:rPr>
              <a:t>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15400" y="5791201"/>
            <a:ext cx="1447800" cy="917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38515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855</Words>
  <Application>Microsoft Office PowerPoint</Application>
  <PresentationFormat>Widescreen</PresentationFormat>
  <Paragraphs>103</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Project THOR</vt:lpstr>
      <vt:lpstr>Project THOR</vt:lpstr>
      <vt:lpstr>Project THOR</vt:lpstr>
      <vt:lpstr>Project THOR</vt:lpstr>
      <vt:lpstr>Project THOR</vt:lpstr>
      <vt:lpstr>Project THOR</vt:lpstr>
      <vt:lpstr>Project THOR</vt:lpstr>
      <vt:lpstr>Project THOR</vt:lpstr>
      <vt:lpstr>Project THOR—CDOT </vt:lpstr>
      <vt:lpstr>Project THOR</vt:lpstr>
      <vt:lpstr>Project THOR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THOR</dc:title>
  <dc:creator>Jon</dc:creator>
  <cp:lastModifiedBy>Jon</cp:lastModifiedBy>
  <cp:revision>10</cp:revision>
  <dcterms:created xsi:type="dcterms:W3CDTF">2018-07-25T18:17:46Z</dcterms:created>
  <dcterms:modified xsi:type="dcterms:W3CDTF">2018-07-25T20:46:16Z</dcterms:modified>
</cp:coreProperties>
</file>