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Vacation Rental Policy Considerations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Richard Cimino</a:t>
            </a:r>
          </a:p>
          <a:p>
            <a:r>
              <a:rPr lang="en-US" dirty="0" smtClean="0"/>
              <a:t>Commissioner, Grand County, District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75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Should Vacation rental industry self organize?  </a:t>
            </a:r>
          </a:p>
          <a:p>
            <a:pPr lvl="1"/>
            <a:r>
              <a:rPr lang="en-US" dirty="0" smtClean="0"/>
              <a:t>Could help with resident vs STR company fighting</a:t>
            </a:r>
          </a:p>
          <a:p>
            <a:pPr lvl="1"/>
            <a:r>
              <a:rPr lang="en-US" dirty="0" smtClean="0"/>
              <a:t>Should help local government put in place rules that are good, smart, not knee jerk reaction to multitude of residents who are opposed</a:t>
            </a:r>
          </a:p>
          <a:p>
            <a:pPr lvl="1"/>
            <a:r>
              <a:rPr lang="en-US" dirty="0" smtClean="0"/>
              <a:t>Would help complexes increase allowed STR spaces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13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committee to fix </a:t>
            </a:r>
            <a:r>
              <a:rPr lang="en-US" dirty="0" err="1" smtClean="0"/>
              <a:t>gallagher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Ain’t</a:t>
            </a:r>
            <a:r>
              <a:rPr lang="en-US" dirty="0" smtClean="0"/>
              <a:t> </a:t>
            </a:r>
            <a:r>
              <a:rPr lang="en-US" dirty="0" err="1" smtClean="0"/>
              <a:t>gonna</a:t>
            </a:r>
            <a:r>
              <a:rPr lang="en-US" dirty="0" smtClean="0"/>
              <a:t> happen, requires constitutional change</a:t>
            </a:r>
          </a:p>
          <a:p>
            <a:r>
              <a:rPr lang="en-US" dirty="0" smtClean="0"/>
              <a:t>Make STR commercial??  Legislative fix, don’t have to go to the voter</a:t>
            </a:r>
          </a:p>
          <a:p>
            <a:r>
              <a:rPr lang="en-US" dirty="0" smtClean="0"/>
              <a:t>Problem:  initial </a:t>
            </a:r>
            <a:r>
              <a:rPr lang="en-US" dirty="0" err="1" smtClean="0"/>
              <a:t>esitmates</a:t>
            </a:r>
            <a:r>
              <a:rPr lang="en-US" dirty="0" smtClean="0"/>
              <a:t> will be based on “best case” of 100% of unoccupied housing units are operating as STRs.  This assumption is probably over 90 in error!!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40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Short Term rentals VS Vacation Rentals (VR Best, except w/Gallagher)</a:t>
            </a:r>
          </a:p>
          <a:p>
            <a:r>
              <a:rPr lang="en-US" dirty="0" smtClean="0"/>
              <a:t>Time:  30 days or less, 45, 60, 90?  </a:t>
            </a:r>
          </a:p>
          <a:p>
            <a:pPr lvl="1"/>
            <a:r>
              <a:rPr lang="en-US" dirty="0" smtClean="0"/>
              <a:t>Minimum stay requirements (might reduce competition with hotel, but not really, cleaning fee and other per visit fees already reduce </a:t>
            </a:r>
            <a:r>
              <a:rPr lang="en-US" dirty="0" err="1" smtClean="0"/>
              <a:t>competion</a:t>
            </a:r>
            <a:r>
              <a:rPr lang="en-US" dirty="0" smtClean="0"/>
              <a:t> with hotel</a:t>
            </a:r>
          </a:p>
          <a:p>
            <a:r>
              <a:rPr lang="en-US" dirty="0" smtClean="0"/>
              <a:t>Owner occupied vs absentee owner</a:t>
            </a:r>
          </a:p>
          <a:p>
            <a:pPr lvl="1"/>
            <a:r>
              <a:rPr lang="en-US" dirty="0" smtClean="0"/>
              <a:t>Local POC requirement?  Time to respond?  Fine Structure?</a:t>
            </a:r>
          </a:p>
        </p:txBody>
      </p:sp>
    </p:spTree>
    <p:extLst>
      <p:ext uri="{BB962C8B-B14F-4D97-AF65-F5344CB8AC3E}">
        <p14:creationId xmlns:p14="http://schemas.microsoft.com/office/powerpoint/2010/main" val="97246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7100"/>
          </a:xfrm>
        </p:spPr>
        <p:txBody>
          <a:bodyPr/>
          <a:lstStyle/>
          <a:p>
            <a:r>
              <a:rPr lang="en-US" dirty="0" smtClean="0"/>
              <a:t>Assumptions: VR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403798"/>
            <a:ext cx="10363826" cy="482957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Municipality allows a person to operate a STR business in a residentially zoned neighborhood</a:t>
            </a:r>
          </a:p>
          <a:p>
            <a:r>
              <a:rPr lang="en-US" dirty="0"/>
              <a:t>Citizens of municipality have to deal with a business operation near their home (traffic, parking, noise, garbage, sewer and water, bandwidth reduction, giving directions to new weekly tenants, etc.)</a:t>
            </a:r>
          </a:p>
          <a:p>
            <a:r>
              <a:rPr lang="en-US" dirty="0"/>
              <a:t>Governments have to patrol and respond to business issues (violations of parking, garbage, noise, sewer, water, increased wear and tear on roads and infrastructure, EMS, Fire, etc.)</a:t>
            </a:r>
          </a:p>
          <a:p>
            <a:r>
              <a:rPr lang="en-US" dirty="0"/>
              <a:t>Economic conditions of entire communities are skewed</a:t>
            </a:r>
          </a:p>
          <a:p>
            <a:pPr lvl="1"/>
            <a:r>
              <a:rPr lang="en-US" dirty="0"/>
              <a:t>Regular Hotels faced increased competition</a:t>
            </a:r>
          </a:p>
          <a:p>
            <a:pPr lvl="1"/>
            <a:r>
              <a:rPr lang="en-US" dirty="0"/>
              <a:t>Tourism Board (TB) provides marketing services that benefit STR business owners even though the STR business owners are not contributing to the TB</a:t>
            </a:r>
          </a:p>
          <a:p>
            <a:pPr lvl="1"/>
            <a:r>
              <a:rPr lang="en-US" dirty="0"/>
              <a:t>Supply of Long Term Rentals is greatly reduced</a:t>
            </a:r>
          </a:p>
          <a:p>
            <a:pPr lvl="1"/>
            <a:r>
              <a:rPr lang="en-US" dirty="0"/>
              <a:t>Quantity of workers is greatly increased (STR occupants increase Tourism businesses)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34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17855"/>
          </a:xfrm>
        </p:spPr>
        <p:txBody>
          <a:bodyPr/>
          <a:lstStyle/>
          <a:p>
            <a:r>
              <a:rPr lang="en-US" dirty="0" smtClean="0"/>
              <a:t>Assumptions: VR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36372"/>
            <a:ext cx="10363826" cy="526745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Increases the number of tourists (extremely large numbers, great econ benefit) </a:t>
            </a:r>
          </a:p>
          <a:p>
            <a:r>
              <a:rPr lang="en-US" dirty="0" smtClean="0"/>
              <a:t>Vacation Rental Allowed = increased </a:t>
            </a:r>
            <a:r>
              <a:rPr lang="en-US" dirty="0"/>
              <a:t>real estate values</a:t>
            </a:r>
          </a:p>
          <a:p>
            <a:r>
              <a:rPr lang="en-US" dirty="0"/>
              <a:t>Allows our citizens to make extra money and attain housing </a:t>
            </a:r>
          </a:p>
          <a:p>
            <a:pPr lvl="1"/>
            <a:r>
              <a:rPr lang="en-US" dirty="0"/>
              <a:t>Example 1: Homeowners struggle to make ends meet in high cost County, if they STR some of their beds, they can afford to stay rather than leave</a:t>
            </a:r>
          </a:p>
          <a:p>
            <a:pPr lvl="1"/>
            <a:r>
              <a:rPr lang="en-US" dirty="0"/>
              <a:t>Example 2: Homeowners who take vacations could make money from their empty house and bring in more tourists while they are away</a:t>
            </a:r>
          </a:p>
          <a:p>
            <a:pPr lvl="1"/>
            <a:r>
              <a:rPr lang="en-US" dirty="0"/>
              <a:t>Example 3: The tourism industry worker that can only afford to buy housing 1 hour away from work could buy housing closer to work if they STR beds (Long term rent is also an option) </a:t>
            </a:r>
          </a:p>
          <a:p>
            <a:pPr lvl="2"/>
            <a:r>
              <a:rPr lang="en-US" dirty="0"/>
              <a:t>Potential area for beneficial government loan assistance – must be careful</a:t>
            </a:r>
          </a:p>
          <a:p>
            <a:r>
              <a:rPr lang="en-US" dirty="0"/>
              <a:t>Hotels can’t meet the need (STRs in tourism peaks, STRs not used in swing seasons)</a:t>
            </a:r>
          </a:p>
          <a:p>
            <a:pPr marL="0" indent="0" algn="ctr">
              <a:buNone/>
            </a:pPr>
            <a:r>
              <a:rPr lang="en-US" sz="2600" i="1" dirty="0" smtClean="0">
                <a:solidFill>
                  <a:srgbClr val="FF0000"/>
                </a:solidFill>
              </a:rPr>
              <a:t>Any </a:t>
            </a:r>
            <a:r>
              <a:rPr lang="en-US" sz="2600" i="1" dirty="0">
                <a:solidFill>
                  <a:srgbClr val="FF0000"/>
                </a:solidFill>
              </a:rPr>
              <a:t>new or revised STR Policy should not negatively impact these positives aspects of the STR Market to a large degree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314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taxes?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Vacation rentals are taxed at residential tax rate</a:t>
            </a:r>
          </a:p>
          <a:p>
            <a:pPr lvl="1"/>
            <a:r>
              <a:rPr lang="en-US" dirty="0" smtClean="0"/>
              <a:t>This is well defended, Colorado supreme court case, maybe 2</a:t>
            </a:r>
          </a:p>
          <a:p>
            <a:r>
              <a:rPr lang="en-US" dirty="0" smtClean="0"/>
              <a:t>Hotels and Bread and breakfasts are taxed at commercial rates</a:t>
            </a:r>
          </a:p>
          <a:p>
            <a:r>
              <a:rPr lang="en-US" dirty="0" smtClean="0"/>
              <a:t>Is use most important, or is original intent most important?</a:t>
            </a:r>
          </a:p>
          <a:p>
            <a:pPr lvl="1"/>
            <a:r>
              <a:rPr lang="en-US" dirty="0" smtClean="0"/>
              <a:t>Original use vs original construction??</a:t>
            </a:r>
          </a:p>
          <a:p>
            <a:r>
              <a:rPr lang="en-US" dirty="0" smtClean="0"/>
              <a:t>Interim committee on Gallagher solutions is very interested in possibly reclassifying Vacation rentals as commercial, as well as second homes with a unique new category, maybe 21%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23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5792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Fee or Not to fee?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197736"/>
            <a:ext cx="10363826" cy="45934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Maybe Zero Fee, Zero permit requirements, Wild West!</a:t>
            </a:r>
          </a:p>
          <a:p>
            <a:pPr lvl="1"/>
            <a:r>
              <a:rPr lang="en-US" dirty="0" smtClean="0"/>
              <a:t>Are sales taxes and lodging taxes being collected?</a:t>
            </a:r>
          </a:p>
          <a:p>
            <a:r>
              <a:rPr lang="en-US" dirty="0" smtClean="0"/>
              <a:t>Maybe flat fee?  $20, $150, $600, other amounts seen</a:t>
            </a:r>
          </a:p>
          <a:p>
            <a:r>
              <a:rPr lang="en-US" dirty="0" smtClean="0"/>
              <a:t>Maybe variable fee?</a:t>
            </a:r>
          </a:p>
          <a:p>
            <a:pPr lvl="1"/>
            <a:r>
              <a:rPr lang="en-US" dirty="0" smtClean="0"/>
              <a:t>Pillow count (based on listed occupancy)</a:t>
            </a:r>
          </a:p>
          <a:p>
            <a:r>
              <a:rPr lang="en-US" dirty="0" smtClean="0"/>
              <a:t>Maybe Both?</a:t>
            </a:r>
          </a:p>
          <a:p>
            <a:pPr lvl="1"/>
            <a:r>
              <a:rPr lang="en-US" dirty="0" smtClean="0"/>
              <a:t>For example, $300 flat fee, $100 per occupant fee, annual</a:t>
            </a:r>
          </a:p>
          <a:p>
            <a:pPr lvl="2"/>
            <a:r>
              <a:rPr lang="en-US" dirty="0" smtClean="0"/>
              <a:t>Maybe $300 is only in first year</a:t>
            </a:r>
          </a:p>
          <a:p>
            <a:r>
              <a:rPr lang="en-US" dirty="0" smtClean="0"/>
              <a:t>Should the fees go towards a specific purpose?</a:t>
            </a:r>
          </a:p>
          <a:p>
            <a:pPr lvl="1"/>
            <a:r>
              <a:rPr lang="en-US" dirty="0" smtClean="0"/>
              <a:t>Affordable housing</a:t>
            </a:r>
          </a:p>
          <a:p>
            <a:pPr lvl="1"/>
            <a:r>
              <a:rPr lang="en-US" dirty="0" smtClean="0"/>
              <a:t>Law enforcement</a:t>
            </a:r>
          </a:p>
          <a:p>
            <a:pPr lvl="1"/>
            <a:r>
              <a:rPr lang="en-US" dirty="0" smtClean="0"/>
              <a:t>Ems</a:t>
            </a:r>
          </a:p>
        </p:txBody>
      </p:sp>
    </p:spTree>
    <p:extLst>
      <p:ext uri="{BB962C8B-B14F-4D97-AF65-F5344CB8AC3E}">
        <p14:creationId xmlns:p14="http://schemas.microsoft.com/office/powerpoint/2010/main" val="688119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Operations/complaints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Local </a:t>
            </a:r>
            <a:r>
              <a:rPr lang="en-US" dirty="0" err="1" smtClean="0"/>
              <a:t>Poc</a:t>
            </a:r>
            <a:r>
              <a:rPr lang="en-US" dirty="0" smtClean="0"/>
              <a:t>, time requirement to respond, 1 hour, 3 hours?</a:t>
            </a:r>
          </a:p>
          <a:p>
            <a:r>
              <a:rPr lang="en-US" dirty="0" smtClean="0"/>
              <a:t>Upload photos/videos (actually protects STR operators)</a:t>
            </a:r>
          </a:p>
          <a:p>
            <a:r>
              <a:rPr lang="en-US" dirty="0" smtClean="0"/>
              <a:t>Permit on a calendar year vs 365 day term?</a:t>
            </a:r>
          </a:p>
          <a:p>
            <a:r>
              <a:rPr lang="en-US" dirty="0" smtClean="0"/>
              <a:t>To fine or not to fine?  How much?  Per day/Week/Month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51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based on Geography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Limited </a:t>
            </a:r>
            <a:r>
              <a:rPr lang="en-US" dirty="0" err="1" smtClean="0"/>
              <a:t>STr</a:t>
            </a:r>
            <a:r>
              <a:rPr lang="en-US" dirty="0" smtClean="0"/>
              <a:t> PER CITY BLOCK?  </a:t>
            </a:r>
          </a:p>
          <a:p>
            <a:r>
              <a:rPr lang="en-US" dirty="0" smtClean="0"/>
              <a:t>Zones with no STR</a:t>
            </a:r>
          </a:p>
          <a:p>
            <a:r>
              <a:rPr lang="en-US" dirty="0" smtClean="0"/>
              <a:t>Help HOA decide/enforce</a:t>
            </a:r>
          </a:p>
          <a:p>
            <a:r>
              <a:rPr lang="en-US" dirty="0" smtClean="0"/>
              <a:t>Unincorporated County territory vs only in towns?</a:t>
            </a:r>
          </a:p>
          <a:p>
            <a:r>
              <a:rPr lang="en-US" dirty="0" smtClean="0"/>
              <a:t>Limits based on zoning classification (forestry and open, residential, commercial,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27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based 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Limit # days per year house can be rented</a:t>
            </a:r>
          </a:p>
          <a:p>
            <a:r>
              <a:rPr lang="en-US" dirty="0" smtClean="0"/>
              <a:t>Require min amount of days for stay </a:t>
            </a:r>
          </a:p>
          <a:p>
            <a:r>
              <a:rPr lang="en-US" dirty="0" smtClean="0"/>
              <a:t>Serious vacation communities: weekly rentals only, Saturday switch out, no joke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73815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30</TotalTime>
  <Words>815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Tw Cen MT</vt:lpstr>
      <vt:lpstr>Droplet</vt:lpstr>
      <vt:lpstr>Vacation Rental Policy Considerations</vt:lpstr>
      <vt:lpstr>Definitions</vt:lpstr>
      <vt:lpstr>Assumptions: VR Problems</vt:lpstr>
      <vt:lpstr>Assumptions: VR Benefits</vt:lpstr>
      <vt:lpstr>What About taxes?</vt:lpstr>
      <vt:lpstr>To Fee or Not to fee?</vt:lpstr>
      <vt:lpstr>Operations/complaints</vt:lpstr>
      <vt:lpstr>Policy based on Geography </vt:lpstr>
      <vt:lpstr>Policy based on time</vt:lpstr>
      <vt:lpstr>Unions?</vt:lpstr>
      <vt:lpstr>Interim committee to fix gallagher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Vacation Rental Policy Considerations</dc:title>
  <dc:creator>Richard Cimino</dc:creator>
  <cp:lastModifiedBy>Richard Cimino</cp:lastModifiedBy>
  <cp:revision>4</cp:revision>
  <dcterms:created xsi:type="dcterms:W3CDTF">2018-07-25T05:45:54Z</dcterms:created>
  <dcterms:modified xsi:type="dcterms:W3CDTF">2018-07-25T06:16:12Z</dcterms:modified>
</cp:coreProperties>
</file>