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48B"/>
    <a:srgbClr val="7A7F3F"/>
    <a:srgbClr val="8B8D4A"/>
    <a:srgbClr val="898C8D"/>
    <a:srgbClr val="FFFFF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4EF6-4DA4-4362-B365-65BF44212250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8050-BBFF-4EA1-932B-5F9F8FB6B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D8050-BBFF-4EA1-932B-5F9F8FB6BB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14102"/>
            <a:ext cx="7788728" cy="1173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435" y="1887583"/>
            <a:ext cx="3258092" cy="170034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29F8-816E-8D49-8C39-36802F7D5939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4DC6-8333-6F4F-B85B-BB018B554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F:\Web\Redesign\Photos\Web Photos\Courthouse\Winter courthous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26" y="2358389"/>
            <a:ext cx="4373881" cy="3280411"/>
          </a:xfrm>
          <a:prstGeom prst="rect">
            <a:avLst/>
          </a:prstGeom>
          <a:noFill/>
        </p:spPr>
      </p:pic>
      <p:pic>
        <p:nvPicPr>
          <p:cNvPr id="8" name="Picture 2" descr="F:\Logo\SC Logos\SC 3 Color Preferred Logo\SClogo3colo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5919" y="4524375"/>
            <a:ext cx="3124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85BC-060B-2A4E-B75B-4C028E6BBAA5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5A30-A9CF-3A4B-B2E4-216A16BD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5C89-EF0D-1146-82CF-8CBA5E306413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2276-05B6-8C4A-A45C-8178934E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A5C1-FD92-D34A-B0B6-FD85B0734E40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00EE-C564-994B-8B5A-C4EFE19B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A351-0FC5-494F-9F51-3589C9F841AF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4E7F-ADC7-1442-8C1C-D46EC2F0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7391-2A41-0F41-8A0A-9CFB52A8CF60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A391-9A71-7742-9224-D937C9FED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74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91B6-1D87-FA4D-B674-4D8A132BC50B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AC0A-1063-C54A-9AB6-985054D7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4A4F-C8C5-2444-A336-1653146DD7B8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8EDE-D58F-AA4D-9350-A540E186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1E9E-1FA7-D141-A9D1-48B47D033712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9368-5FA1-CB43-91B2-FB5E286F1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ED7D-BE11-B240-98F8-DD5DBF12257E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372-696D-FA44-B421-81F4CB019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D3F8-891F-544E-B459-86A384119E99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5CE8-F99B-6847-A14D-BC273D48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0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9B9849-4429-2640-8294-C1D8FB03D50D}" type="datetime1">
              <a:rPr lang="en-US"/>
              <a:pPr>
                <a:defRPr/>
              </a:pPr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2A8595-084C-FA42-8EBE-A0426F0C3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2" descr="80% mtn.psd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28988" y="260350"/>
            <a:ext cx="24876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blue-green fad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108700"/>
            <a:ext cx="822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E748B"/>
          </a:solidFill>
          <a:latin typeface="+mj-lt"/>
          <a:ea typeface="ヒラギノ角ゴ Pro W3" pitchFamily="-110" charset="-128"/>
          <a:cs typeface="ヒラギノ角ゴ Pro W3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ヒラギノ角ゴ Pro W3" pitchFamily="-110" charset="-128"/>
          <a:cs typeface="ヒラギノ角ゴ Pro W3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ヒラギノ角ゴ Pro W3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4E748B"/>
          </a:solidFill>
          <a:latin typeface="+mn-lt"/>
          <a:ea typeface="ヒラギノ角ゴ Pro W3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rgbClr val="7A7F3F"/>
          </a:solidFill>
          <a:latin typeface="+mn-lt"/>
          <a:ea typeface="ヒラギノ角ゴ Pro W3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ヒラギノ角ゴ Pro W3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562" y="1131888"/>
            <a:ext cx="8393826" cy="60360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ea typeface="Gill Sans MT" charset="0"/>
                <a:cs typeface="Gill Sans MT" charset="0"/>
              </a:rPr>
              <a:t>Buffalo Fire: June 2018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467738" y="3114254"/>
            <a:ext cx="3032449" cy="1213195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rgbClr val="898C8D"/>
                </a:solidFill>
                <a:ea typeface="Gill Sans MT" charset="0"/>
                <a:cs typeface="Gill Sans MT" charset="0"/>
              </a:rPr>
              <a:t>Aug. 16, 2018</a:t>
            </a:r>
          </a:p>
          <a:p>
            <a:pPr algn="r"/>
            <a:r>
              <a:rPr lang="en-US" sz="2400" dirty="0" smtClean="0">
                <a:solidFill>
                  <a:srgbClr val="898C8D"/>
                </a:solidFill>
                <a:ea typeface="Gill Sans MT" charset="0"/>
                <a:cs typeface="Gill Sans MT" charset="0"/>
              </a:rPr>
              <a:t>NWCCOG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4" y="2286000"/>
            <a:ext cx="4465675" cy="334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468" y="1557559"/>
            <a:ext cx="3882475" cy="4400006"/>
          </a:xfrm>
        </p:spPr>
        <p:txBody>
          <a:bodyPr/>
          <a:lstStyle/>
          <a:p>
            <a:r>
              <a:rPr lang="en-US" sz="2000" dirty="0"/>
              <a:t>June 12, 2018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10:46 am – Fire </a:t>
            </a:r>
            <a:r>
              <a:rPr lang="en-US" sz="2000" dirty="0" smtClean="0"/>
              <a:t>dispatched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10:54 am </a:t>
            </a:r>
            <a:r>
              <a:rPr lang="en-US" sz="2000" dirty="0"/>
              <a:t>– </a:t>
            </a:r>
            <a:r>
              <a:rPr lang="en-US" sz="2000" dirty="0" smtClean="0"/>
              <a:t>Fire chief on scene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10:56 am </a:t>
            </a:r>
            <a:r>
              <a:rPr lang="en-US" sz="2000" dirty="0"/>
              <a:t>– </a:t>
            </a:r>
            <a:r>
              <a:rPr lang="en-US" sz="2000" dirty="0" smtClean="0"/>
              <a:t>Evacuation ordered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11:01 am </a:t>
            </a:r>
            <a:r>
              <a:rPr lang="en-US" sz="2000" dirty="0"/>
              <a:t>– </a:t>
            </a:r>
            <a:r>
              <a:rPr lang="en-US" sz="2000" dirty="0" smtClean="0"/>
              <a:t>SC Alert evacuation notice sent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11:11 am </a:t>
            </a:r>
            <a:r>
              <a:rPr lang="en-US" sz="2000" dirty="0"/>
              <a:t>– 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engine on scene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9399"/>
            <a:ext cx="4198269" cy="29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9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2740" cy="4400006"/>
          </a:xfrm>
        </p:spPr>
        <p:txBody>
          <a:bodyPr/>
          <a:lstStyle/>
          <a:p>
            <a:r>
              <a:rPr lang="en-US" sz="2400" b="0" dirty="0" smtClean="0"/>
              <a:t>Mesa Cortina and </a:t>
            </a:r>
            <a:r>
              <a:rPr lang="en-US" sz="2400" b="0" dirty="0" err="1" smtClean="0"/>
              <a:t>Wildernest</a:t>
            </a:r>
            <a:r>
              <a:rPr lang="en-US" sz="2400" b="0" dirty="0" smtClean="0"/>
              <a:t> neighborhoods</a:t>
            </a:r>
          </a:p>
          <a:p>
            <a:r>
              <a:rPr lang="en-US" sz="2400" b="0" dirty="0" smtClean="0"/>
              <a:t>91 acres</a:t>
            </a:r>
          </a:p>
          <a:p>
            <a:r>
              <a:rPr lang="en-US" sz="2400" b="0" dirty="0" smtClean="0"/>
              <a:t>1,384 residential units </a:t>
            </a:r>
            <a:r>
              <a:rPr lang="en-US" sz="2400" b="0" dirty="0" smtClean="0"/>
              <a:t>evacuated</a:t>
            </a:r>
          </a:p>
          <a:p>
            <a:pPr lvl="1"/>
            <a:r>
              <a:rPr lang="en-US" sz="2000" dirty="0" smtClean="0"/>
              <a:t>Large numbers of vacationers, pets, Spanish speakers</a:t>
            </a:r>
            <a:endParaRPr lang="en-US" sz="2000" b="0" dirty="0" smtClean="0"/>
          </a:p>
          <a:p>
            <a:r>
              <a:rPr lang="en-US" sz="2400" b="0" dirty="0" smtClean="0"/>
              <a:t>2,544 residential units threatened</a:t>
            </a:r>
          </a:p>
          <a:p>
            <a:r>
              <a:rPr lang="en-US" sz="2400" b="0" dirty="0" smtClean="0"/>
              <a:t>Nearly </a:t>
            </a:r>
            <a:r>
              <a:rPr lang="en-US" sz="2400" b="0" dirty="0" smtClean="0"/>
              <a:t>$2 </a:t>
            </a:r>
            <a:r>
              <a:rPr lang="en-US" sz="2400" b="0" dirty="0" smtClean="0"/>
              <a:t>billion total values at risk</a:t>
            </a:r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40" y="2240907"/>
            <a:ext cx="3657468" cy="24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INTERAGENCY COORDINATION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Type III Delegation of Authority</a:t>
            </a:r>
          </a:p>
          <a:p>
            <a:pPr lvl="1"/>
            <a:r>
              <a:rPr lang="en-US" sz="2400" dirty="0" smtClean="0"/>
              <a:t>June 12, 2018</a:t>
            </a:r>
            <a:endParaRPr lang="en-US" sz="2400" dirty="0"/>
          </a:p>
          <a:p>
            <a:r>
              <a:rPr lang="en-US" sz="2400" dirty="0" smtClean="0"/>
              <a:t>EFF Funding and State Delegation</a:t>
            </a:r>
          </a:p>
          <a:p>
            <a:pPr lvl="1"/>
            <a:r>
              <a:rPr lang="en-US" sz="2400" dirty="0" smtClean="0"/>
              <a:t>June 13, 2018</a:t>
            </a:r>
            <a:endParaRPr lang="en-US" sz="2400" dirty="0"/>
          </a:p>
          <a:p>
            <a:r>
              <a:rPr lang="en-US" sz="2400" dirty="0" smtClean="0"/>
              <a:t>Type II Delegation of Authority</a:t>
            </a:r>
          </a:p>
          <a:p>
            <a:pPr lvl="1"/>
            <a:r>
              <a:rPr lang="en-US" sz="2400" dirty="0" smtClean="0"/>
              <a:t>June 14-17, 2018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1" y="3981047"/>
            <a:ext cx="3034256" cy="20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5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91324" cy="4400006"/>
          </a:xfrm>
        </p:spPr>
        <p:txBody>
          <a:bodyPr/>
          <a:lstStyle/>
          <a:p>
            <a:r>
              <a:rPr lang="en-US" sz="2000" b="0" dirty="0" smtClean="0"/>
              <a:t>Gas &amp; Electric</a:t>
            </a:r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Public Safety Communications</a:t>
            </a:r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Water </a:t>
            </a:r>
            <a:r>
              <a:rPr lang="en-US" sz="2000" b="0" dirty="0" smtClean="0"/>
              <a:t>Supply</a:t>
            </a:r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Roadways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24" y="1600200"/>
            <a:ext cx="5838276" cy="43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Summit County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Stage 1 Fire Restrictions: June 12, 2018</a:t>
            </a:r>
            <a:endParaRPr lang="en-US" dirty="0"/>
          </a:p>
          <a:p>
            <a:r>
              <a:rPr lang="en-US" dirty="0" smtClean="0"/>
              <a:t>White River National Forest </a:t>
            </a:r>
          </a:p>
          <a:p>
            <a:pPr lvl="1"/>
            <a:r>
              <a:rPr lang="en-US" dirty="0" smtClean="0"/>
              <a:t>Stage 1 Fire Restrictions: June 15,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1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0810" cy="4400006"/>
          </a:xfrm>
        </p:spPr>
        <p:txBody>
          <a:bodyPr/>
          <a:lstStyle/>
          <a:p>
            <a:r>
              <a:rPr lang="en-US" sz="2800" dirty="0" smtClean="0"/>
              <a:t>Joint Information Center</a:t>
            </a:r>
          </a:p>
          <a:p>
            <a:pPr lvl="1"/>
            <a:r>
              <a:rPr lang="en-US" sz="2400" dirty="0" smtClean="0"/>
              <a:t>Emergency Blog</a:t>
            </a:r>
          </a:p>
          <a:p>
            <a:pPr lvl="1"/>
            <a:r>
              <a:rPr lang="en-US" sz="2400" dirty="0" smtClean="0"/>
              <a:t>Social Media</a:t>
            </a:r>
          </a:p>
          <a:p>
            <a:pPr lvl="1"/>
            <a:r>
              <a:rPr lang="en-US" sz="2400" dirty="0" smtClean="0"/>
              <a:t>Media Hotline</a:t>
            </a:r>
          </a:p>
          <a:p>
            <a:pPr lvl="1"/>
            <a:r>
              <a:rPr lang="en-US" sz="2400" dirty="0" smtClean="0"/>
              <a:t>Public Information Hotline</a:t>
            </a:r>
          </a:p>
          <a:p>
            <a:pPr lvl="1"/>
            <a:r>
              <a:rPr lang="en-US" sz="2400" dirty="0" smtClean="0"/>
              <a:t>SC Alert</a:t>
            </a:r>
          </a:p>
          <a:p>
            <a:pPr lvl="1"/>
            <a:r>
              <a:rPr lang="en-US" sz="2400" dirty="0" smtClean="0"/>
              <a:t>Day 1 Media Briefing</a:t>
            </a:r>
          </a:p>
          <a:p>
            <a:pPr lvl="1"/>
            <a:r>
              <a:rPr lang="en-US" sz="2400" dirty="0" smtClean="0"/>
              <a:t>Media Tour</a:t>
            </a:r>
          </a:p>
          <a:p>
            <a:pPr lvl="1"/>
            <a:r>
              <a:rPr lang="en-US" sz="2400" dirty="0" smtClean="0"/>
              <a:t>Community </a:t>
            </a:r>
            <a:r>
              <a:rPr lang="en-US" sz="2400" dirty="0" smtClean="0"/>
              <a:t>Meetings</a:t>
            </a:r>
          </a:p>
          <a:p>
            <a:pPr lvl="1"/>
            <a:r>
              <a:rPr lang="en-US" sz="2400" dirty="0" smtClean="0"/>
              <a:t>Spanish Translation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35" y="1600200"/>
            <a:ext cx="3304607" cy="42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9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705" y="2126099"/>
            <a:ext cx="4778095" cy="4400006"/>
          </a:xfrm>
        </p:spPr>
        <p:txBody>
          <a:bodyPr/>
          <a:lstStyle/>
          <a:p>
            <a:r>
              <a:rPr lang="en-US" sz="2400" b="0" dirty="0" smtClean="0"/>
              <a:t>Air quality concerns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b="0" dirty="0" smtClean="0"/>
              <a:t>Food safety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b="0" dirty="0" smtClean="0"/>
              <a:t>Fire retardant considerations</a:t>
            </a:r>
          </a:p>
          <a:p>
            <a:pPr marL="0" indent="0">
              <a:buNone/>
            </a:pPr>
            <a:endParaRPr lang="en-US" sz="2400" b="0" dirty="0" smtClean="0"/>
          </a:p>
          <a:p>
            <a:r>
              <a:rPr lang="en-US" sz="2400" b="0" dirty="0" smtClean="0"/>
              <a:t>Access and Functional Needs </a:t>
            </a:r>
            <a:endParaRPr lang="en-US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2" y="1600200"/>
            <a:ext cx="3276605" cy="44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5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EFFORTS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76" y="1362864"/>
            <a:ext cx="6183847" cy="4637885"/>
          </a:xfrm>
        </p:spPr>
      </p:pic>
    </p:spTree>
    <p:extLst>
      <p:ext uri="{BB962C8B-B14F-4D97-AF65-F5344CB8AC3E}">
        <p14:creationId xmlns:p14="http://schemas.microsoft.com/office/powerpoint/2010/main" val="1733858153"/>
      </p:ext>
    </p:extLst>
  </p:cSld>
  <p:clrMapOvr>
    <a:masterClrMapping/>
  </p:clrMapOvr>
</p:sld>
</file>

<file path=ppt/theme/theme1.xml><?xml version="1.0" encoding="utf-8"?>
<a:theme xmlns:a="http://schemas.openxmlformats.org/drawingml/2006/main" name="SC GOV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 GOV_1</Template>
  <TotalTime>592</TotalTime>
  <Words>191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Gill Sans MT</vt:lpstr>
      <vt:lpstr>Wingdings</vt:lpstr>
      <vt:lpstr>ヒラギノ角ゴ Pro W3</vt:lpstr>
      <vt:lpstr>SC GOV_1</vt:lpstr>
      <vt:lpstr>Buffalo Fire: June 2018</vt:lpstr>
      <vt:lpstr>TIMELINE</vt:lpstr>
      <vt:lpstr>OVERVIEW</vt:lpstr>
      <vt:lpstr>INTERAGENCY COORDINATION</vt:lpstr>
      <vt:lpstr>CRITICAL INFRASTRUCTURE</vt:lpstr>
      <vt:lpstr>FIRE RESTRICTIONS</vt:lpstr>
      <vt:lpstr>PUBLIC INFORMATION</vt:lpstr>
      <vt:lpstr>PUBLIC HEALTH</vt:lpstr>
      <vt:lpstr>MITIGATION EFFORTS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Sutor</dc:creator>
  <cp:lastModifiedBy>Julie Sutor</cp:lastModifiedBy>
  <cp:revision>80</cp:revision>
  <dcterms:created xsi:type="dcterms:W3CDTF">2017-03-20T21:26:34Z</dcterms:created>
  <dcterms:modified xsi:type="dcterms:W3CDTF">2018-08-08T18:46:53Z</dcterms:modified>
</cp:coreProperties>
</file>