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63" r:id="rId3"/>
    <p:sldId id="374" r:id="rId4"/>
    <p:sldId id="369" r:id="rId5"/>
    <p:sldId id="375" r:id="rId6"/>
    <p:sldId id="376" r:id="rId7"/>
    <p:sldId id="373" r:id="rId8"/>
    <p:sldId id="367" r:id="rId9"/>
    <p:sldId id="364" r:id="rId10"/>
    <p:sldId id="365" r:id="rId11"/>
    <p:sldId id="378" r:id="rId12"/>
    <p:sldId id="368" r:id="rId13"/>
    <p:sldId id="377"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Lst>
  <p:sldSz cx="9144000" cy="6858000" type="screen4x3"/>
  <p:notesSz cx="6918325"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1" autoAdjust="0"/>
    <p:restoredTop sz="94629" autoAdjust="0"/>
  </p:normalViewPr>
  <p:slideViewPr>
    <p:cSldViewPr>
      <p:cViewPr varScale="1">
        <p:scale>
          <a:sx n="83" d="100"/>
          <a:sy n="83" d="100"/>
        </p:scale>
        <p:origin x="161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1169"/>
          </a:xfrm>
          <a:prstGeom prst="rect">
            <a:avLst/>
          </a:prstGeom>
        </p:spPr>
        <p:txBody>
          <a:bodyPr vert="horz" lIns="92236" tIns="46118" rIns="92236" bIns="46118" rtlCol="0"/>
          <a:lstStyle>
            <a:lvl1pPr algn="l">
              <a:defRPr sz="1200"/>
            </a:lvl1pPr>
          </a:lstStyle>
          <a:p>
            <a:endParaRPr lang="en-US" dirty="0"/>
          </a:p>
        </p:txBody>
      </p:sp>
      <p:sp>
        <p:nvSpPr>
          <p:cNvPr id="3" name="Date Placeholder 2"/>
          <p:cNvSpPr>
            <a:spLocks noGrp="1"/>
          </p:cNvSpPr>
          <p:nvPr>
            <p:ph type="dt" sz="quarter" idx="1"/>
          </p:nvPr>
        </p:nvSpPr>
        <p:spPr>
          <a:xfrm>
            <a:off x="3918783" y="0"/>
            <a:ext cx="2997941" cy="461169"/>
          </a:xfrm>
          <a:prstGeom prst="rect">
            <a:avLst/>
          </a:prstGeom>
        </p:spPr>
        <p:txBody>
          <a:bodyPr vert="horz" lIns="92236" tIns="46118" rIns="92236" bIns="46118" rtlCol="0"/>
          <a:lstStyle>
            <a:lvl1pPr algn="r">
              <a:defRPr sz="1200"/>
            </a:lvl1pPr>
          </a:lstStyle>
          <a:p>
            <a:fld id="{CACCE666-CF01-4B81-8943-015D2947761C}" type="datetimeFigureOut">
              <a:rPr lang="en-US" smtClean="0"/>
              <a:t>8/15/2018</a:t>
            </a:fld>
            <a:endParaRPr lang="en-US" dirty="0"/>
          </a:p>
        </p:txBody>
      </p:sp>
      <p:sp>
        <p:nvSpPr>
          <p:cNvPr id="4" name="Footer Placeholder 3"/>
          <p:cNvSpPr>
            <a:spLocks noGrp="1"/>
          </p:cNvSpPr>
          <p:nvPr>
            <p:ph type="ftr" sz="quarter" idx="2"/>
          </p:nvPr>
        </p:nvSpPr>
        <p:spPr>
          <a:xfrm>
            <a:off x="0" y="8760605"/>
            <a:ext cx="2997941" cy="461169"/>
          </a:xfrm>
          <a:prstGeom prst="rect">
            <a:avLst/>
          </a:prstGeom>
        </p:spPr>
        <p:txBody>
          <a:bodyPr vert="horz" lIns="92236" tIns="46118" rIns="92236" bIns="461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8783" y="8760605"/>
            <a:ext cx="2997941" cy="461169"/>
          </a:xfrm>
          <a:prstGeom prst="rect">
            <a:avLst/>
          </a:prstGeom>
        </p:spPr>
        <p:txBody>
          <a:bodyPr vert="horz" lIns="92236" tIns="46118" rIns="92236" bIns="46118" rtlCol="0" anchor="b"/>
          <a:lstStyle>
            <a:lvl1pPr algn="r">
              <a:defRPr sz="1200"/>
            </a:lvl1pPr>
          </a:lstStyle>
          <a:p>
            <a:fld id="{B30A1B20-122D-4138-95EF-9B1304247602}" type="slidenum">
              <a:rPr lang="en-US" smtClean="0"/>
              <a:t>‹#›</a:t>
            </a:fld>
            <a:endParaRPr lang="en-US" dirty="0"/>
          </a:p>
        </p:txBody>
      </p:sp>
    </p:spTree>
    <p:extLst>
      <p:ext uri="{BB962C8B-B14F-4D97-AF65-F5344CB8AC3E}">
        <p14:creationId xmlns:p14="http://schemas.microsoft.com/office/powerpoint/2010/main" val="3876554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200"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19538" y="0"/>
            <a:ext cx="2997200" cy="461963"/>
          </a:xfrm>
          <a:prstGeom prst="rect">
            <a:avLst/>
          </a:prstGeom>
        </p:spPr>
        <p:txBody>
          <a:bodyPr vert="horz" lIns="91440" tIns="45720" rIns="91440" bIns="45720" rtlCol="0"/>
          <a:lstStyle>
            <a:lvl1pPr algn="r">
              <a:defRPr sz="1200"/>
            </a:lvl1pPr>
          </a:lstStyle>
          <a:p>
            <a:fld id="{8D2DC1E8-08AF-4023-B3B6-0911EE84D781}" type="datetimeFigureOut">
              <a:rPr lang="en-US" smtClean="0"/>
              <a:t>8/15/2018</a:t>
            </a:fld>
            <a:endParaRPr lang="en-US" dirty="0"/>
          </a:p>
        </p:txBody>
      </p:sp>
      <p:sp>
        <p:nvSpPr>
          <p:cNvPr id="4" name="Slide Image Placeholder 3"/>
          <p:cNvSpPr>
            <a:spLocks noGrp="1" noRot="1" noChangeAspect="1"/>
          </p:cNvSpPr>
          <p:nvPr>
            <p:ph type="sldImg" idx="2"/>
          </p:nvPr>
        </p:nvSpPr>
        <p:spPr>
          <a:xfrm>
            <a:off x="1152525" y="692150"/>
            <a:ext cx="4613275" cy="34591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2150" y="4381500"/>
            <a:ext cx="5534025" cy="41497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9825"/>
            <a:ext cx="2997200"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9538" y="8759825"/>
            <a:ext cx="2997200" cy="461963"/>
          </a:xfrm>
          <a:prstGeom prst="rect">
            <a:avLst/>
          </a:prstGeom>
        </p:spPr>
        <p:txBody>
          <a:bodyPr vert="horz" lIns="91440" tIns="45720" rIns="91440" bIns="45720" rtlCol="0" anchor="b"/>
          <a:lstStyle>
            <a:lvl1pPr algn="r">
              <a:defRPr sz="1200"/>
            </a:lvl1pPr>
          </a:lstStyle>
          <a:p>
            <a:fld id="{299F6C01-6933-4002-96D1-9DF8B9CFC655}" type="slidenum">
              <a:rPr lang="en-US" smtClean="0"/>
              <a:t>‹#›</a:t>
            </a:fld>
            <a:endParaRPr lang="en-US" dirty="0"/>
          </a:p>
        </p:txBody>
      </p:sp>
    </p:spTree>
    <p:extLst>
      <p:ext uri="{BB962C8B-B14F-4D97-AF65-F5344CB8AC3E}">
        <p14:creationId xmlns:p14="http://schemas.microsoft.com/office/powerpoint/2010/main" val="16416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F6C01-6933-4002-96D1-9DF8B9CFC655}" type="slidenum">
              <a:rPr lang="en-US" smtClean="0"/>
              <a:t>1</a:t>
            </a:fld>
            <a:endParaRPr lang="en-US" dirty="0"/>
          </a:p>
        </p:txBody>
      </p:sp>
    </p:spTree>
    <p:extLst>
      <p:ext uri="{BB962C8B-B14F-4D97-AF65-F5344CB8AC3E}">
        <p14:creationId xmlns:p14="http://schemas.microsoft.com/office/powerpoint/2010/main" val="315624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F6C01-6933-4002-96D1-9DF8B9CFC655}" type="slidenum">
              <a:rPr lang="en-US" smtClean="0"/>
              <a:t>10</a:t>
            </a:fld>
            <a:endParaRPr lang="en-US" dirty="0"/>
          </a:p>
        </p:txBody>
      </p:sp>
    </p:spTree>
    <p:extLst>
      <p:ext uri="{BB962C8B-B14F-4D97-AF65-F5344CB8AC3E}">
        <p14:creationId xmlns:p14="http://schemas.microsoft.com/office/powerpoint/2010/main" val="363225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343776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118173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229997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182436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280398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171722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95995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279166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280072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415629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5C1903-54C7-4227-A5B1-A103F1F03493}" type="slidenum">
              <a:rPr lang="en-US" smtClean="0"/>
              <a:t>‹#›</a:t>
            </a:fld>
            <a:endParaRPr lang="en-US" dirty="0"/>
          </a:p>
        </p:txBody>
      </p:sp>
    </p:spTree>
    <p:extLst>
      <p:ext uri="{BB962C8B-B14F-4D97-AF65-F5344CB8AC3E}">
        <p14:creationId xmlns:p14="http://schemas.microsoft.com/office/powerpoint/2010/main" val="153013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C1903-54C7-4227-A5B1-A103F1F03493}" type="slidenum">
              <a:rPr lang="en-US" smtClean="0"/>
              <a:t>‹#›</a:t>
            </a:fld>
            <a:endParaRPr lang="en-US" dirty="0"/>
          </a:p>
        </p:txBody>
      </p:sp>
    </p:spTree>
    <p:extLst>
      <p:ext uri="{BB962C8B-B14F-4D97-AF65-F5344CB8AC3E}">
        <p14:creationId xmlns:p14="http://schemas.microsoft.com/office/powerpoint/2010/main" val="966354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animoto.com/play/q41d4sTiguLoAcrPQ5xhyg" TargetMode="External"/><Relationship Id="rId11" Type="http://schemas.openxmlformats.org/officeDocument/2006/relationships/image" Target="../media/image14.jpg"/><Relationship Id="rId5" Type="http://schemas.openxmlformats.org/officeDocument/2006/relationships/hyperlink" Target="http://northwestcoloradoregion.org/NWColorado/media/NWColorado/success%20stories/SuccessJune27_2017.pdf" TargetMode="External"/><Relationship Id="rId10" Type="http://schemas.openxmlformats.org/officeDocument/2006/relationships/image" Target="../media/image13.jpeg"/><Relationship Id="rId4" Type="http://schemas.openxmlformats.org/officeDocument/2006/relationships/image" Target="../media/image9.png"/><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Northwest Colorado Reg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9" y="76200"/>
            <a:ext cx="8989359" cy="6781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57400" y="-76200"/>
            <a:ext cx="6781800" cy="1540165"/>
          </a:xfrm>
        </p:spPr>
        <p:txBody>
          <a:bodyPr>
            <a:noAutofit/>
          </a:bodyPr>
          <a:lstStyle/>
          <a:p>
            <a:pPr algn="l"/>
            <a:r>
              <a:rPr lang="en-US" sz="2000" b="1" dirty="0" smtClean="0">
                <a:latin typeface="Biondi" panose="02000505030000020004" pitchFamily="2" charset="0"/>
                <a:cs typeface="Aharoni" panose="02010803020104030203" pitchFamily="2" charset="-79"/>
              </a:rPr>
              <a:t>NWCCOG Economic Development District</a:t>
            </a:r>
            <a:r>
              <a:rPr lang="en-US" sz="2400" b="1" dirty="0" smtClean="0">
                <a:latin typeface="Biondi" panose="02000505030000020004" pitchFamily="2" charset="0"/>
                <a:cs typeface="Aharoni" panose="02010803020104030203" pitchFamily="2" charset="-79"/>
              </a:rPr>
              <a:t/>
            </a:r>
            <a:br>
              <a:rPr lang="en-US" sz="2400" b="1" dirty="0" smtClean="0">
                <a:latin typeface="Biondi" panose="02000505030000020004" pitchFamily="2" charset="0"/>
                <a:cs typeface="Aharoni" panose="02010803020104030203" pitchFamily="2" charset="-79"/>
              </a:rPr>
            </a:br>
            <a:r>
              <a:rPr lang="en-US" sz="1600" b="1" dirty="0" smtClean="0">
                <a:latin typeface="+mn-lt"/>
                <a:cs typeface="Aharoni" panose="02010803020104030203" pitchFamily="2" charset="-79"/>
              </a:rPr>
              <a:t>COMPREHENSIVE ECONOMIC DEVELOPMENT STRATEGY</a:t>
            </a:r>
            <a:br>
              <a:rPr lang="en-US" sz="1600" b="1" dirty="0" smtClean="0">
                <a:latin typeface="+mn-lt"/>
                <a:cs typeface="Aharoni" panose="02010803020104030203" pitchFamily="2" charset="-79"/>
              </a:rPr>
            </a:br>
            <a:r>
              <a:rPr lang="en-US" sz="1600" b="1" dirty="0" smtClean="0">
                <a:latin typeface="+mn-lt"/>
                <a:cs typeface="Aharoni" panose="02010803020104030203" pitchFamily="2" charset="-79"/>
              </a:rPr>
              <a:t>2017-2022</a:t>
            </a:r>
            <a:br>
              <a:rPr lang="en-US" sz="1600" b="1" dirty="0" smtClean="0">
                <a:latin typeface="+mn-lt"/>
                <a:cs typeface="Aharoni" panose="02010803020104030203" pitchFamily="2" charset="-79"/>
              </a:rPr>
            </a:br>
            <a:r>
              <a:rPr lang="en-US" sz="1800" b="1" dirty="0" smtClean="0">
                <a:latin typeface="+mn-lt"/>
                <a:cs typeface="Aharoni" panose="02010803020104030203" pitchFamily="2" charset="-79"/>
              </a:rPr>
              <a:t>Mid-Year Progress Report – August 2018</a:t>
            </a:r>
            <a:endParaRPr lang="en-US" sz="1800" b="1" i="1" dirty="0">
              <a:latin typeface="+mn-lt"/>
              <a:cs typeface="Aharoni" panose="02010803020104030203" pitchFamily="2" charset="-79"/>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404" y="561295"/>
            <a:ext cx="1442996" cy="722374"/>
          </a:xfrm>
          <a:prstGeom prst="rect">
            <a:avLst/>
          </a:prstGeom>
        </p:spPr>
      </p:pic>
      <p:sp>
        <p:nvSpPr>
          <p:cNvPr id="4" name="Slide Number Placeholder 3"/>
          <p:cNvSpPr>
            <a:spLocks noGrp="1"/>
          </p:cNvSpPr>
          <p:nvPr>
            <p:ph type="sldNum" sz="quarter" idx="12"/>
          </p:nvPr>
        </p:nvSpPr>
        <p:spPr/>
        <p:txBody>
          <a:bodyPr/>
          <a:lstStyle/>
          <a:p>
            <a:fld id="{BE5C1903-54C7-4227-A5B1-A103F1F03493}" type="slidenum">
              <a:rPr lang="en-US" smtClean="0"/>
              <a:t>1</a:t>
            </a:fld>
            <a:endParaRPr lang="en-US" dirty="0"/>
          </a:p>
        </p:txBody>
      </p:sp>
    </p:spTree>
    <p:extLst>
      <p:ext uri="{BB962C8B-B14F-4D97-AF65-F5344CB8AC3E}">
        <p14:creationId xmlns:p14="http://schemas.microsoft.com/office/powerpoint/2010/main" val="936820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1286" y="610216"/>
            <a:ext cx="8559801" cy="6171583"/>
          </a:xfrm>
          <a:prstGeom prst="rect">
            <a:avLst/>
          </a:prstGeom>
        </p:spPr>
      </p:pic>
      <p:sp>
        <p:nvSpPr>
          <p:cNvPr id="7" name="TextBox 6"/>
          <p:cNvSpPr txBox="1"/>
          <p:nvPr/>
        </p:nvSpPr>
        <p:spPr>
          <a:xfrm>
            <a:off x="127000" y="640913"/>
            <a:ext cx="83312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bg1"/>
                </a:solidFill>
              </a:rPr>
              <a:t>2018 Economic Summit</a:t>
            </a:r>
          </a:p>
          <a:p>
            <a:pPr marL="285750" indent="-285750">
              <a:buFont typeface="Arial" panose="020B0604020202020204" pitchFamily="34" charset="0"/>
              <a:buChar char="•"/>
            </a:pPr>
            <a:r>
              <a:rPr lang="en-US" sz="2000" b="1" dirty="0" smtClean="0">
                <a:solidFill>
                  <a:schemeClr val="bg1"/>
                </a:solidFill>
              </a:rPr>
              <a:t>Workforce Housing Report – </a:t>
            </a:r>
            <a:r>
              <a:rPr lang="en-US" sz="2000" b="1" i="1" dirty="0" smtClean="0">
                <a:solidFill>
                  <a:schemeClr val="bg1"/>
                </a:solidFill>
              </a:rPr>
              <a:t>coming soon!</a:t>
            </a:r>
          </a:p>
          <a:p>
            <a:pPr marL="285750" indent="-285750">
              <a:buFont typeface="Arial" panose="020B0604020202020204" pitchFamily="34" charset="0"/>
              <a:buChar char="•"/>
            </a:pPr>
            <a:r>
              <a:rPr lang="en-US" sz="2000" b="1" dirty="0" smtClean="0">
                <a:solidFill>
                  <a:schemeClr val="bg1"/>
                </a:solidFill>
              </a:rPr>
              <a:t>Regional Broadband 5-Year Report</a:t>
            </a:r>
          </a:p>
          <a:p>
            <a:pPr marL="285750" indent="-285750">
              <a:buFont typeface="Arial" panose="020B0604020202020204" pitchFamily="34" charset="0"/>
              <a:buChar char="•"/>
            </a:pPr>
            <a:r>
              <a:rPr lang="en-US" sz="2000" b="1" dirty="0" smtClean="0">
                <a:solidFill>
                  <a:schemeClr val="bg1"/>
                </a:solidFill>
              </a:rPr>
              <a:t>Building Entrepreneurial Ecosystem</a:t>
            </a:r>
          </a:p>
          <a:p>
            <a:pPr marL="742950" lvl="1" indent="-285750">
              <a:buFont typeface="Arial" panose="020B0604020202020204" pitchFamily="34" charset="0"/>
              <a:buChar char="•"/>
            </a:pPr>
            <a:r>
              <a:rPr lang="en-US" sz="2000" b="1" dirty="0" smtClean="0">
                <a:solidFill>
                  <a:schemeClr val="bg1"/>
                </a:solidFill>
              </a:rPr>
              <a:t>Startup Colorado Events</a:t>
            </a:r>
          </a:p>
          <a:p>
            <a:pPr marL="742950" lvl="1" indent="-285750">
              <a:buFont typeface="Arial" panose="020B0604020202020204" pitchFamily="34" charset="0"/>
              <a:buChar char="•"/>
            </a:pPr>
            <a:r>
              <a:rPr lang="en-US" sz="2000" b="1" dirty="0" smtClean="0">
                <a:solidFill>
                  <a:schemeClr val="bg1"/>
                </a:solidFill>
              </a:rPr>
              <a:t>Promotion of Events</a:t>
            </a:r>
          </a:p>
          <a:p>
            <a:pPr marL="742950" lvl="1" indent="-285750">
              <a:buFont typeface="Arial" panose="020B0604020202020204" pitchFamily="34" charset="0"/>
              <a:buChar char="•"/>
            </a:pPr>
            <a:r>
              <a:rPr lang="en-US" sz="2000" b="1" dirty="0" smtClean="0">
                <a:solidFill>
                  <a:schemeClr val="bg1"/>
                </a:solidFill>
              </a:rPr>
              <a:t>Partnerships</a:t>
            </a:r>
          </a:p>
          <a:p>
            <a:pPr marL="742950" lvl="1" indent="-285750">
              <a:buFont typeface="Arial" panose="020B0604020202020204" pitchFamily="34" charset="0"/>
              <a:buChar char="•"/>
            </a:pPr>
            <a:r>
              <a:rPr lang="en-US" sz="2000" b="1" dirty="0" smtClean="0">
                <a:solidFill>
                  <a:schemeClr val="bg1"/>
                </a:solidFill>
              </a:rPr>
              <a:t>Expand GEI into Jackson County</a:t>
            </a:r>
          </a:p>
          <a:p>
            <a:pPr marL="285750" indent="-285750">
              <a:buFont typeface="Arial" panose="020B0604020202020204" pitchFamily="34" charset="0"/>
              <a:buChar char="•"/>
            </a:pPr>
            <a:r>
              <a:rPr lang="en-US" sz="2000" b="1" dirty="0" smtClean="0">
                <a:solidFill>
                  <a:schemeClr val="bg1"/>
                </a:solidFill>
              </a:rPr>
              <a:t>Continue Partnership with Grand County on EDA-Funded Initiative</a:t>
            </a:r>
          </a:p>
          <a:p>
            <a:pPr marL="285750" indent="-285750">
              <a:buFont typeface="Arial" panose="020B0604020202020204" pitchFamily="34" charset="0"/>
              <a:buChar char="•"/>
            </a:pPr>
            <a:r>
              <a:rPr lang="en-US" sz="2000" b="1" dirty="0" smtClean="0">
                <a:solidFill>
                  <a:schemeClr val="bg1"/>
                </a:solidFill>
              </a:rPr>
              <a:t>Partner with Workforce Regions – Rural Resort and Northwest – Workforce 2020 </a:t>
            </a:r>
          </a:p>
          <a:p>
            <a:pPr marL="285750" indent="-285750">
              <a:buFont typeface="Arial" panose="020B0604020202020204" pitchFamily="34" charset="0"/>
              <a:buChar char="•"/>
            </a:pPr>
            <a:r>
              <a:rPr lang="en-US" sz="2000" b="1" dirty="0" smtClean="0">
                <a:solidFill>
                  <a:schemeClr val="bg1"/>
                </a:solidFill>
              </a:rPr>
              <a:t>Resources Bulletins: 12; Success Stories Bulletins: 7</a:t>
            </a:r>
            <a:endParaRPr lang="en-US" sz="1200" dirty="0" smtClean="0"/>
          </a:p>
        </p:txBody>
      </p:sp>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14" name="Straight Connector 13"/>
          <p:cNvCxnSpPr/>
          <p:nvPr/>
        </p:nvCxnSpPr>
        <p:spPr>
          <a:xfrm flipV="1">
            <a:off x="155575" y="465138"/>
            <a:ext cx="8531225" cy="48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1287" y="32822"/>
            <a:ext cx="8559800" cy="400110"/>
          </a:xfrm>
          <a:prstGeom prst="rect">
            <a:avLst/>
          </a:prstGeom>
          <a:noFill/>
        </p:spPr>
        <p:txBody>
          <a:bodyPr wrap="square" rtlCol="0">
            <a:spAutoFit/>
          </a:bodyPr>
          <a:lstStyle/>
          <a:p>
            <a:r>
              <a:rPr lang="en-US" sz="2000" dirty="0" smtClean="0">
                <a:latin typeface="Biondi" panose="02000505030000020004" pitchFamily="2" charset="0"/>
              </a:rPr>
              <a:t>What Have We Accomplished in 2018?</a:t>
            </a:r>
            <a:endParaRPr lang="en-US" sz="2000" dirty="0">
              <a:latin typeface="Biondi" panose="02000505030000020004" pitchFamily="2" charset="0"/>
            </a:endParaRPr>
          </a:p>
        </p:txBody>
      </p:sp>
    </p:spTree>
    <p:extLst>
      <p:ext uri="{BB962C8B-B14F-4D97-AF65-F5344CB8AC3E}">
        <p14:creationId xmlns:p14="http://schemas.microsoft.com/office/powerpoint/2010/main" val="290234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5887" y="610218"/>
            <a:ext cx="8795760" cy="6081096"/>
          </a:xfrm>
          <a:prstGeom prst="rect">
            <a:avLst/>
          </a:prstGeom>
        </p:spPr>
      </p:pic>
      <p:sp>
        <p:nvSpPr>
          <p:cNvPr id="7" name="TextBox 6"/>
          <p:cNvSpPr txBox="1"/>
          <p:nvPr/>
        </p:nvSpPr>
        <p:spPr>
          <a:xfrm>
            <a:off x="155575" y="610217"/>
            <a:ext cx="8756072" cy="4770537"/>
          </a:xfrm>
          <a:prstGeom prst="rect">
            <a:avLst/>
          </a:prstGeom>
          <a:noFill/>
        </p:spPr>
        <p:txBody>
          <a:bodyPr wrap="square" rtlCol="0">
            <a:spAutoFit/>
          </a:bodyPr>
          <a:lstStyle/>
          <a:p>
            <a:r>
              <a:rPr lang="en-US" sz="2000" b="1" dirty="0" smtClean="0">
                <a:solidFill>
                  <a:schemeClr val="bg1"/>
                </a:solidFill>
              </a:rPr>
              <a:t>Economic Development Successes in the Region:</a:t>
            </a:r>
          </a:p>
          <a:p>
            <a:pPr marL="285750" indent="-285750">
              <a:buFont typeface="Arial" panose="020B0604020202020204" pitchFamily="34" charset="0"/>
              <a:buChar char="•"/>
            </a:pPr>
            <a:r>
              <a:rPr lang="en-US" sz="1600" b="1" dirty="0" smtClean="0">
                <a:solidFill>
                  <a:schemeClr val="bg1"/>
                </a:solidFill>
              </a:rPr>
              <a:t>Workforce Housing – many projects underway; STR </a:t>
            </a:r>
            <a:r>
              <a:rPr lang="en-US" sz="1600" b="1" dirty="0" err="1" smtClean="0">
                <a:solidFill>
                  <a:schemeClr val="bg1"/>
                </a:solidFill>
              </a:rPr>
              <a:t>regs</a:t>
            </a:r>
            <a:r>
              <a:rPr lang="en-US" sz="1600" b="1" dirty="0" smtClean="0">
                <a:solidFill>
                  <a:schemeClr val="bg1"/>
                </a:solidFill>
              </a:rPr>
              <a:t>; dedicated funding source in Summit County 5A</a:t>
            </a:r>
          </a:p>
          <a:p>
            <a:pPr marL="285750" indent="-285750">
              <a:buFont typeface="Arial" panose="020B0604020202020204" pitchFamily="34" charset="0"/>
              <a:buChar char="•"/>
            </a:pPr>
            <a:r>
              <a:rPr lang="en-US" sz="1600" b="1" dirty="0" smtClean="0">
                <a:solidFill>
                  <a:schemeClr val="bg1"/>
                </a:solidFill>
              </a:rPr>
              <a:t>Regional Broadband Effort – Project THOR</a:t>
            </a:r>
          </a:p>
          <a:p>
            <a:pPr marL="285750" indent="-285750">
              <a:buFont typeface="Arial" panose="020B0604020202020204" pitchFamily="34" charset="0"/>
              <a:buChar char="•"/>
            </a:pPr>
            <a:r>
              <a:rPr lang="en-US" sz="1600" b="1" dirty="0" smtClean="0">
                <a:solidFill>
                  <a:schemeClr val="bg1"/>
                </a:solidFill>
              </a:rPr>
              <a:t>Northwest Loan Fund – 2 loans in 2018 - $300,000</a:t>
            </a:r>
          </a:p>
          <a:p>
            <a:pPr marL="285750" indent="-285750">
              <a:buFont typeface="Arial" panose="020B0604020202020204" pitchFamily="34" charset="0"/>
              <a:buChar char="•"/>
            </a:pPr>
            <a:r>
              <a:rPr lang="en-US" sz="1600" b="1" dirty="0">
                <a:solidFill>
                  <a:schemeClr val="bg1"/>
                </a:solidFill>
              </a:rPr>
              <a:t>Investment in Community </a:t>
            </a:r>
            <a:r>
              <a:rPr lang="en-US" sz="1600" b="1" dirty="0" smtClean="0">
                <a:solidFill>
                  <a:schemeClr val="bg1"/>
                </a:solidFill>
              </a:rPr>
              <a:t>Infrastructure: Broadband, Workforce </a:t>
            </a:r>
            <a:r>
              <a:rPr lang="en-US" sz="1600" b="1" dirty="0">
                <a:solidFill>
                  <a:schemeClr val="bg1"/>
                </a:solidFill>
              </a:rPr>
              <a:t>Housing </a:t>
            </a:r>
            <a:r>
              <a:rPr lang="en-US" sz="1600" b="1" dirty="0" smtClean="0">
                <a:solidFill>
                  <a:schemeClr val="bg1"/>
                </a:solidFill>
              </a:rPr>
              <a:t>Projects, Transportation </a:t>
            </a:r>
            <a:endParaRPr lang="en-US" sz="1600" b="1" dirty="0">
              <a:solidFill>
                <a:schemeClr val="bg1"/>
              </a:solidFill>
            </a:endParaRPr>
          </a:p>
          <a:p>
            <a:pPr marL="285750" indent="-285750">
              <a:buFont typeface="Arial" panose="020B0604020202020204" pitchFamily="34" charset="0"/>
              <a:buChar char="•"/>
            </a:pPr>
            <a:r>
              <a:rPr lang="en-US" sz="1600" b="1" dirty="0">
                <a:solidFill>
                  <a:schemeClr val="bg1"/>
                </a:solidFill>
              </a:rPr>
              <a:t>Investment in Creative Industries: </a:t>
            </a:r>
            <a:r>
              <a:rPr lang="en-US" sz="1600" b="1" dirty="0" smtClean="0">
                <a:solidFill>
                  <a:schemeClr val="bg1"/>
                </a:solidFill>
              </a:rPr>
              <a:t>Grand Lake, Steamboat</a:t>
            </a:r>
            <a:r>
              <a:rPr lang="en-US" sz="1600" b="1" dirty="0">
                <a:solidFill>
                  <a:schemeClr val="bg1"/>
                </a:solidFill>
              </a:rPr>
              <a:t>, </a:t>
            </a:r>
            <a:r>
              <a:rPr lang="en-US" sz="1600" b="1" dirty="0" smtClean="0">
                <a:solidFill>
                  <a:schemeClr val="bg1"/>
                </a:solidFill>
              </a:rPr>
              <a:t>Breckenridge, Dillon, Silverthorne</a:t>
            </a:r>
            <a:endParaRPr lang="en-US" sz="1600" b="1" dirty="0">
              <a:solidFill>
                <a:schemeClr val="bg1"/>
              </a:solidFill>
            </a:endParaRPr>
          </a:p>
          <a:p>
            <a:pPr marL="285750" indent="-285750">
              <a:buFont typeface="Arial" panose="020B0604020202020204" pitchFamily="34" charset="0"/>
              <a:buChar char="•"/>
            </a:pPr>
            <a:r>
              <a:rPr lang="en-US" sz="1600" b="1" dirty="0" smtClean="0">
                <a:solidFill>
                  <a:schemeClr val="bg1"/>
                </a:solidFill>
              </a:rPr>
              <a:t>Eagle </a:t>
            </a:r>
            <a:r>
              <a:rPr lang="en-US" sz="1600" b="1" dirty="0">
                <a:solidFill>
                  <a:schemeClr val="bg1"/>
                </a:solidFill>
              </a:rPr>
              <a:t>County Tax Revenues to Mental Health Services</a:t>
            </a:r>
          </a:p>
          <a:p>
            <a:pPr marL="285750" indent="-285750">
              <a:buFont typeface="Arial" panose="020B0604020202020204" pitchFamily="34" charset="0"/>
              <a:buChar char="•"/>
            </a:pPr>
            <a:r>
              <a:rPr lang="en-US" sz="1600" b="1" dirty="0" smtClean="0">
                <a:solidFill>
                  <a:schemeClr val="bg1"/>
                </a:solidFill>
              </a:rPr>
              <a:t>Building an Entrepreneurial Ecosystem</a:t>
            </a:r>
          </a:p>
          <a:p>
            <a:pPr marL="742950" lvl="1" indent="-285750">
              <a:buFont typeface="Arial" panose="020B0604020202020204" pitchFamily="34" charset="0"/>
              <a:buChar char="•"/>
            </a:pPr>
            <a:r>
              <a:rPr lang="en-US" sz="1600" b="1" dirty="0" smtClean="0">
                <a:solidFill>
                  <a:schemeClr val="bg1"/>
                </a:solidFill>
              </a:rPr>
              <a:t>Co-Work Spaces</a:t>
            </a:r>
          </a:p>
          <a:p>
            <a:pPr marL="742950" lvl="1" indent="-285750">
              <a:buFont typeface="Arial" panose="020B0604020202020204" pitchFamily="34" charset="0"/>
              <a:buChar char="•"/>
            </a:pPr>
            <a:r>
              <a:rPr lang="en-US" sz="1600" b="1" dirty="0" smtClean="0">
                <a:solidFill>
                  <a:schemeClr val="bg1"/>
                </a:solidFill>
              </a:rPr>
              <a:t>Startup Weekend</a:t>
            </a:r>
          </a:p>
          <a:p>
            <a:pPr marL="742950" lvl="1" indent="-285750">
              <a:buFont typeface="Arial" panose="020B0604020202020204" pitchFamily="34" charset="0"/>
              <a:buChar char="•"/>
            </a:pPr>
            <a:r>
              <a:rPr lang="en-US" sz="1600" b="1" dirty="0" smtClean="0">
                <a:solidFill>
                  <a:schemeClr val="bg1"/>
                </a:solidFill>
              </a:rPr>
              <a:t>Expanded GEI into Jackson County</a:t>
            </a:r>
          </a:p>
          <a:p>
            <a:pPr marL="742950" lvl="1" indent="-285750">
              <a:buFont typeface="Arial" panose="020B0604020202020204" pitchFamily="34" charset="0"/>
              <a:buChar char="•"/>
            </a:pPr>
            <a:r>
              <a:rPr lang="en-US" sz="1600" b="1" dirty="0" err="1" smtClean="0">
                <a:solidFill>
                  <a:schemeClr val="bg1"/>
                </a:solidFill>
              </a:rPr>
              <a:t>COILSx</a:t>
            </a:r>
            <a:endParaRPr lang="en-US" sz="1600" b="1" dirty="0" smtClean="0">
              <a:solidFill>
                <a:schemeClr val="bg1"/>
              </a:solidFill>
            </a:endParaRPr>
          </a:p>
          <a:p>
            <a:pPr marL="742950" lvl="1" indent="-285750">
              <a:buFont typeface="Arial" panose="020B0604020202020204" pitchFamily="34" charset="0"/>
              <a:buChar char="•"/>
            </a:pPr>
            <a:r>
              <a:rPr lang="en-US" sz="1600" b="1" dirty="0" smtClean="0">
                <a:solidFill>
                  <a:schemeClr val="bg1"/>
                </a:solidFill>
              </a:rPr>
              <a:t>Co-hosted Startup Colorado Workshops</a:t>
            </a:r>
          </a:p>
          <a:p>
            <a:pPr marL="742950" lvl="1" indent="-285750">
              <a:buFont typeface="Arial" panose="020B0604020202020204" pitchFamily="34" charset="0"/>
              <a:buChar char="•"/>
            </a:pPr>
            <a:r>
              <a:rPr lang="en-US" sz="1600" b="1" dirty="0" smtClean="0">
                <a:solidFill>
                  <a:schemeClr val="bg1"/>
                </a:solidFill>
              </a:rPr>
              <a:t>Hosted OEDIT outreach workshops</a:t>
            </a:r>
          </a:p>
          <a:p>
            <a:pPr marL="742950" lvl="1" indent="-285750">
              <a:buFont typeface="Arial" panose="020B0604020202020204" pitchFamily="34" charset="0"/>
              <a:buChar char="•"/>
            </a:pPr>
            <a:r>
              <a:rPr lang="en-US" sz="1600" b="1" dirty="0" smtClean="0">
                <a:solidFill>
                  <a:schemeClr val="bg1"/>
                </a:solidFill>
              </a:rPr>
              <a:t>SBDC</a:t>
            </a:r>
          </a:p>
          <a:p>
            <a:pPr marL="742950" lvl="1" indent="-285750">
              <a:buFont typeface="Arial" panose="020B0604020202020204" pitchFamily="34" charset="0"/>
              <a:buChar char="•"/>
            </a:pPr>
            <a:r>
              <a:rPr lang="en-US" sz="1600" b="1" dirty="0" smtClean="0">
                <a:solidFill>
                  <a:schemeClr val="bg1"/>
                </a:solidFill>
              </a:rPr>
              <a:t>Vail Centre</a:t>
            </a:r>
          </a:p>
          <a:p>
            <a:pPr marL="742950" lvl="1" indent="-285750">
              <a:buFont typeface="Arial" panose="020B0604020202020204" pitchFamily="34" charset="0"/>
              <a:buChar char="•"/>
            </a:pPr>
            <a:r>
              <a:rPr lang="en-US" sz="1600" dirty="0" smtClean="0"/>
              <a:t>Grand Enterprise Initiative – expands to Jackson County</a:t>
            </a:r>
          </a:p>
          <a:p>
            <a:r>
              <a:rPr lang="en-US" sz="1200" dirty="0"/>
              <a:t>	</a:t>
            </a:r>
            <a:endParaRPr lang="en-US" sz="1400" dirty="0" smtClean="0"/>
          </a:p>
        </p:txBody>
      </p:sp>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14" name="Straight Connector 13"/>
          <p:cNvCxnSpPr/>
          <p:nvPr/>
        </p:nvCxnSpPr>
        <p:spPr>
          <a:xfrm flipV="1">
            <a:off x="155575" y="465138"/>
            <a:ext cx="8531225" cy="48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1287" y="32822"/>
            <a:ext cx="8559800" cy="400110"/>
          </a:xfrm>
          <a:prstGeom prst="rect">
            <a:avLst/>
          </a:prstGeom>
          <a:noFill/>
        </p:spPr>
        <p:txBody>
          <a:bodyPr wrap="square" rtlCol="0">
            <a:spAutoFit/>
          </a:bodyPr>
          <a:lstStyle/>
          <a:p>
            <a:r>
              <a:rPr lang="en-US" sz="2000" dirty="0" smtClean="0">
                <a:latin typeface="Biondi" panose="02000505030000020004" pitchFamily="2" charset="0"/>
              </a:rPr>
              <a:t>What Have We Accomplished in 2018?</a:t>
            </a:r>
            <a:endParaRPr lang="en-US" sz="2000" dirty="0">
              <a:latin typeface="Biondi" panose="02000505030000020004" pitchFamily="2" charset="0"/>
            </a:endParaRPr>
          </a:p>
        </p:txBody>
      </p:sp>
    </p:spTree>
    <p:extLst>
      <p:ext uri="{BB962C8B-B14F-4D97-AF65-F5344CB8AC3E}">
        <p14:creationId xmlns:p14="http://schemas.microsoft.com/office/powerpoint/2010/main" val="3830927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575" y="617537"/>
            <a:ext cx="8836026" cy="6139990"/>
          </a:xfrm>
          <a:prstGeom prst="rect">
            <a:avLst/>
          </a:prstGeom>
        </p:spPr>
      </p:pic>
      <p:sp>
        <p:nvSpPr>
          <p:cNvPr id="7" name="TextBox 6"/>
          <p:cNvSpPr txBox="1"/>
          <p:nvPr/>
        </p:nvSpPr>
        <p:spPr>
          <a:xfrm>
            <a:off x="126999" y="663551"/>
            <a:ext cx="8864601" cy="6093976"/>
          </a:xfrm>
          <a:prstGeom prst="rect">
            <a:avLst/>
          </a:prstGeom>
          <a:noFill/>
        </p:spPr>
        <p:txBody>
          <a:bodyPr wrap="square" rtlCol="0">
            <a:spAutoFit/>
          </a:bodyPr>
          <a:lstStyle/>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2019 Regional Economic Development Summit</a:t>
            </a:r>
          </a:p>
          <a:p>
            <a:pPr marL="628650" lvl="1" indent="-1714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Thursday, May 2, 2019 at the Silverthorne Pavilion</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New, improved EDD website</a:t>
            </a:r>
          </a:p>
          <a:p>
            <a:pPr marL="628650" lvl="1" indent="-1714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Enhanced sections for resources for businesses, entrepreneurs</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Census 2020: Outreach &amp; Education</a:t>
            </a:r>
          </a:p>
          <a:p>
            <a:pPr marL="171450" indent="-171450">
              <a:buFont typeface="Arial" panose="020B0604020202020204" pitchFamily="34" charset="0"/>
              <a:buChar char="•"/>
            </a:pPr>
            <a:r>
              <a:rPr lang="en-US" b="1" dirty="0">
                <a:latin typeface="Calibri" panose="020F0502020204030204" pitchFamily="34" charset="0"/>
                <a:cs typeface="Calibri" panose="020F0502020204030204" pitchFamily="34" charset="0"/>
              </a:rPr>
              <a:t>Count Me In / Vision 2020 – Outreach &amp; Education on how the upcoming election/ballot initiatives affect our communities (public investments)</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Continue to promote the region</a:t>
            </a:r>
          </a:p>
          <a:p>
            <a:pPr marL="628650" lvl="1" indent="-171450">
              <a:buFont typeface="Arial" panose="020B0604020202020204" pitchFamily="34" charset="0"/>
              <a:buChar char="•"/>
            </a:pPr>
            <a:r>
              <a:rPr lang="en-US" sz="1400" dirty="0" smtClean="0">
                <a:solidFill>
                  <a:schemeClr val="bg1"/>
                </a:solidFill>
                <a:latin typeface="Calibri" panose="020F0502020204030204" pitchFamily="34" charset="0"/>
                <a:cs typeface="Calibri" panose="020F0502020204030204" pitchFamily="34" charset="0"/>
              </a:rPr>
              <a:t>Success Stories Bulletins</a:t>
            </a:r>
          </a:p>
          <a:p>
            <a:pPr marL="628650" lvl="1" indent="-171450">
              <a:buFont typeface="Arial" panose="020B0604020202020204" pitchFamily="34" charset="0"/>
              <a:buChar char="•"/>
            </a:pPr>
            <a:r>
              <a:rPr lang="en-US" sz="1400" dirty="0" smtClean="0">
                <a:solidFill>
                  <a:schemeClr val="bg1"/>
                </a:solidFill>
                <a:latin typeface="Calibri" panose="020F0502020204030204" pitchFamily="34" charset="0"/>
                <a:cs typeface="Calibri" panose="020F0502020204030204" pitchFamily="34" charset="0"/>
              </a:rPr>
              <a:t>EDD website – highlight the region’s assets</a:t>
            </a:r>
          </a:p>
          <a:p>
            <a:pPr marL="628650" lvl="1" indent="-171450">
              <a:buFont typeface="Arial" panose="020B0604020202020204" pitchFamily="34" charset="0"/>
              <a:buChar char="•"/>
            </a:pPr>
            <a:r>
              <a:rPr lang="en-US" sz="1400" dirty="0" smtClean="0">
                <a:solidFill>
                  <a:schemeClr val="bg1"/>
                </a:solidFill>
                <a:latin typeface="Calibri" panose="020F0502020204030204" pitchFamily="34" charset="0"/>
                <a:cs typeface="Calibri" panose="020F0502020204030204" pitchFamily="34" charset="0"/>
              </a:rPr>
              <a:t>Video!</a:t>
            </a:r>
          </a:p>
          <a:p>
            <a:pPr marL="171450" indent="-171450">
              <a:buFont typeface="Arial" panose="020B0604020202020204" pitchFamily="34" charset="0"/>
              <a:buChar char="•"/>
            </a:pPr>
            <a:r>
              <a:rPr lang="en-US" b="1" dirty="0" smtClean="0">
                <a:solidFill>
                  <a:schemeClr val="bg1"/>
                </a:solidFill>
                <a:latin typeface="Calibri" panose="020F0502020204030204" pitchFamily="34" charset="0"/>
                <a:cs typeface="Calibri" panose="020F0502020204030204" pitchFamily="34" charset="0"/>
              </a:rPr>
              <a:t>Continue to build entrepreneurial ecosystem</a:t>
            </a:r>
          </a:p>
          <a:p>
            <a:pPr marL="628650" lvl="1" indent="-171450">
              <a:buFont typeface="Arial" panose="020B0604020202020204" pitchFamily="34" charset="0"/>
              <a:buChar char="•"/>
            </a:pPr>
            <a:r>
              <a:rPr lang="en-US" sz="1400" dirty="0" smtClean="0">
                <a:solidFill>
                  <a:schemeClr val="bg1"/>
                </a:solidFill>
                <a:latin typeface="Calibri" panose="020F0502020204030204" pitchFamily="34" charset="0"/>
                <a:cs typeface="Calibri" panose="020F0502020204030204" pitchFamily="34" charset="0"/>
              </a:rPr>
              <a:t>Continue to build partnerships with champions of entrepreneurship</a:t>
            </a:r>
          </a:p>
          <a:p>
            <a:pPr marL="628650" lvl="1" indent="-171450">
              <a:buFont typeface="Arial" panose="020B0604020202020204" pitchFamily="34" charset="0"/>
              <a:buChar char="•"/>
            </a:pPr>
            <a:r>
              <a:rPr lang="en-US" sz="1400" dirty="0" smtClean="0">
                <a:solidFill>
                  <a:schemeClr val="bg1"/>
                </a:solidFill>
                <a:latin typeface="Calibri" panose="020F0502020204030204" pitchFamily="34" charset="0"/>
                <a:cs typeface="Calibri" panose="020F0502020204030204" pitchFamily="34" charset="0"/>
              </a:rPr>
              <a:t>Continue to support efforts and events at local and state level</a:t>
            </a:r>
          </a:p>
          <a:p>
            <a:pPr marL="171450" indent="-171450">
              <a:buFont typeface="Arial" panose="020B0604020202020204" pitchFamily="34" charset="0"/>
              <a:buChar char="•"/>
            </a:pPr>
            <a:r>
              <a:rPr lang="en-US" b="1" dirty="0">
                <a:solidFill>
                  <a:schemeClr val="bg1"/>
                </a:solidFill>
                <a:latin typeface="Calibri" panose="020F0502020204030204" pitchFamily="34" charset="0"/>
                <a:cs typeface="Calibri" panose="020F0502020204030204" pitchFamily="34" charset="0"/>
              </a:rPr>
              <a:t>Continue to provide </a:t>
            </a:r>
            <a:r>
              <a:rPr lang="en-US" b="1" dirty="0" smtClean="0">
                <a:solidFill>
                  <a:schemeClr val="bg1"/>
                </a:solidFill>
                <a:latin typeface="Calibri" panose="020F0502020204030204" pitchFamily="34" charset="0"/>
                <a:cs typeface="Calibri" panose="020F0502020204030204" pitchFamily="34" charset="0"/>
              </a:rPr>
              <a:t>resources</a:t>
            </a:r>
            <a:endParaRPr lang="en-US" b="1" dirty="0">
              <a:solidFill>
                <a:schemeClr val="bg1"/>
              </a:solidFill>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Resources Bulletins</a:t>
            </a:r>
          </a:p>
          <a:p>
            <a:pPr marL="628650" lvl="1" indent="-1714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EDD website – data clearinghouse</a:t>
            </a:r>
          </a:p>
          <a:p>
            <a:pPr marL="628650" lvl="1" indent="-1714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Quarterly economic updates</a:t>
            </a:r>
          </a:p>
          <a:p>
            <a:pPr marL="628650" lvl="1" indent="-1714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Monthly workforce date</a:t>
            </a:r>
          </a:p>
          <a:p>
            <a:pPr marL="628650" lvl="1" indent="-1714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Data and info upon request</a:t>
            </a:r>
          </a:p>
          <a:p>
            <a:pPr marL="628650" lvl="1" indent="-171450">
              <a:buFont typeface="Arial" panose="020B0604020202020204" pitchFamily="34" charset="0"/>
              <a:buChar char="•"/>
            </a:pPr>
            <a:endParaRPr lang="en-US" sz="1400" dirty="0" smtClean="0">
              <a:solidFill>
                <a:schemeClr val="bg1"/>
              </a:solidFill>
              <a:latin typeface="Calibri" panose="020F0502020204030204" pitchFamily="34" charset="0"/>
              <a:cs typeface="Calibri" panose="020F0502020204030204" pitchFamily="34" charset="0"/>
            </a:endParaRPr>
          </a:p>
          <a:p>
            <a:pPr lvl="1"/>
            <a:endParaRPr lang="en-US" sz="1400" dirty="0" smtClean="0">
              <a:solidFill>
                <a:schemeClr val="bg1"/>
              </a:solidFill>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endParaRPr lang="en-US" sz="1400" dirty="0" smtClean="0">
              <a:solidFill>
                <a:schemeClr val="bg1"/>
              </a:solidFill>
              <a:latin typeface="Calibri" panose="020F0502020204030204" pitchFamily="34" charset="0"/>
              <a:cs typeface="Calibri" panose="020F0502020204030204" pitchFamily="34" charset="0"/>
            </a:endParaRPr>
          </a:p>
          <a:p>
            <a:pPr lvl="2"/>
            <a:endParaRPr lang="en-US" sz="1400" dirty="0" smtClean="0">
              <a:solidFill>
                <a:schemeClr val="bg1"/>
              </a:solidFill>
              <a:latin typeface="Calibri" panose="020F0502020204030204" pitchFamily="34" charset="0"/>
              <a:cs typeface="Calibri" panose="020F0502020204030204" pitchFamily="34" charset="0"/>
            </a:endParaRPr>
          </a:p>
          <a:p>
            <a:pPr lvl="2"/>
            <a:endParaRPr lang="en-US" sz="1400" dirty="0">
              <a:solidFill>
                <a:schemeClr val="bg1"/>
              </a:solidFill>
              <a:latin typeface="Calibri" panose="020F0502020204030204" pitchFamily="34" charset="0"/>
              <a:cs typeface="Calibri" panose="020F0502020204030204" pitchFamily="34" charset="0"/>
            </a:endParaRPr>
          </a:p>
          <a:p>
            <a:endParaRPr lang="en-US" sz="800" dirty="0" smtClean="0">
              <a:solidFill>
                <a:schemeClr val="bg1"/>
              </a:solidFill>
            </a:endParaRPr>
          </a:p>
        </p:txBody>
      </p:sp>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14" name="Straight Connector 13"/>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7000" y="112682"/>
            <a:ext cx="8559800" cy="400110"/>
          </a:xfrm>
          <a:prstGeom prst="rect">
            <a:avLst/>
          </a:prstGeom>
          <a:noFill/>
        </p:spPr>
        <p:txBody>
          <a:bodyPr wrap="square" rtlCol="0">
            <a:spAutoFit/>
          </a:bodyPr>
          <a:lstStyle/>
          <a:p>
            <a:r>
              <a:rPr lang="en-US" sz="2000" dirty="0" smtClean="0">
                <a:latin typeface="Biondi" panose="02000505030000020004" pitchFamily="2" charset="0"/>
              </a:rPr>
              <a:t>Looking Ahead to 2019</a:t>
            </a:r>
            <a:endParaRPr lang="en-US" sz="2000" dirty="0">
              <a:latin typeface="Biondi" panose="02000505030000020004" pitchFamily="2" charset="0"/>
            </a:endParaRPr>
          </a:p>
        </p:txBody>
      </p:sp>
      <p:sp>
        <p:nvSpPr>
          <p:cNvPr id="2" name="Slide Number Placeholder 1"/>
          <p:cNvSpPr>
            <a:spLocks noGrp="1"/>
          </p:cNvSpPr>
          <p:nvPr>
            <p:ph type="sldNum" sz="quarter" idx="12"/>
          </p:nvPr>
        </p:nvSpPr>
        <p:spPr/>
        <p:txBody>
          <a:bodyPr/>
          <a:lstStyle/>
          <a:p>
            <a:fld id="{BE5C1903-54C7-4227-A5B1-A103F1F03493}" type="slidenum">
              <a:rPr lang="en-US" smtClean="0"/>
              <a:t>12</a:t>
            </a:fld>
            <a:endParaRPr lang="en-US" dirty="0"/>
          </a:p>
        </p:txBody>
      </p:sp>
    </p:spTree>
    <p:extLst>
      <p:ext uri="{BB962C8B-B14F-4D97-AF65-F5344CB8AC3E}">
        <p14:creationId xmlns:p14="http://schemas.microsoft.com/office/powerpoint/2010/main" val="2378182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0266"/>
          <a:stretch/>
        </p:blipFill>
        <p:spPr>
          <a:xfrm>
            <a:off x="155575" y="617537"/>
            <a:ext cx="8788400" cy="6088063"/>
          </a:xfrm>
          <a:prstGeom prst="rect">
            <a:avLst/>
          </a:prstGeom>
        </p:spPr>
      </p:pic>
      <p:sp>
        <p:nvSpPr>
          <p:cNvPr id="7" name="TextBox 6"/>
          <p:cNvSpPr txBox="1"/>
          <p:nvPr/>
        </p:nvSpPr>
        <p:spPr>
          <a:xfrm>
            <a:off x="241300" y="751464"/>
            <a:ext cx="8331200" cy="1908215"/>
          </a:xfrm>
          <a:prstGeom prst="rect">
            <a:avLst/>
          </a:prstGeom>
          <a:noFill/>
        </p:spPr>
        <p:txBody>
          <a:bodyPr wrap="square" rtlCol="0">
            <a:spAutoFit/>
          </a:bodyPr>
          <a:lstStyle/>
          <a:p>
            <a:r>
              <a:rPr lang="en-US" sz="4000" dirty="0" smtClean="0">
                <a:solidFill>
                  <a:schemeClr val="bg1"/>
                </a:solidFill>
                <a:latin typeface="Calibri" panose="020F0502020204030204" pitchFamily="34" charset="0"/>
                <a:cs typeface="Calibri" panose="020F0502020204030204" pitchFamily="34" charset="0"/>
              </a:rPr>
              <a:t>Other Projects, Initiatives, Activities?</a:t>
            </a:r>
          </a:p>
          <a:p>
            <a:pPr marL="628650" lvl="1" indent="-171450">
              <a:buFont typeface="Arial" panose="020B0604020202020204" pitchFamily="34" charset="0"/>
              <a:buChar char="•"/>
            </a:pPr>
            <a:endParaRPr lang="en-US" sz="1400" dirty="0" smtClean="0">
              <a:latin typeface="Calibri" panose="020F0502020204030204" pitchFamily="34" charset="0"/>
              <a:cs typeface="Calibri" panose="020F0502020204030204" pitchFamily="34" charset="0"/>
            </a:endParaRPr>
          </a:p>
          <a:p>
            <a:pPr lvl="1"/>
            <a:endParaRPr lang="en-US" sz="1400" dirty="0" smtClean="0">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endParaRPr lang="en-US" sz="1400" dirty="0" smtClean="0">
              <a:latin typeface="Calibri" panose="020F0502020204030204" pitchFamily="34" charset="0"/>
              <a:cs typeface="Calibri" panose="020F0502020204030204" pitchFamily="34" charset="0"/>
            </a:endParaRPr>
          </a:p>
          <a:p>
            <a:pPr lvl="2"/>
            <a:endParaRPr lang="en-US" sz="1400" dirty="0" smtClean="0">
              <a:latin typeface="Calibri" panose="020F0502020204030204" pitchFamily="34" charset="0"/>
              <a:cs typeface="Calibri" panose="020F0502020204030204" pitchFamily="34" charset="0"/>
            </a:endParaRPr>
          </a:p>
          <a:p>
            <a:pPr lvl="2"/>
            <a:endParaRPr lang="en-US" sz="1400" dirty="0">
              <a:latin typeface="Calibri" panose="020F0502020204030204" pitchFamily="34" charset="0"/>
              <a:cs typeface="Calibri" panose="020F0502020204030204" pitchFamily="34" charset="0"/>
            </a:endParaRPr>
          </a:p>
          <a:p>
            <a:endParaRPr lang="en-US" sz="800" dirty="0" smtClean="0"/>
          </a:p>
        </p:txBody>
      </p:sp>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14" name="Straight Connector 13"/>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7000" y="112682"/>
            <a:ext cx="8559800" cy="400110"/>
          </a:xfrm>
          <a:prstGeom prst="rect">
            <a:avLst/>
          </a:prstGeom>
          <a:noFill/>
        </p:spPr>
        <p:txBody>
          <a:bodyPr wrap="square" rtlCol="0">
            <a:spAutoFit/>
          </a:bodyPr>
          <a:lstStyle/>
          <a:p>
            <a:r>
              <a:rPr lang="en-US" sz="2000" dirty="0" smtClean="0">
                <a:latin typeface="Biondi" panose="02000505030000020004" pitchFamily="2" charset="0"/>
              </a:rPr>
              <a:t>Looking Ahead to 2019</a:t>
            </a:r>
            <a:endParaRPr lang="en-US" sz="2000" dirty="0">
              <a:latin typeface="Biondi" panose="02000505030000020004" pitchFamily="2" charset="0"/>
            </a:endParaRPr>
          </a:p>
        </p:txBody>
      </p:sp>
    </p:spTree>
    <p:extLst>
      <p:ext uri="{BB962C8B-B14F-4D97-AF65-F5344CB8AC3E}">
        <p14:creationId xmlns:p14="http://schemas.microsoft.com/office/powerpoint/2010/main" val="3299613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954107"/>
          </a:xfrm>
          <a:prstGeom prst="rect">
            <a:avLst/>
          </a:prstGeom>
        </p:spPr>
        <p:txBody>
          <a:bodyPr wrap="square">
            <a:spAutoFit/>
          </a:bodyPr>
          <a:lstStyle/>
          <a:p>
            <a:r>
              <a:rPr lang="en-US" sz="2000" dirty="0">
                <a:latin typeface="Biondi" panose="02000505030000020004" pitchFamily="2" charset="0"/>
              </a:rPr>
              <a:t>Priority Area: WORKFORCE</a:t>
            </a:r>
          </a:p>
          <a:p>
            <a:endParaRPr lang="en-US" sz="800" b="1" dirty="0" smtClean="0"/>
          </a:p>
          <a:p>
            <a:r>
              <a:rPr lang="en-US" sz="1400" b="1" dirty="0" smtClean="0"/>
              <a:t>Objective: Build capacity in our region to have community infrastructure to support both the current workforce and to attract future human capital/talent</a:t>
            </a:r>
          </a:p>
        </p:txBody>
      </p:sp>
      <p:graphicFrame>
        <p:nvGraphicFramePr>
          <p:cNvPr id="6" name="Table 5"/>
          <p:cNvGraphicFramePr>
            <a:graphicFrameLocks noGrp="1"/>
          </p:cNvGraphicFramePr>
          <p:nvPr>
            <p:extLst>
              <p:ext uri="{D42A27DB-BD31-4B8C-83A1-F6EECF244321}">
                <p14:modId xmlns:p14="http://schemas.microsoft.com/office/powerpoint/2010/main" val="930349929"/>
              </p:ext>
            </p:extLst>
          </p:nvPr>
        </p:nvGraphicFramePr>
        <p:xfrm>
          <a:off x="318134" y="1144607"/>
          <a:ext cx="8673467" cy="4465320"/>
        </p:xfrm>
        <a:graphic>
          <a:graphicData uri="http://schemas.openxmlformats.org/drawingml/2006/table">
            <a:tbl>
              <a:tblPr firstRow="1" bandRow="1">
                <a:tableStyleId>{5C22544A-7EE6-4342-B048-85BDC9FD1C3A}</a:tableStyleId>
              </a:tblPr>
              <a:tblGrid>
                <a:gridCol w="2958466">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1447801">
                  <a:extLst>
                    <a:ext uri="{9D8B030D-6E8A-4147-A177-3AD203B41FA5}">
                      <a16:colId xmlns:a16="http://schemas.microsoft.com/office/drawing/2014/main" val="20005"/>
                    </a:ext>
                  </a:extLst>
                </a:gridCol>
              </a:tblGrid>
              <a:tr h="370840">
                <a:tc>
                  <a:txBody>
                    <a:bodyPr/>
                    <a:lstStyle/>
                    <a:p>
                      <a:r>
                        <a:rPr lang="en-US" sz="1000" b="1" dirty="0" smtClean="0"/>
                        <a:t>ACTION</a:t>
                      </a:r>
                      <a:endParaRPr lang="en-US" sz="1000" b="1" dirty="0"/>
                    </a:p>
                  </a:txBody>
                  <a:tcPr>
                    <a:solidFill>
                      <a:schemeClr val="accent3">
                        <a:lumMod val="50000"/>
                      </a:schemeClr>
                    </a:solidFill>
                  </a:tcPr>
                </a:tc>
                <a:tc>
                  <a:txBody>
                    <a:bodyPr/>
                    <a:lstStyle/>
                    <a:p>
                      <a:pPr marL="0" algn="l" defTabSz="914400" rtl="0" eaLnBrk="1" latinLnBrk="0" hangingPunct="1"/>
                      <a:r>
                        <a:rPr lang="en-US" sz="1000" b="1" kern="1200" dirty="0" smtClean="0">
                          <a:solidFill>
                            <a:schemeClr val="lt1"/>
                          </a:solidFill>
                          <a:latin typeface="+mn-lt"/>
                          <a:ea typeface="+mn-ea"/>
                          <a:cs typeface="+mn-cs"/>
                        </a:rPr>
                        <a:t>STAKEHOLDERS</a:t>
                      </a:r>
                    </a:p>
                  </a:txBody>
                  <a:tcPr>
                    <a:solidFill>
                      <a:schemeClr val="accent3">
                        <a:lumMod val="50000"/>
                      </a:schemeClr>
                    </a:solidFill>
                  </a:tcPr>
                </a:tc>
                <a:tc>
                  <a:txBody>
                    <a:bodyPr/>
                    <a:lstStyle/>
                    <a:p>
                      <a:pPr marL="0" algn="l" defTabSz="914400" rtl="0" eaLnBrk="1" latinLnBrk="0" hangingPunct="1"/>
                      <a:r>
                        <a:rPr lang="en-US" sz="1000" b="1" kern="1200" dirty="0" smtClean="0">
                          <a:solidFill>
                            <a:schemeClr val="lt1"/>
                          </a:solidFill>
                          <a:latin typeface="+mn-lt"/>
                          <a:ea typeface="+mn-ea"/>
                          <a:cs typeface="+mn-cs"/>
                        </a:rPr>
                        <a:t>RESOURCES</a:t>
                      </a:r>
                      <a:endParaRPr lang="en-US" sz="10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1000" b="1" kern="1200" dirty="0" smtClean="0">
                          <a:solidFill>
                            <a:schemeClr val="lt1"/>
                          </a:solidFill>
                          <a:latin typeface="+mn-lt"/>
                          <a:ea typeface="+mn-ea"/>
                          <a:cs typeface="+mn-cs"/>
                        </a:rPr>
                        <a:t>TIMEFRAME</a:t>
                      </a:r>
                    </a:p>
                    <a:p>
                      <a:pPr marL="0" algn="ctr" defTabSz="914400" rtl="0" eaLnBrk="1" latinLnBrk="0" hangingPunct="1"/>
                      <a:r>
                        <a:rPr lang="en-US" sz="1000" b="1" kern="1200" dirty="0" smtClean="0">
                          <a:solidFill>
                            <a:schemeClr val="lt1"/>
                          </a:solidFill>
                          <a:latin typeface="+mn-lt"/>
                          <a:ea typeface="+mn-ea"/>
                          <a:cs typeface="+mn-cs"/>
                        </a:rPr>
                        <a:t>(2017-2021)</a:t>
                      </a:r>
                      <a:endParaRPr lang="en-US" sz="10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1000" b="1" kern="1200" dirty="0" smtClean="0">
                          <a:solidFill>
                            <a:schemeClr val="lt1"/>
                          </a:solidFill>
                          <a:latin typeface="+mn-lt"/>
                          <a:ea typeface="+mn-ea"/>
                          <a:cs typeface="+mn-cs"/>
                        </a:rPr>
                        <a:t>PRIORITY</a:t>
                      </a:r>
                      <a:endParaRPr lang="en-US" sz="10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1000" b="1" kern="1200" dirty="0" smtClean="0">
                          <a:solidFill>
                            <a:schemeClr val="bg1"/>
                          </a:solidFill>
                          <a:latin typeface="+mn-lt"/>
                          <a:ea typeface="+mn-ea"/>
                          <a:cs typeface="+mn-cs"/>
                        </a:rPr>
                        <a:t>PROGRESS</a:t>
                      </a:r>
                      <a:endParaRPr lang="en-US" sz="1000" b="1" kern="1200" dirty="0">
                        <a:solidFill>
                          <a:schemeClr val="bg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0"/>
                  </a:ext>
                </a:extLst>
              </a:tr>
              <a:tr h="370840">
                <a:tc>
                  <a:txBody>
                    <a:bodyPr/>
                    <a:lstStyle/>
                    <a:p>
                      <a:r>
                        <a:rPr lang="en-US" sz="900" b="0" dirty="0" smtClean="0">
                          <a:solidFill>
                            <a:schemeClr val="bg1"/>
                          </a:solidFill>
                        </a:rPr>
                        <a:t>HOUSING: Inventory of workforce housing options</a:t>
                      </a:r>
                      <a:r>
                        <a:rPr lang="en-US" sz="900" b="0" baseline="0" dirty="0" smtClean="0">
                          <a:solidFill>
                            <a:schemeClr val="bg1"/>
                          </a:solidFill>
                        </a:rPr>
                        <a:t> in the region on website: links to housing authorities; sites listing rental housing; helpful tips to those looking for housing, etc.</a:t>
                      </a:r>
                      <a:endParaRPr lang="en-US" sz="900" b="0" dirty="0">
                        <a:solidFill>
                          <a:schemeClr val="bg1"/>
                        </a:solidFill>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HOUSING</a:t>
                      </a:r>
                    </a:p>
                    <a:p>
                      <a:pPr marL="0" algn="l" defTabSz="914400" rtl="0" eaLnBrk="1" latinLnBrk="0" hangingPunct="1"/>
                      <a:r>
                        <a:rPr lang="en-US" sz="900" b="0" kern="1200" dirty="0" smtClean="0">
                          <a:solidFill>
                            <a:schemeClr val="lt1"/>
                          </a:solidFill>
                          <a:latin typeface="+mn-lt"/>
                          <a:ea typeface="+mn-ea"/>
                          <a:cs typeface="+mn-cs"/>
                        </a:rPr>
                        <a:t>BUSINESS</a:t>
                      </a: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p>
                      <a:pPr marL="0" algn="l" defTabSz="914400" rtl="0" eaLnBrk="1" latinLnBrk="0" hangingPunct="1"/>
                      <a:r>
                        <a:rPr lang="en-US" sz="900" b="0" kern="1200" baseline="0" dirty="0" smtClean="0">
                          <a:solidFill>
                            <a:schemeClr val="lt1"/>
                          </a:solidFill>
                          <a:latin typeface="+mn-lt"/>
                          <a:ea typeface="+mn-ea"/>
                          <a:cs typeface="+mn-cs"/>
                        </a:rPr>
                        <a:t>HOUSING</a:t>
                      </a:r>
                    </a:p>
                    <a:p>
                      <a:pPr marL="0" algn="l" defTabSz="914400" rtl="0" eaLnBrk="1" latinLnBrk="0" hangingPunct="1"/>
                      <a:r>
                        <a:rPr lang="en-US" sz="900" b="0" kern="1200" baseline="0" dirty="0" smtClean="0">
                          <a:solidFill>
                            <a:schemeClr val="lt1"/>
                          </a:solidFill>
                          <a:latin typeface="+mn-lt"/>
                          <a:ea typeface="+mn-ea"/>
                          <a:cs typeface="+mn-cs"/>
                        </a:rPr>
                        <a:t>DCI</a:t>
                      </a: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2017</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H</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dirty="0" smtClean="0">
                          <a:solidFill>
                            <a:schemeClr val="bg1"/>
                          </a:solidFill>
                        </a:rPr>
                        <a:t>Created Inventory of workforce housing options</a:t>
                      </a:r>
                      <a:r>
                        <a:rPr lang="en-US" sz="900" b="0" baseline="0" dirty="0" smtClean="0">
                          <a:solidFill>
                            <a:schemeClr val="bg1"/>
                          </a:solidFill>
                        </a:rPr>
                        <a:t> in the region on website; work underway on “Regional Workforce Housing Report” to be available Jan. 2018</a:t>
                      </a:r>
                      <a:endParaRPr lang="en-US" sz="900" b="0" kern="1200" dirty="0">
                        <a:solidFill>
                          <a:schemeClr val="bg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1"/>
                  </a:ext>
                </a:extLst>
              </a:tr>
              <a:tr h="370840">
                <a:tc>
                  <a:txBody>
                    <a:bodyPr/>
                    <a:lstStyle/>
                    <a:p>
                      <a:r>
                        <a:rPr lang="en-US" sz="900" b="0" dirty="0" smtClean="0">
                          <a:solidFill>
                            <a:schemeClr val="bg1"/>
                          </a:solidFill>
                        </a:rPr>
                        <a:t>BROADBAND: Carry out action items in Regional Broadband Strategic Plan</a:t>
                      </a:r>
                      <a:endParaRPr lang="en-US" sz="900" b="0" dirty="0">
                        <a:solidFill>
                          <a:schemeClr val="bg1"/>
                        </a:solidFill>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CHAMBERS</a:t>
                      </a:r>
                    </a:p>
                    <a:p>
                      <a:pPr marL="0" algn="l" defTabSz="914400" rtl="0" eaLnBrk="1" latinLnBrk="0" hangingPunct="1"/>
                      <a:r>
                        <a:rPr lang="en-US" sz="900" b="0" kern="1200" dirty="0" smtClean="0">
                          <a:solidFill>
                            <a:schemeClr val="lt1"/>
                          </a:solidFill>
                          <a:latin typeface="+mn-lt"/>
                          <a:ea typeface="+mn-ea"/>
                          <a:cs typeface="+mn-cs"/>
                        </a:rPr>
                        <a:t>COWORK</a:t>
                      </a:r>
                      <a:r>
                        <a:rPr lang="en-US" sz="900" b="0" kern="1200" baseline="0" dirty="0" smtClean="0">
                          <a:solidFill>
                            <a:schemeClr val="lt1"/>
                          </a:solidFill>
                          <a:latin typeface="+mn-lt"/>
                          <a:ea typeface="+mn-ea"/>
                          <a:cs typeface="+mn-cs"/>
                        </a:rPr>
                        <a:t> SPACES</a:t>
                      </a:r>
                    </a:p>
                    <a:p>
                      <a:pPr marL="0" algn="l" defTabSz="914400" rtl="0" eaLnBrk="1" latinLnBrk="0" hangingPunct="1"/>
                      <a:r>
                        <a:rPr lang="en-US" sz="900" b="0" kern="1200" baseline="0" dirty="0" smtClean="0">
                          <a:solidFill>
                            <a:schemeClr val="lt1"/>
                          </a:solidFill>
                          <a:latin typeface="+mn-lt"/>
                          <a:ea typeface="+mn-ea"/>
                          <a:cs typeface="+mn-cs"/>
                        </a:rPr>
                        <a:t>CMC</a:t>
                      </a:r>
                    </a:p>
                    <a:p>
                      <a:pPr marL="0" algn="l" defTabSz="914400" rtl="0" eaLnBrk="1" latinLnBrk="0" hangingPunct="1"/>
                      <a:r>
                        <a:rPr lang="en-US" sz="900" b="0" kern="1200" baseline="0" dirty="0" smtClean="0">
                          <a:solidFill>
                            <a:schemeClr val="lt1"/>
                          </a:solidFill>
                          <a:latin typeface="+mn-lt"/>
                          <a:ea typeface="+mn-ea"/>
                          <a:cs typeface="+mn-cs"/>
                        </a:rPr>
                        <a:t>K12</a:t>
                      </a:r>
                      <a:endParaRPr lang="en-US" sz="900" b="0" kern="1200" dirty="0" smtClean="0">
                        <a:solidFill>
                          <a:schemeClr val="lt1"/>
                        </a:solidFill>
                        <a:latin typeface="+mn-lt"/>
                        <a:ea typeface="+mn-ea"/>
                        <a:cs typeface="+mn-cs"/>
                      </a:endParaRPr>
                    </a:p>
                    <a:p>
                      <a:pPr marL="0" algn="l" defTabSz="914400" rtl="0" eaLnBrk="1" latinLnBrk="0" hangingPunct="1"/>
                      <a:endParaRPr lang="en-US" sz="900" b="0" kern="120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a:t>
                      </a:r>
                    </a:p>
                    <a:p>
                      <a:pPr marL="0" algn="l" defTabSz="914400" rtl="0" eaLnBrk="1" latinLnBrk="0" hangingPunct="1"/>
                      <a:r>
                        <a:rPr lang="en-US" sz="900" b="0" kern="1200" baseline="0" dirty="0" smtClean="0">
                          <a:solidFill>
                            <a:schemeClr val="lt1"/>
                          </a:solidFill>
                          <a:latin typeface="+mn-lt"/>
                          <a:ea typeface="+mn-ea"/>
                          <a:cs typeface="+mn-cs"/>
                        </a:rPr>
                        <a:t>TOWN GOVT</a:t>
                      </a:r>
                    </a:p>
                    <a:p>
                      <a:pPr marL="0" algn="l" defTabSz="914400" rtl="0" eaLnBrk="1" latinLnBrk="0" hangingPunct="1"/>
                      <a:r>
                        <a:rPr lang="en-US" sz="900" b="0" kern="1200" baseline="0" dirty="0" smtClean="0">
                          <a:solidFill>
                            <a:schemeClr val="lt1"/>
                          </a:solidFill>
                          <a:latin typeface="+mn-lt"/>
                          <a:ea typeface="+mn-ea"/>
                          <a:cs typeface="+mn-cs"/>
                        </a:rPr>
                        <a:t>COUNTY GOVT</a:t>
                      </a:r>
                    </a:p>
                    <a:p>
                      <a:pPr marL="0" algn="l" defTabSz="914400" rtl="0" eaLnBrk="1" latinLnBrk="0" hangingPunct="1"/>
                      <a:r>
                        <a:rPr lang="en-US" sz="900" b="0" kern="1200" baseline="0" dirty="0" smtClean="0">
                          <a:solidFill>
                            <a:schemeClr val="lt1"/>
                          </a:solidFill>
                          <a:latin typeface="+mn-lt"/>
                          <a:ea typeface="+mn-ea"/>
                          <a:cs typeface="+mn-cs"/>
                        </a:rPr>
                        <a:t>DCI</a:t>
                      </a:r>
                    </a:p>
                    <a:p>
                      <a:pPr marL="0" algn="l" defTabSz="914400" rtl="0" eaLnBrk="1" latinLnBrk="0" hangingPunct="1"/>
                      <a:r>
                        <a:rPr lang="en-US" sz="900" b="0" kern="1200" baseline="0" dirty="0" smtClean="0">
                          <a:solidFill>
                            <a:schemeClr val="lt1"/>
                          </a:solidFill>
                          <a:latin typeface="+mn-lt"/>
                          <a:ea typeface="+mn-ea"/>
                          <a:cs typeface="+mn-cs"/>
                        </a:rPr>
                        <a:t>EDA</a:t>
                      </a:r>
                    </a:p>
                    <a:p>
                      <a:pPr marL="0" algn="l" defTabSz="914400" rtl="0" eaLnBrk="1" latinLnBrk="0" hangingPunct="1"/>
                      <a:r>
                        <a:rPr lang="en-US" sz="900" b="0" kern="1200" baseline="0" dirty="0" smtClean="0">
                          <a:solidFill>
                            <a:schemeClr val="lt1"/>
                          </a:solidFill>
                          <a:latin typeface="+mn-lt"/>
                          <a:ea typeface="+mn-ea"/>
                          <a:cs typeface="+mn-cs"/>
                        </a:rPr>
                        <a:t>USDA RD</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2017-2022</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H</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bg1"/>
                          </a:solidFill>
                          <a:latin typeface="+mn-lt"/>
                          <a:ea typeface="+mn-ea"/>
                          <a:cs typeface="+mn-cs"/>
                        </a:rPr>
                        <a:t>See list of completed projects</a:t>
                      </a:r>
                      <a:endParaRPr lang="en-US" sz="900" b="0" kern="1200" dirty="0">
                        <a:solidFill>
                          <a:schemeClr val="bg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2"/>
                  </a:ext>
                </a:extLst>
              </a:tr>
              <a:tr h="370840">
                <a:tc>
                  <a:txBody>
                    <a:bodyPr/>
                    <a:lstStyle/>
                    <a:p>
                      <a:r>
                        <a:rPr lang="en-US" sz="900" b="0" dirty="0" smtClean="0">
                          <a:solidFill>
                            <a:schemeClr val="bg1"/>
                          </a:solidFill>
                        </a:rPr>
                        <a:t>COMMUNITY INFRASTRUCTURE</a:t>
                      </a:r>
                      <a:r>
                        <a:rPr lang="en-US" sz="900" b="0" baseline="0" dirty="0" smtClean="0">
                          <a:solidFill>
                            <a:schemeClr val="bg1"/>
                          </a:solidFill>
                        </a:rPr>
                        <a:t>: Support efforts to provide needs of the workforce including healthcare; childcare; education/training; transportation</a:t>
                      </a:r>
                      <a:endParaRPr lang="en-US" sz="900" b="0" dirty="0">
                        <a:solidFill>
                          <a:schemeClr val="bg1"/>
                        </a:solidFill>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EDUCATION</a:t>
                      </a:r>
                    </a:p>
                    <a:p>
                      <a:pPr marL="0" algn="l" defTabSz="914400" rtl="0" eaLnBrk="1" latinLnBrk="0" hangingPunct="1"/>
                      <a:r>
                        <a:rPr lang="en-US" sz="900" b="0" kern="1200" dirty="0" smtClean="0">
                          <a:solidFill>
                            <a:schemeClr val="lt1"/>
                          </a:solidFill>
                          <a:latin typeface="+mn-lt"/>
                          <a:ea typeface="+mn-ea"/>
                          <a:cs typeface="+mn-cs"/>
                        </a:rPr>
                        <a:t>COLORADO</a:t>
                      </a:r>
                      <a:r>
                        <a:rPr lang="en-US" sz="900" b="0" kern="1200" baseline="0" dirty="0" smtClean="0">
                          <a:solidFill>
                            <a:schemeClr val="lt1"/>
                          </a:solidFill>
                          <a:latin typeface="+mn-lt"/>
                          <a:ea typeface="+mn-ea"/>
                          <a:cs typeface="+mn-cs"/>
                        </a:rPr>
                        <a:t> WORKFORCE SYSTEM</a:t>
                      </a:r>
                      <a:endParaRPr lang="en-US" sz="900" b="0" kern="120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EDA</a:t>
                      </a:r>
                    </a:p>
                    <a:p>
                      <a:pPr marL="0" algn="l" defTabSz="914400" rtl="0" eaLnBrk="1" latinLnBrk="0" hangingPunct="1"/>
                      <a:r>
                        <a:rPr lang="en-US" sz="900" b="0" kern="1200" dirty="0" smtClean="0">
                          <a:solidFill>
                            <a:schemeClr val="lt1"/>
                          </a:solidFill>
                          <a:latin typeface="+mn-lt"/>
                          <a:ea typeface="+mn-ea"/>
                          <a:cs typeface="+mn-cs"/>
                        </a:rPr>
                        <a:t>USDA</a:t>
                      </a:r>
                    </a:p>
                    <a:p>
                      <a:pPr marL="0" algn="l" defTabSz="914400" rtl="0" eaLnBrk="1" latinLnBrk="0" hangingPunct="1"/>
                      <a:r>
                        <a:rPr lang="en-US" sz="900" b="0" kern="1200" dirty="0" smtClean="0">
                          <a:solidFill>
                            <a:schemeClr val="lt1"/>
                          </a:solidFill>
                          <a:latin typeface="+mn-lt"/>
                          <a:ea typeface="+mn-ea"/>
                          <a:cs typeface="+mn-cs"/>
                        </a:rPr>
                        <a:t>DOLA</a:t>
                      </a:r>
                    </a:p>
                    <a:p>
                      <a:pPr marL="0" algn="l" defTabSz="914400" rtl="0" eaLnBrk="1" latinLnBrk="0" hangingPunct="1"/>
                      <a:r>
                        <a:rPr lang="en-US" sz="900" b="0" kern="1200" dirty="0" smtClean="0">
                          <a:solidFill>
                            <a:schemeClr val="lt1"/>
                          </a:solidFill>
                          <a:latin typeface="+mn-lt"/>
                          <a:ea typeface="+mn-ea"/>
                          <a:cs typeface="+mn-cs"/>
                        </a:rPr>
                        <a:t>OEDIT</a:t>
                      </a:r>
                    </a:p>
                    <a:p>
                      <a:pPr marL="0" algn="l" defTabSz="914400" rtl="0" eaLnBrk="1" latinLnBrk="0" hangingPunct="1"/>
                      <a:r>
                        <a:rPr lang="en-US" sz="900" b="0" kern="1200" dirty="0" smtClean="0">
                          <a:solidFill>
                            <a:schemeClr val="lt1"/>
                          </a:solidFill>
                          <a:latin typeface="+mn-lt"/>
                          <a:ea typeface="+mn-ea"/>
                          <a:cs typeface="+mn-cs"/>
                        </a:rPr>
                        <a:t>CDLE</a:t>
                      </a: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3">
                        <a:lumMod val="50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H</a:t>
                      </a:r>
                    </a:p>
                  </a:txBody>
                  <a:tcPr>
                    <a:solidFill>
                      <a:schemeClr val="accent3">
                        <a:lumMod val="50000"/>
                      </a:schemeClr>
                    </a:solidFill>
                  </a:tcPr>
                </a:tc>
                <a:tc>
                  <a:txBody>
                    <a:bodyPr/>
                    <a:lstStyle/>
                    <a:p>
                      <a:pPr marL="0" algn="l" defTabSz="914400" rtl="0" eaLnBrk="1" latinLnBrk="0" hangingPunct="1"/>
                      <a:endParaRPr lang="en-US" sz="900" b="1" kern="1200" baseline="0" dirty="0" smtClean="0">
                        <a:solidFill>
                          <a:schemeClr val="lt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3"/>
                  </a:ext>
                </a:extLst>
              </a:tr>
              <a:tr h="370840">
                <a:tc>
                  <a:txBody>
                    <a:bodyPr/>
                    <a:lstStyle/>
                    <a:p>
                      <a:r>
                        <a:rPr lang="en-US" sz="900" b="0" kern="1200" baseline="0" dirty="0" smtClean="0">
                          <a:solidFill>
                            <a:schemeClr val="bg1"/>
                          </a:solidFill>
                          <a:latin typeface="+mn-lt"/>
                          <a:ea typeface="+mn-ea"/>
                          <a:cs typeface="+mn-cs"/>
                        </a:rPr>
                        <a:t>TRANSPORTATION: Support efforts to develop and improve multi-modal transportation systems including public transit, improvements to I-70; improvements and expanded service at airports (idea: sponsor a “bike sharing program” workshop; </a:t>
                      </a:r>
                    </a:p>
                    <a:p>
                      <a:endParaRPr lang="en-US" sz="900" dirty="0"/>
                    </a:p>
                  </a:txBody>
                  <a:tcPr>
                    <a:solidFill>
                      <a:schemeClr val="accent3">
                        <a:lumMod val="50000"/>
                      </a:schemeClr>
                    </a:solidFill>
                  </a:tcPr>
                </a:tc>
                <a:tc>
                  <a:txBody>
                    <a:bodyPr/>
                    <a:lstStyle/>
                    <a:p>
                      <a:r>
                        <a:rPr lang="en-US" sz="900" b="0" kern="1200" dirty="0" smtClean="0">
                          <a:solidFill>
                            <a:schemeClr val="bg1"/>
                          </a:solidFill>
                          <a:latin typeface="+mn-lt"/>
                          <a:ea typeface="+mn-ea"/>
                          <a:cs typeface="+mn-cs"/>
                        </a:rPr>
                        <a:t>TOWN GOVT</a:t>
                      </a:r>
                    </a:p>
                    <a:p>
                      <a:r>
                        <a:rPr lang="en-US" sz="900" b="0" kern="1200" dirty="0" smtClean="0">
                          <a:solidFill>
                            <a:schemeClr val="bg1"/>
                          </a:solidFill>
                          <a:latin typeface="+mn-lt"/>
                          <a:ea typeface="+mn-ea"/>
                          <a:cs typeface="+mn-cs"/>
                        </a:rPr>
                        <a:t>COUNTY GOVT</a:t>
                      </a:r>
                    </a:p>
                    <a:p>
                      <a:r>
                        <a:rPr lang="en-US" sz="900" b="0" kern="1200" dirty="0" smtClean="0">
                          <a:solidFill>
                            <a:schemeClr val="bg1"/>
                          </a:solidFill>
                          <a:latin typeface="+mn-lt"/>
                          <a:ea typeface="+mn-ea"/>
                          <a:cs typeface="+mn-cs"/>
                        </a:rPr>
                        <a:t>TOURISM</a:t>
                      </a:r>
                      <a:r>
                        <a:rPr lang="en-US" sz="900" b="0" kern="1200" baseline="0" dirty="0" smtClean="0">
                          <a:solidFill>
                            <a:schemeClr val="bg1"/>
                          </a:solidFill>
                          <a:latin typeface="+mn-lt"/>
                          <a:ea typeface="+mn-ea"/>
                          <a:cs typeface="+mn-cs"/>
                        </a:rPr>
                        <a:t> INDUSTRY</a:t>
                      </a:r>
                    </a:p>
                    <a:p>
                      <a:r>
                        <a:rPr lang="en-US" sz="900" b="0" kern="1200" baseline="0" dirty="0" smtClean="0">
                          <a:solidFill>
                            <a:schemeClr val="bg1"/>
                          </a:solidFill>
                          <a:latin typeface="+mn-lt"/>
                          <a:ea typeface="+mn-ea"/>
                          <a:cs typeface="+mn-cs"/>
                        </a:rPr>
                        <a:t>BUSINESS</a:t>
                      </a:r>
                      <a:endParaRPr lang="en-US" sz="900" b="0" kern="1200" dirty="0">
                        <a:solidFill>
                          <a:schemeClr val="bg1"/>
                        </a:solidFill>
                        <a:latin typeface="+mn-lt"/>
                        <a:ea typeface="+mn-ea"/>
                        <a:cs typeface="+mn-cs"/>
                      </a:endParaRPr>
                    </a:p>
                  </a:txBody>
                  <a:tcPr>
                    <a:solidFill>
                      <a:schemeClr val="accent3">
                        <a:lumMod val="50000"/>
                      </a:schemeClr>
                    </a:solidFill>
                  </a:tcPr>
                </a:tc>
                <a:tc>
                  <a:txBody>
                    <a:bodyPr/>
                    <a:lstStyle/>
                    <a:p>
                      <a:r>
                        <a:rPr lang="en-US" sz="900" b="0" kern="1200" dirty="0" smtClean="0">
                          <a:solidFill>
                            <a:schemeClr val="bg1"/>
                          </a:solidFill>
                          <a:latin typeface="+mn-lt"/>
                          <a:ea typeface="+mn-ea"/>
                          <a:cs typeface="+mn-cs"/>
                        </a:rPr>
                        <a:t>CDOT</a:t>
                      </a:r>
                    </a:p>
                    <a:p>
                      <a:r>
                        <a:rPr lang="en-US" sz="900" b="0" kern="1200" dirty="0" smtClean="0">
                          <a:solidFill>
                            <a:schemeClr val="bg1"/>
                          </a:solidFill>
                          <a:latin typeface="+mn-lt"/>
                          <a:ea typeface="+mn-ea"/>
                          <a:cs typeface="+mn-cs"/>
                        </a:rPr>
                        <a:t>I70 COALITION</a:t>
                      </a:r>
                    </a:p>
                    <a:p>
                      <a:r>
                        <a:rPr lang="en-US" sz="900" b="0" kern="1200" dirty="0" smtClean="0">
                          <a:solidFill>
                            <a:schemeClr val="bg1"/>
                          </a:solidFill>
                          <a:latin typeface="+mn-lt"/>
                          <a:ea typeface="+mn-ea"/>
                          <a:cs typeface="+mn-cs"/>
                        </a:rPr>
                        <a:t>AIRPORTS</a:t>
                      </a:r>
                    </a:p>
                    <a:p>
                      <a:r>
                        <a:rPr lang="en-US" sz="900" b="0" kern="1200" dirty="0" smtClean="0">
                          <a:solidFill>
                            <a:schemeClr val="bg1"/>
                          </a:solidFill>
                          <a:latin typeface="+mn-lt"/>
                          <a:ea typeface="+mn-ea"/>
                          <a:cs typeface="+mn-cs"/>
                        </a:rPr>
                        <a:t>EAA</a:t>
                      </a:r>
                    </a:p>
                    <a:p>
                      <a:r>
                        <a:rPr lang="en-US" sz="900" b="0" kern="1200" dirty="0" smtClean="0">
                          <a:solidFill>
                            <a:schemeClr val="bg1"/>
                          </a:solidFill>
                          <a:latin typeface="+mn-lt"/>
                          <a:ea typeface="+mn-ea"/>
                          <a:cs typeface="+mn-cs"/>
                        </a:rPr>
                        <a:t>NWCCOG/RTCC</a:t>
                      </a:r>
                      <a:endParaRPr lang="en-US" sz="900" b="0" kern="1200" dirty="0">
                        <a:solidFill>
                          <a:schemeClr val="bg1"/>
                        </a:solidFill>
                        <a:latin typeface="+mn-lt"/>
                        <a:ea typeface="+mn-ea"/>
                        <a:cs typeface="+mn-cs"/>
                      </a:endParaRPr>
                    </a:p>
                  </a:txBody>
                  <a:tcPr>
                    <a:solidFill>
                      <a:schemeClr val="accent3">
                        <a:lumMod val="50000"/>
                      </a:schemeClr>
                    </a:solidFill>
                  </a:tcPr>
                </a:tc>
                <a:tc>
                  <a:txBody>
                    <a:bodyPr/>
                    <a:lstStyle/>
                    <a:p>
                      <a:r>
                        <a:rPr lang="en-US" sz="900" b="0" kern="1200" dirty="0" smtClean="0">
                          <a:solidFill>
                            <a:schemeClr val="lt1"/>
                          </a:solidFill>
                          <a:latin typeface="+mn-lt"/>
                          <a:ea typeface="+mn-ea"/>
                          <a:cs typeface="+mn-cs"/>
                        </a:rPr>
                        <a:t>ONGOING</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M</a:t>
                      </a:r>
                      <a:endParaRPr lang="en-US" sz="900" b="1" kern="1200" baseline="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endParaRPr lang="en-US" sz="900" b="1" kern="1200" baseline="0" dirty="0">
                        <a:solidFill>
                          <a:schemeClr val="lt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4"/>
                  </a:ext>
                </a:extLst>
              </a:tr>
            </a:tbl>
          </a:graphicData>
        </a:graphic>
      </p:graphicFrame>
      <p:cxnSp>
        <p:nvCxnSpPr>
          <p:cNvPr id="5" name="Straight Connector 4"/>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14</a:t>
            </a:fld>
            <a:endParaRPr lang="en-US" dirty="0"/>
          </a:p>
        </p:txBody>
      </p:sp>
    </p:spTree>
    <p:extLst>
      <p:ext uri="{BB962C8B-B14F-4D97-AF65-F5344CB8AC3E}">
        <p14:creationId xmlns:p14="http://schemas.microsoft.com/office/powerpoint/2010/main" val="2102751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1015663"/>
          </a:xfrm>
          <a:prstGeom prst="rect">
            <a:avLst/>
          </a:prstGeom>
        </p:spPr>
        <p:txBody>
          <a:bodyPr wrap="square">
            <a:spAutoFit/>
          </a:bodyPr>
          <a:lstStyle/>
          <a:p>
            <a:r>
              <a:rPr lang="en-US" sz="2000" dirty="0">
                <a:latin typeface="Biondi" panose="02000505030000020004" pitchFamily="2" charset="0"/>
              </a:rPr>
              <a:t>Priority Area: WORKFORCE</a:t>
            </a:r>
          </a:p>
          <a:p>
            <a:endParaRPr lang="en-US" sz="1400" b="1" dirty="0" smtClean="0"/>
          </a:p>
          <a:p>
            <a:r>
              <a:rPr lang="en-US" sz="1400" b="1" dirty="0" smtClean="0"/>
              <a:t>Objective: Encourage development of higher-paying, year-round, career-focused jobs</a:t>
            </a:r>
            <a:endParaRPr lang="en-US" sz="1400" b="1" dirty="0"/>
          </a:p>
          <a:p>
            <a:r>
              <a:rPr lang="en-US" sz="1200" dirty="0"/>
              <a:t>    </a:t>
            </a:r>
            <a:endParaRPr lang="en-US" sz="1200" dirty="0" smtClean="0"/>
          </a:p>
        </p:txBody>
      </p:sp>
      <p:graphicFrame>
        <p:nvGraphicFramePr>
          <p:cNvPr id="5" name="Table 4"/>
          <p:cNvGraphicFramePr>
            <a:graphicFrameLocks noGrp="1"/>
          </p:cNvGraphicFramePr>
          <p:nvPr>
            <p:extLst>
              <p:ext uri="{D42A27DB-BD31-4B8C-83A1-F6EECF244321}">
                <p14:modId xmlns:p14="http://schemas.microsoft.com/office/powerpoint/2010/main" val="646311318"/>
              </p:ext>
            </p:extLst>
          </p:nvPr>
        </p:nvGraphicFramePr>
        <p:xfrm>
          <a:off x="280035" y="1066800"/>
          <a:ext cx="8511539" cy="5105400"/>
        </p:xfrm>
        <a:graphic>
          <a:graphicData uri="http://schemas.openxmlformats.org/drawingml/2006/table">
            <a:tbl>
              <a:tblPr firstRow="1" bandRow="1">
                <a:tableStyleId>{5C22544A-7EE6-4342-B048-85BDC9FD1C3A}</a:tableStyleId>
              </a:tblPr>
              <a:tblGrid>
                <a:gridCol w="2072071">
                  <a:extLst>
                    <a:ext uri="{9D8B030D-6E8A-4147-A177-3AD203B41FA5}">
                      <a16:colId xmlns:a16="http://schemas.microsoft.com/office/drawing/2014/main" val="20000"/>
                    </a:ext>
                  </a:extLst>
                </a:gridCol>
                <a:gridCol w="1587538">
                  <a:extLst>
                    <a:ext uri="{9D8B030D-6E8A-4147-A177-3AD203B41FA5}">
                      <a16:colId xmlns:a16="http://schemas.microsoft.com/office/drawing/2014/main" val="20001"/>
                    </a:ext>
                  </a:extLst>
                </a:gridCol>
                <a:gridCol w="1587538">
                  <a:extLst>
                    <a:ext uri="{9D8B030D-6E8A-4147-A177-3AD203B41FA5}">
                      <a16:colId xmlns:a16="http://schemas.microsoft.com/office/drawing/2014/main" val="20002"/>
                    </a:ext>
                  </a:extLst>
                </a:gridCol>
                <a:gridCol w="828595">
                  <a:extLst>
                    <a:ext uri="{9D8B030D-6E8A-4147-A177-3AD203B41FA5}">
                      <a16:colId xmlns:a16="http://schemas.microsoft.com/office/drawing/2014/main" val="20003"/>
                    </a:ext>
                  </a:extLst>
                </a:gridCol>
                <a:gridCol w="1021463">
                  <a:extLst>
                    <a:ext uri="{9D8B030D-6E8A-4147-A177-3AD203B41FA5}">
                      <a16:colId xmlns:a16="http://schemas.microsoft.com/office/drawing/2014/main" val="20004"/>
                    </a:ext>
                  </a:extLst>
                </a:gridCol>
                <a:gridCol w="1414334">
                  <a:extLst>
                    <a:ext uri="{9D8B030D-6E8A-4147-A177-3AD203B41FA5}">
                      <a16:colId xmlns:a16="http://schemas.microsoft.com/office/drawing/2014/main" val="20005"/>
                    </a:ext>
                  </a:extLst>
                </a:gridCol>
              </a:tblGrid>
              <a:tr h="776909">
                <a:tc>
                  <a:txBody>
                    <a:bodyPr/>
                    <a:lstStyle/>
                    <a:p>
                      <a:r>
                        <a:rPr lang="en-US" sz="900" b="1" dirty="0" smtClean="0"/>
                        <a:t>ACTION</a:t>
                      </a:r>
                      <a:endParaRPr lang="en-US" sz="900" b="1" dirty="0"/>
                    </a:p>
                  </a:txBody>
                  <a:tcPr>
                    <a:solidFill>
                      <a:schemeClr val="accent3">
                        <a:lumMod val="50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txBody>
                  <a:tcPr>
                    <a:solidFill>
                      <a:schemeClr val="accent3">
                        <a:lumMod val="50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endParaRPr lang="en-US" sz="9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900" b="1" kern="1200" dirty="0" smtClean="0">
                          <a:solidFill>
                            <a:schemeClr val="lt1"/>
                          </a:solidFill>
                          <a:latin typeface="+mn-lt"/>
                          <a:ea typeface="+mn-ea"/>
                          <a:cs typeface="+mn-cs"/>
                        </a:rPr>
                        <a:t>TIMEFRAME</a:t>
                      </a:r>
                    </a:p>
                    <a:p>
                      <a:pPr marL="0" algn="ctr" defTabSz="914400" rtl="0" eaLnBrk="1" latinLnBrk="0" hangingPunct="1"/>
                      <a:r>
                        <a:rPr lang="en-US" sz="900" b="1" kern="1200" dirty="0" smtClean="0">
                          <a:solidFill>
                            <a:schemeClr val="lt1"/>
                          </a:solidFill>
                          <a:latin typeface="+mn-lt"/>
                          <a:ea typeface="+mn-ea"/>
                          <a:cs typeface="+mn-cs"/>
                        </a:rPr>
                        <a:t>(2017-2021)</a:t>
                      </a:r>
                      <a:endParaRPr lang="en-US" sz="9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900" b="1" kern="1200" dirty="0" smtClean="0">
                          <a:solidFill>
                            <a:schemeClr val="lt1"/>
                          </a:solidFill>
                          <a:latin typeface="+mn-lt"/>
                          <a:ea typeface="+mn-ea"/>
                          <a:cs typeface="+mn-cs"/>
                        </a:rPr>
                        <a:t>PRIORITY</a:t>
                      </a:r>
                    </a:p>
                    <a:p>
                      <a:pPr marL="0" algn="ctr" defTabSz="914400" rtl="0" eaLnBrk="1" latinLnBrk="0" hangingPunct="1"/>
                      <a:r>
                        <a:rPr lang="en-US" sz="900" b="1" kern="1200" dirty="0" smtClean="0">
                          <a:solidFill>
                            <a:schemeClr val="lt1"/>
                          </a:solidFill>
                          <a:latin typeface="+mn-lt"/>
                          <a:ea typeface="+mn-ea"/>
                          <a:cs typeface="+mn-cs"/>
                        </a:rPr>
                        <a:t>H/M/L</a:t>
                      </a:r>
                      <a:endParaRPr lang="en-US" sz="9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900" b="1" kern="1200" dirty="0" smtClean="0">
                          <a:solidFill>
                            <a:schemeClr val="lt1"/>
                          </a:solidFill>
                          <a:latin typeface="+mn-lt"/>
                          <a:ea typeface="+mn-ea"/>
                          <a:cs typeface="+mn-cs"/>
                        </a:rPr>
                        <a:t>PROGRESS</a:t>
                      </a:r>
                      <a:endParaRPr lang="en-US" sz="900" b="1" kern="1200" dirty="0">
                        <a:solidFill>
                          <a:schemeClr val="lt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0"/>
                  </a:ext>
                </a:extLst>
              </a:tr>
              <a:tr h="1276350">
                <a:tc>
                  <a:txBody>
                    <a:bodyPr/>
                    <a:lstStyle/>
                    <a:p>
                      <a:r>
                        <a:rPr lang="en-US" sz="900" b="0" dirty="0" smtClean="0">
                          <a:solidFill>
                            <a:schemeClr val="bg1"/>
                          </a:solidFill>
                        </a:rPr>
                        <a:t>Create regional entrepreneurial ecosystem by</a:t>
                      </a:r>
                      <a:r>
                        <a:rPr lang="en-US" sz="900" b="0" baseline="0" dirty="0" smtClean="0">
                          <a:solidFill>
                            <a:schemeClr val="bg1"/>
                          </a:solidFill>
                        </a:rPr>
                        <a:t> learning about accelerator/incubator best practices throughout the state (OEDIT Blueprint 2.0 Initiative Program)</a:t>
                      </a:r>
                      <a:endParaRPr lang="en-US" sz="900" b="0" dirty="0" smtClean="0">
                        <a:solidFill>
                          <a:schemeClr val="bg1"/>
                        </a:solidFill>
                      </a:endParaRPr>
                    </a:p>
                    <a:p>
                      <a:endParaRPr lang="en-US" sz="900" b="0" dirty="0" smtClean="0">
                        <a:solidFill>
                          <a:schemeClr val="bg1"/>
                        </a:solidFill>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COWORK SPACES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chemeClr val="lt1"/>
                          </a:solidFill>
                          <a:latin typeface="+mn-lt"/>
                          <a:ea typeface="+mn-ea"/>
                          <a:cs typeface="+mn-cs"/>
                        </a:rPr>
                        <a:t>COLORADO</a:t>
                      </a:r>
                      <a:r>
                        <a:rPr lang="en-US" sz="900" b="0" kern="1200" baseline="0" dirty="0" smtClean="0">
                          <a:solidFill>
                            <a:schemeClr val="lt1"/>
                          </a:solidFill>
                          <a:latin typeface="+mn-lt"/>
                          <a:ea typeface="+mn-ea"/>
                          <a:cs typeface="+mn-cs"/>
                        </a:rPr>
                        <a:t> WORKFORCE SYSTEM</a:t>
                      </a:r>
                      <a:endParaRPr lang="en-US" sz="900" b="0" kern="1200" dirty="0" smtClean="0">
                        <a:solidFill>
                          <a:schemeClr val="lt1"/>
                        </a:solidFill>
                        <a:latin typeface="+mn-lt"/>
                        <a:ea typeface="+mn-ea"/>
                        <a:cs typeface="+mn-cs"/>
                      </a:endParaRPr>
                    </a:p>
                    <a:p>
                      <a:pPr marL="0" algn="l" defTabSz="914400" rtl="0" eaLnBrk="1" latinLnBrk="0" hangingPunct="1"/>
                      <a:endParaRPr lang="en-US" sz="900" b="0" kern="120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p>
                      <a:pPr marL="0" algn="l" defTabSz="914400" rtl="0" eaLnBrk="1" latinLnBrk="0" hangingPunct="1"/>
                      <a:r>
                        <a:rPr lang="en-US" sz="900" b="0" kern="1200" baseline="0" dirty="0" smtClean="0">
                          <a:solidFill>
                            <a:schemeClr val="lt1"/>
                          </a:solidFill>
                          <a:latin typeface="+mn-lt"/>
                          <a:ea typeface="+mn-ea"/>
                          <a:cs typeface="+mn-cs"/>
                        </a:rPr>
                        <a:t>OEDIT</a:t>
                      </a:r>
                    </a:p>
                    <a:p>
                      <a:pPr marL="0" algn="l" defTabSz="914400" rtl="0" eaLnBrk="1" latinLnBrk="0" hangingPunct="1"/>
                      <a:endParaRPr lang="en-US" sz="900" b="0" kern="1200" baseline="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2017</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H</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bg1"/>
                          </a:solidFill>
                          <a:latin typeface="+mn-lt"/>
                          <a:ea typeface="+mn-ea"/>
                          <a:cs typeface="+mn-cs"/>
                        </a:rPr>
                        <a:t>Completed Field trip to Mountain Ventures</a:t>
                      </a:r>
                      <a:r>
                        <a:rPr lang="en-US" sz="900" b="0" kern="1200" baseline="0" dirty="0" smtClean="0">
                          <a:solidFill>
                            <a:schemeClr val="bg1"/>
                          </a:solidFill>
                          <a:latin typeface="+mn-lt"/>
                          <a:ea typeface="+mn-ea"/>
                          <a:cs typeface="+mn-cs"/>
                        </a:rPr>
                        <a:t> Summit in Telluride Feb 2017. 2 Follow-up meetings: 3/15/17; EDD board update on 5/25/17</a:t>
                      </a:r>
                      <a:endParaRPr lang="en-US" sz="900" b="0" kern="1200" dirty="0">
                        <a:solidFill>
                          <a:schemeClr val="bg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1"/>
                  </a:ext>
                </a:extLst>
              </a:tr>
              <a:tr h="1442830">
                <a:tc>
                  <a:txBody>
                    <a:bodyPr/>
                    <a:lstStyle/>
                    <a:p>
                      <a:r>
                        <a:rPr lang="en-US" sz="900" b="0" dirty="0" smtClean="0">
                          <a:solidFill>
                            <a:schemeClr val="bg1"/>
                          </a:solidFill>
                        </a:rPr>
                        <a:t>Pursue</a:t>
                      </a:r>
                      <a:r>
                        <a:rPr lang="en-US" sz="900" b="0" baseline="0" dirty="0" smtClean="0">
                          <a:solidFill>
                            <a:schemeClr val="bg1"/>
                          </a:solidFill>
                        </a:rPr>
                        <a:t> funding under EDA’s Regional Innovation Strategies grant program for project that supports the development of an entrepreneurial ecosystem</a:t>
                      </a:r>
                      <a:endParaRPr lang="en-US" sz="900" b="0" dirty="0">
                        <a:solidFill>
                          <a:schemeClr val="bg1"/>
                        </a:solidFill>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CHAMBERS</a:t>
                      </a:r>
                    </a:p>
                    <a:p>
                      <a:pPr marL="0" algn="l" defTabSz="914400" rtl="0" eaLnBrk="1" latinLnBrk="0" hangingPunct="1"/>
                      <a:r>
                        <a:rPr lang="en-US" sz="900" b="0" kern="1200" dirty="0" smtClean="0">
                          <a:solidFill>
                            <a:schemeClr val="lt1"/>
                          </a:solidFill>
                          <a:latin typeface="+mn-lt"/>
                          <a:ea typeface="+mn-ea"/>
                          <a:cs typeface="+mn-cs"/>
                        </a:rPr>
                        <a:t>COWORK</a:t>
                      </a:r>
                      <a:r>
                        <a:rPr lang="en-US" sz="900" b="0" kern="1200" baseline="0" dirty="0" smtClean="0">
                          <a:solidFill>
                            <a:schemeClr val="lt1"/>
                          </a:solidFill>
                          <a:latin typeface="+mn-lt"/>
                          <a:ea typeface="+mn-ea"/>
                          <a:cs typeface="+mn-cs"/>
                        </a:rPr>
                        <a:t> SPACES</a:t>
                      </a:r>
                    </a:p>
                    <a:p>
                      <a:pPr marL="0" algn="l" defTabSz="914400" rtl="0" eaLnBrk="1" latinLnBrk="0" hangingPunct="1"/>
                      <a:r>
                        <a:rPr lang="en-US" sz="900" b="0" kern="1200" baseline="0" dirty="0" smtClean="0">
                          <a:solidFill>
                            <a:schemeClr val="lt1"/>
                          </a:solidFill>
                          <a:latin typeface="+mn-lt"/>
                          <a:ea typeface="+mn-ea"/>
                          <a:cs typeface="+mn-cs"/>
                        </a:rPr>
                        <a:t>CMC</a:t>
                      </a:r>
                    </a:p>
                    <a:p>
                      <a:pPr marL="0" algn="l" defTabSz="914400" rtl="0" eaLnBrk="1" latinLnBrk="0" hangingPunct="1"/>
                      <a:r>
                        <a:rPr lang="en-US" sz="900" b="0" kern="1200" baseline="0" dirty="0" smtClean="0">
                          <a:solidFill>
                            <a:schemeClr val="lt1"/>
                          </a:solidFill>
                          <a:latin typeface="+mn-lt"/>
                          <a:ea typeface="+mn-ea"/>
                          <a:cs typeface="+mn-cs"/>
                        </a:rPr>
                        <a:t>K12</a:t>
                      </a:r>
                      <a:endParaRPr lang="en-US" sz="900" b="0" kern="1200" dirty="0" smtClean="0">
                        <a:solidFill>
                          <a:schemeClr val="lt1"/>
                        </a:solidFill>
                        <a:latin typeface="+mn-lt"/>
                        <a:ea typeface="+mn-ea"/>
                        <a:cs typeface="+mn-cs"/>
                      </a:endParaRPr>
                    </a:p>
                    <a:p>
                      <a:pPr marL="0" algn="l" defTabSz="914400" rtl="0" eaLnBrk="1" latinLnBrk="0" hangingPunct="1"/>
                      <a:endParaRPr lang="en-US" sz="900" b="0" kern="120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a:t>
                      </a:r>
                    </a:p>
                    <a:p>
                      <a:pPr marL="0" algn="l" defTabSz="914400" rtl="0" eaLnBrk="1" latinLnBrk="0" hangingPunct="1"/>
                      <a:r>
                        <a:rPr lang="en-US" sz="900" b="0" kern="1200" baseline="0" dirty="0" smtClean="0">
                          <a:solidFill>
                            <a:schemeClr val="lt1"/>
                          </a:solidFill>
                          <a:latin typeface="+mn-lt"/>
                          <a:ea typeface="+mn-ea"/>
                          <a:cs typeface="+mn-cs"/>
                        </a:rPr>
                        <a:t>TOWN GOVT</a:t>
                      </a:r>
                    </a:p>
                    <a:p>
                      <a:pPr marL="0" algn="l" defTabSz="914400" rtl="0" eaLnBrk="1" latinLnBrk="0" hangingPunct="1"/>
                      <a:r>
                        <a:rPr lang="en-US" sz="900" b="0" kern="1200" baseline="0" dirty="0" smtClean="0">
                          <a:solidFill>
                            <a:schemeClr val="lt1"/>
                          </a:solidFill>
                          <a:latin typeface="+mn-lt"/>
                          <a:ea typeface="+mn-ea"/>
                          <a:cs typeface="+mn-cs"/>
                        </a:rPr>
                        <a:t>COUNTY GOVT</a:t>
                      </a:r>
                    </a:p>
                    <a:p>
                      <a:pPr marL="0" algn="l" defTabSz="914400" rtl="0" eaLnBrk="1" latinLnBrk="0" hangingPunct="1"/>
                      <a:r>
                        <a:rPr lang="en-US" sz="900" b="0" kern="1200" baseline="0" dirty="0" smtClean="0">
                          <a:solidFill>
                            <a:schemeClr val="lt1"/>
                          </a:solidFill>
                          <a:latin typeface="+mn-lt"/>
                          <a:ea typeface="+mn-ea"/>
                          <a:cs typeface="+mn-cs"/>
                        </a:rPr>
                        <a:t>DCI</a:t>
                      </a:r>
                    </a:p>
                    <a:p>
                      <a:pPr marL="0" algn="l" defTabSz="914400" rtl="0" eaLnBrk="1" latinLnBrk="0" hangingPunct="1"/>
                      <a:r>
                        <a:rPr lang="en-US" sz="900" b="0" kern="1200" baseline="0" dirty="0" smtClean="0">
                          <a:solidFill>
                            <a:schemeClr val="lt1"/>
                          </a:solidFill>
                          <a:latin typeface="+mn-lt"/>
                          <a:ea typeface="+mn-ea"/>
                          <a:cs typeface="+mn-cs"/>
                        </a:rPr>
                        <a:t>EDA</a:t>
                      </a:r>
                    </a:p>
                    <a:p>
                      <a:pPr marL="0" algn="l" defTabSz="914400" rtl="0" eaLnBrk="1" latinLnBrk="0" hangingPunct="1"/>
                      <a:r>
                        <a:rPr lang="en-US" sz="900" b="0" kern="1200" baseline="0" dirty="0" smtClean="0">
                          <a:solidFill>
                            <a:schemeClr val="lt1"/>
                          </a:solidFill>
                          <a:latin typeface="+mn-lt"/>
                          <a:ea typeface="+mn-ea"/>
                          <a:cs typeface="+mn-cs"/>
                        </a:rPr>
                        <a:t>USDA RD</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2017</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M</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bg1"/>
                          </a:solidFill>
                          <a:latin typeface="+mn-lt"/>
                          <a:ea typeface="+mn-ea"/>
                          <a:cs typeface="+mn-cs"/>
                        </a:rPr>
                        <a:t>Submitted EDA RIS grant application on 6/22/17 for creation</a:t>
                      </a:r>
                      <a:r>
                        <a:rPr lang="en-US" sz="900" b="0" kern="1200" baseline="0" dirty="0" smtClean="0">
                          <a:solidFill>
                            <a:schemeClr val="bg1"/>
                          </a:solidFill>
                          <a:latin typeface="+mn-lt"/>
                          <a:ea typeface="+mn-ea"/>
                          <a:cs typeface="+mn-cs"/>
                        </a:rPr>
                        <a:t> of “Mountain Outdoor Recreation Innovation Alliance”</a:t>
                      </a:r>
                      <a:endParaRPr lang="en-US" sz="900" b="0" kern="1200" dirty="0">
                        <a:solidFill>
                          <a:schemeClr val="bg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2"/>
                  </a:ext>
                </a:extLst>
              </a:tr>
              <a:tr h="1609311">
                <a:tc>
                  <a:txBody>
                    <a:bodyPr/>
                    <a:lstStyle/>
                    <a:p>
                      <a:r>
                        <a:rPr lang="en-US" sz="900" b="0" dirty="0" smtClean="0">
                          <a:solidFill>
                            <a:schemeClr val="bg1"/>
                          </a:solidFill>
                        </a:rPr>
                        <a:t>Host a day-long</a:t>
                      </a:r>
                      <a:r>
                        <a:rPr lang="en-US" sz="900" b="0" baseline="0" dirty="0" smtClean="0">
                          <a:solidFill>
                            <a:schemeClr val="bg1"/>
                          </a:solidFill>
                        </a:rPr>
                        <a:t> workshop sharing best practices in innovation strategies; accelerator/incubator models; co-working spaces models; ideas for entrepreneurship and innovation </a:t>
                      </a:r>
                      <a:endParaRPr lang="en-US" sz="900" b="0" dirty="0">
                        <a:solidFill>
                          <a:schemeClr val="bg1"/>
                        </a:solidFill>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a:t>
                      </a:r>
                    </a:p>
                    <a:p>
                      <a:pPr marL="0" algn="l" defTabSz="914400" rtl="0" eaLnBrk="1" latinLnBrk="0" hangingPunct="1"/>
                      <a:r>
                        <a:rPr lang="en-US" sz="900" b="0" kern="1200" dirty="0" smtClean="0">
                          <a:solidFill>
                            <a:schemeClr val="lt1"/>
                          </a:solidFill>
                          <a:latin typeface="+mn-lt"/>
                          <a:ea typeface="+mn-ea"/>
                          <a:cs typeface="+mn-cs"/>
                        </a:rPr>
                        <a:t>County</a:t>
                      </a:r>
                      <a:r>
                        <a:rPr lang="en-US" sz="900" b="0" kern="1200" baseline="0" dirty="0" smtClean="0">
                          <a:solidFill>
                            <a:schemeClr val="lt1"/>
                          </a:solidFill>
                          <a:latin typeface="+mn-lt"/>
                          <a:ea typeface="+mn-ea"/>
                          <a:cs typeface="+mn-cs"/>
                        </a:rPr>
                        <a:t> Govt</a:t>
                      </a:r>
                    </a:p>
                    <a:p>
                      <a:pPr marL="0" algn="l" defTabSz="914400" rtl="0" eaLnBrk="1" latinLnBrk="0" hangingPunct="1"/>
                      <a:r>
                        <a:rPr lang="en-US" sz="900" b="0" kern="1200" baseline="0" dirty="0" smtClean="0">
                          <a:solidFill>
                            <a:schemeClr val="lt1"/>
                          </a:solidFill>
                          <a:latin typeface="+mn-lt"/>
                          <a:ea typeface="+mn-ea"/>
                          <a:cs typeface="+mn-cs"/>
                        </a:rPr>
                        <a:t>Business</a:t>
                      </a:r>
                    </a:p>
                    <a:p>
                      <a:pPr marL="0" algn="l" defTabSz="914400" rtl="0" eaLnBrk="1" latinLnBrk="0" hangingPunct="1"/>
                      <a:r>
                        <a:rPr lang="en-US" sz="900" b="0" kern="1200" baseline="0" dirty="0" smtClean="0">
                          <a:solidFill>
                            <a:schemeClr val="lt1"/>
                          </a:solidFill>
                          <a:latin typeface="+mn-lt"/>
                          <a:ea typeface="+mn-ea"/>
                          <a:cs typeface="+mn-cs"/>
                        </a:rPr>
                        <a:t>Education</a:t>
                      </a: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p>
                      <a:pPr marL="0" algn="l" defTabSz="914400" rtl="0" eaLnBrk="1" latinLnBrk="0" hangingPunct="1"/>
                      <a:r>
                        <a:rPr lang="en-US" sz="900" b="0" kern="1200" dirty="0" smtClean="0">
                          <a:solidFill>
                            <a:schemeClr val="lt1"/>
                          </a:solidFill>
                          <a:latin typeface="+mn-lt"/>
                          <a:ea typeface="+mn-ea"/>
                          <a:cs typeface="+mn-cs"/>
                        </a:rPr>
                        <a:t>EDA</a:t>
                      </a:r>
                    </a:p>
                    <a:p>
                      <a:pPr marL="0" algn="l" defTabSz="914400" rtl="0" eaLnBrk="1" latinLnBrk="0" hangingPunct="1"/>
                      <a:r>
                        <a:rPr lang="en-US" sz="900" b="0" kern="1200" dirty="0" smtClean="0">
                          <a:solidFill>
                            <a:schemeClr val="lt1"/>
                          </a:solidFill>
                          <a:latin typeface="+mn-lt"/>
                          <a:ea typeface="+mn-ea"/>
                          <a:cs typeface="+mn-cs"/>
                        </a:rPr>
                        <a:t>CENTER FOR RURAL ENTREPRENEURSHIP</a:t>
                      </a:r>
                    </a:p>
                    <a:p>
                      <a:pPr marL="0" algn="l" defTabSz="914400" rtl="0" eaLnBrk="1" latinLnBrk="0" hangingPunct="1"/>
                      <a:r>
                        <a:rPr lang="en-US" sz="900" b="0" kern="1200" dirty="0" smtClean="0">
                          <a:solidFill>
                            <a:schemeClr val="lt1"/>
                          </a:solidFill>
                          <a:latin typeface="+mn-lt"/>
                          <a:ea typeface="+mn-ea"/>
                          <a:cs typeface="+mn-cs"/>
                        </a:rPr>
                        <a:t>OEDIT</a:t>
                      </a:r>
                    </a:p>
                    <a:p>
                      <a:pPr marL="0" algn="l" defTabSz="914400" rtl="0" eaLnBrk="1" latinLnBrk="0" hangingPunct="1"/>
                      <a:r>
                        <a:rPr lang="en-US" sz="900" b="0" kern="1200" dirty="0" smtClean="0">
                          <a:solidFill>
                            <a:schemeClr val="lt1"/>
                          </a:solidFill>
                          <a:latin typeface="+mn-lt"/>
                          <a:ea typeface="+mn-ea"/>
                          <a:cs typeface="+mn-cs"/>
                        </a:rPr>
                        <a:t>USDA</a:t>
                      </a:r>
                    </a:p>
                    <a:p>
                      <a:pPr marL="0" algn="l" defTabSz="914400" rtl="0" eaLnBrk="1" latinLnBrk="0" hangingPunct="1"/>
                      <a:r>
                        <a:rPr lang="en-US" sz="900" b="0" kern="1200" dirty="0" smtClean="0">
                          <a:solidFill>
                            <a:schemeClr val="lt1"/>
                          </a:solidFill>
                          <a:latin typeface="+mn-lt"/>
                          <a:ea typeface="+mn-ea"/>
                          <a:cs typeface="+mn-cs"/>
                        </a:rPr>
                        <a:t>CHAMBERS</a:t>
                      </a: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2017</a:t>
                      </a:r>
                    </a:p>
                  </a:txBody>
                  <a:tcPr>
                    <a:solidFill>
                      <a:schemeClr val="accent3">
                        <a:lumMod val="50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M</a:t>
                      </a:r>
                    </a:p>
                  </a:txBody>
                  <a:tcPr>
                    <a:solidFill>
                      <a:schemeClr val="accent3">
                        <a:lumMod val="50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Accomplished at regional economic summit in 2018</a:t>
                      </a:r>
                    </a:p>
                  </a:txBody>
                  <a:tcPr>
                    <a:solidFill>
                      <a:schemeClr val="accent3">
                        <a:lumMod val="50000"/>
                      </a:schemeClr>
                    </a:solidFill>
                  </a:tcPr>
                </a:tc>
                <a:extLst>
                  <a:ext uri="{0D108BD9-81ED-4DB2-BD59-A6C34878D82A}">
                    <a16:rowId xmlns:a16="http://schemas.microsoft.com/office/drawing/2014/main" val="10003"/>
                  </a:ext>
                </a:extLst>
              </a:tr>
            </a:tbl>
          </a:graphicData>
        </a:graphic>
      </p:graphicFrame>
      <p:cxnSp>
        <p:nvCxnSpPr>
          <p:cNvPr id="6" name="Straight Connector 5"/>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15</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76278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923330"/>
          </a:xfrm>
          <a:prstGeom prst="rect">
            <a:avLst/>
          </a:prstGeom>
        </p:spPr>
        <p:txBody>
          <a:bodyPr wrap="square">
            <a:spAutoFit/>
          </a:bodyPr>
          <a:lstStyle/>
          <a:p>
            <a:r>
              <a:rPr lang="en-US" sz="2000" dirty="0">
                <a:latin typeface="Biondi" panose="02000505030000020004" pitchFamily="2" charset="0"/>
              </a:rPr>
              <a:t>Priority Area: WORKFORCE</a:t>
            </a:r>
          </a:p>
          <a:p>
            <a:endParaRPr lang="en-US" sz="800" b="1" dirty="0" smtClean="0"/>
          </a:p>
          <a:p>
            <a:r>
              <a:rPr lang="en-US" sz="1400" b="1" dirty="0" smtClean="0"/>
              <a:t>Objective: Establish partnerships to identify business’ workforce needs in terms of skills, training, and education </a:t>
            </a:r>
            <a:endParaRPr lang="en-US" sz="1400" b="1" dirty="0"/>
          </a:p>
          <a:p>
            <a:r>
              <a:rPr lang="en-US" sz="1200" dirty="0"/>
              <a:t>    </a:t>
            </a:r>
            <a:endParaRPr lang="en-US" sz="1200" dirty="0" smtClean="0"/>
          </a:p>
        </p:txBody>
      </p:sp>
      <p:graphicFrame>
        <p:nvGraphicFramePr>
          <p:cNvPr id="5" name="Table 4"/>
          <p:cNvGraphicFramePr>
            <a:graphicFrameLocks noGrp="1"/>
          </p:cNvGraphicFramePr>
          <p:nvPr>
            <p:extLst>
              <p:ext uri="{D42A27DB-BD31-4B8C-83A1-F6EECF244321}">
                <p14:modId xmlns:p14="http://schemas.microsoft.com/office/powerpoint/2010/main" val="3473765607"/>
              </p:ext>
            </p:extLst>
          </p:nvPr>
        </p:nvGraphicFramePr>
        <p:xfrm>
          <a:off x="228601" y="990600"/>
          <a:ext cx="8381999" cy="3977640"/>
        </p:xfrm>
        <a:graphic>
          <a:graphicData uri="http://schemas.openxmlformats.org/drawingml/2006/table">
            <a:tbl>
              <a:tblPr firstRow="1" bandRow="1">
                <a:tableStyleId>{5C22544A-7EE6-4342-B048-85BDC9FD1C3A}</a:tableStyleId>
              </a:tblPr>
              <a:tblGrid>
                <a:gridCol w="2002726">
                  <a:extLst>
                    <a:ext uri="{9D8B030D-6E8A-4147-A177-3AD203B41FA5}">
                      <a16:colId xmlns:a16="http://schemas.microsoft.com/office/drawing/2014/main" val="20000"/>
                    </a:ext>
                  </a:extLst>
                </a:gridCol>
                <a:gridCol w="1354785">
                  <a:extLst>
                    <a:ext uri="{9D8B030D-6E8A-4147-A177-3AD203B41FA5}">
                      <a16:colId xmlns:a16="http://schemas.microsoft.com/office/drawing/2014/main" val="20001"/>
                    </a:ext>
                  </a:extLst>
                </a:gridCol>
                <a:gridCol w="765748">
                  <a:extLst>
                    <a:ext uri="{9D8B030D-6E8A-4147-A177-3AD203B41FA5}">
                      <a16:colId xmlns:a16="http://schemas.microsoft.com/office/drawing/2014/main" val="20002"/>
                    </a:ext>
                  </a:extLst>
                </a:gridCol>
                <a:gridCol w="765748">
                  <a:extLst>
                    <a:ext uri="{9D8B030D-6E8A-4147-A177-3AD203B41FA5}">
                      <a16:colId xmlns:a16="http://schemas.microsoft.com/office/drawing/2014/main" val="20003"/>
                    </a:ext>
                  </a:extLst>
                </a:gridCol>
                <a:gridCol w="978392">
                  <a:extLst>
                    <a:ext uri="{9D8B030D-6E8A-4147-A177-3AD203B41FA5}">
                      <a16:colId xmlns:a16="http://schemas.microsoft.com/office/drawing/2014/main" val="20004"/>
                    </a:ext>
                  </a:extLst>
                </a:gridCol>
                <a:gridCol w="2514600">
                  <a:extLst>
                    <a:ext uri="{9D8B030D-6E8A-4147-A177-3AD203B41FA5}">
                      <a16:colId xmlns:a16="http://schemas.microsoft.com/office/drawing/2014/main" val="20005"/>
                    </a:ext>
                  </a:extLst>
                </a:gridCol>
              </a:tblGrid>
              <a:tr h="370840">
                <a:tc>
                  <a:txBody>
                    <a:bodyPr/>
                    <a:lstStyle/>
                    <a:p>
                      <a:r>
                        <a:rPr lang="en-US" sz="900" b="1" dirty="0" smtClean="0"/>
                        <a:t>ACTION</a:t>
                      </a:r>
                      <a:endParaRPr lang="en-US" sz="900" b="1" dirty="0"/>
                    </a:p>
                  </a:txBody>
                  <a:tcPr>
                    <a:solidFill>
                      <a:schemeClr val="accent3">
                        <a:lumMod val="50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txBody>
                  <a:tcPr>
                    <a:solidFill>
                      <a:schemeClr val="accent3">
                        <a:lumMod val="50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endParaRPr lang="en-US" sz="9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900" b="1" kern="1200" dirty="0" smtClean="0">
                          <a:solidFill>
                            <a:schemeClr val="lt1"/>
                          </a:solidFill>
                          <a:latin typeface="+mn-lt"/>
                          <a:ea typeface="+mn-ea"/>
                          <a:cs typeface="+mn-cs"/>
                        </a:rPr>
                        <a:t>TIMEFRAME</a:t>
                      </a:r>
                    </a:p>
                    <a:p>
                      <a:pPr marL="0" algn="ctr" defTabSz="914400" rtl="0" eaLnBrk="1" latinLnBrk="0" hangingPunct="1"/>
                      <a:r>
                        <a:rPr lang="en-US" sz="900" b="1" kern="1200" dirty="0" smtClean="0">
                          <a:solidFill>
                            <a:schemeClr val="lt1"/>
                          </a:solidFill>
                          <a:latin typeface="+mn-lt"/>
                          <a:ea typeface="+mn-ea"/>
                          <a:cs typeface="+mn-cs"/>
                        </a:rPr>
                        <a:t>(2017-2021)</a:t>
                      </a:r>
                      <a:endParaRPr lang="en-US" sz="9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900" b="1" kern="1200" dirty="0" smtClean="0">
                          <a:solidFill>
                            <a:schemeClr val="lt1"/>
                          </a:solidFill>
                          <a:latin typeface="+mn-lt"/>
                          <a:ea typeface="+mn-ea"/>
                          <a:cs typeface="+mn-cs"/>
                        </a:rPr>
                        <a:t>PRIORITY</a:t>
                      </a:r>
                    </a:p>
                    <a:p>
                      <a:pPr marL="0" algn="ctr" defTabSz="914400" rtl="0" eaLnBrk="1" latinLnBrk="0" hangingPunct="1"/>
                      <a:r>
                        <a:rPr lang="en-US" sz="900" b="1" kern="1200" dirty="0" smtClean="0">
                          <a:solidFill>
                            <a:schemeClr val="lt1"/>
                          </a:solidFill>
                          <a:latin typeface="+mn-lt"/>
                          <a:ea typeface="+mn-ea"/>
                          <a:cs typeface="+mn-cs"/>
                        </a:rPr>
                        <a:t>H/M/L</a:t>
                      </a:r>
                      <a:endParaRPr lang="en-US" sz="9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900" b="1" kern="1200" dirty="0" smtClean="0">
                          <a:solidFill>
                            <a:schemeClr val="lt1"/>
                          </a:solidFill>
                          <a:latin typeface="+mn-lt"/>
                          <a:ea typeface="+mn-ea"/>
                          <a:cs typeface="+mn-cs"/>
                        </a:rPr>
                        <a:t>PROGRESS</a:t>
                      </a:r>
                      <a:endParaRPr lang="en-US" sz="900" b="1" kern="1200" dirty="0">
                        <a:solidFill>
                          <a:schemeClr val="lt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0"/>
                  </a:ext>
                </a:extLst>
              </a:tr>
              <a:tr h="370840">
                <a:tc>
                  <a:txBody>
                    <a:bodyPr/>
                    <a:lstStyle/>
                    <a:p>
                      <a:endParaRPr lang="en-US" sz="900" b="0" dirty="0" smtClean="0">
                        <a:solidFill>
                          <a:schemeClr val="bg1"/>
                        </a:solidFill>
                      </a:endParaRPr>
                    </a:p>
                    <a:p>
                      <a:r>
                        <a:rPr lang="en-US" sz="900" b="0" dirty="0" smtClean="0">
                          <a:solidFill>
                            <a:schemeClr val="bg1"/>
                          </a:solidFill>
                        </a:rPr>
                        <a:t>Create an ecosystem of businesses and business partners in our key industries as well as emerging industries to identify needs and develop programs to meet those needs. This may include developing industry sector partnerships in both key industries (tourism &amp; outdoor recreation; health &amp; wellness; infrastructure &amp; engineering) as well as emerging industries (tech industry; creative industries)</a:t>
                      </a:r>
                    </a:p>
                    <a:p>
                      <a:endParaRPr lang="en-US" sz="900" b="0" dirty="0" smtClean="0">
                        <a:solidFill>
                          <a:schemeClr val="bg1"/>
                        </a:solidFill>
                      </a:endParaRPr>
                    </a:p>
                    <a:p>
                      <a:endParaRPr lang="en-US" sz="900" b="0" dirty="0" smtClean="0">
                        <a:solidFill>
                          <a:schemeClr val="bg1"/>
                        </a:solidFill>
                      </a:endParaRPr>
                    </a:p>
                    <a:p>
                      <a:endParaRPr lang="en-US" sz="900" b="0" dirty="0" smtClean="0">
                        <a:solidFill>
                          <a:schemeClr val="bg1"/>
                        </a:solidFill>
                      </a:endParaRPr>
                    </a:p>
                    <a:p>
                      <a:endParaRPr lang="en-US" sz="900" b="0" dirty="0" smtClean="0">
                        <a:solidFill>
                          <a:schemeClr val="bg1"/>
                        </a:solidFill>
                      </a:endParaRPr>
                    </a:p>
                    <a:p>
                      <a:endParaRPr lang="en-US" sz="900" b="0" dirty="0" smtClean="0">
                        <a:solidFill>
                          <a:schemeClr val="bg1"/>
                        </a:solidFill>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BUSINESS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chemeClr val="lt1"/>
                          </a:solidFill>
                          <a:latin typeface="+mn-lt"/>
                          <a:ea typeface="+mn-ea"/>
                          <a:cs typeface="+mn-cs"/>
                        </a:rPr>
                        <a:t>COLORADO</a:t>
                      </a:r>
                      <a:r>
                        <a:rPr lang="en-US" sz="900" b="0" kern="1200" baseline="0" dirty="0" smtClean="0">
                          <a:solidFill>
                            <a:schemeClr val="lt1"/>
                          </a:solidFill>
                          <a:latin typeface="+mn-lt"/>
                          <a:ea typeface="+mn-ea"/>
                          <a:cs typeface="+mn-cs"/>
                        </a:rPr>
                        <a:t> WORKFORCE SYSTEM</a:t>
                      </a:r>
                      <a:endParaRPr lang="en-US" sz="900" b="0" kern="1200" dirty="0" smtClean="0">
                        <a:solidFill>
                          <a:schemeClr val="lt1"/>
                        </a:solidFill>
                        <a:latin typeface="+mn-lt"/>
                        <a:ea typeface="+mn-ea"/>
                        <a:cs typeface="+mn-cs"/>
                      </a:endParaRPr>
                    </a:p>
                    <a:p>
                      <a:pPr marL="0" algn="l" defTabSz="914400" rtl="0" eaLnBrk="1" latinLnBrk="0" hangingPunct="1"/>
                      <a:endParaRPr lang="en-US" sz="900" b="0" kern="120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p>
                      <a:pPr marL="0" algn="l" defTabSz="914400" rtl="0" eaLnBrk="1" latinLnBrk="0" hangingPunct="1"/>
                      <a:r>
                        <a:rPr lang="en-US" sz="900" b="0" kern="1200" baseline="0" dirty="0" smtClean="0">
                          <a:solidFill>
                            <a:schemeClr val="lt1"/>
                          </a:solidFill>
                          <a:latin typeface="+mn-lt"/>
                          <a:ea typeface="+mn-ea"/>
                          <a:cs typeface="+mn-cs"/>
                        </a:rPr>
                        <a:t>BUSINESS</a:t>
                      </a:r>
                    </a:p>
                    <a:p>
                      <a:pPr marL="0" algn="l" defTabSz="914400" rtl="0" eaLnBrk="1" latinLnBrk="0" hangingPunct="1"/>
                      <a:r>
                        <a:rPr lang="en-US" sz="900" b="0" kern="1200" baseline="0" dirty="0" smtClean="0">
                          <a:solidFill>
                            <a:schemeClr val="lt1"/>
                          </a:solidFill>
                          <a:latin typeface="+mn-lt"/>
                          <a:ea typeface="+mn-ea"/>
                          <a:cs typeface="+mn-cs"/>
                        </a:rPr>
                        <a:t>CMC</a:t>
                      </a:r>
                    </a:p>
                    <a:p>
                      <a:pPr marL="0" algn="l" defTabSz="914400" rtl="0" eaLnBrk="1" latinLnBrk="0" hangingPunct="1"/>
                      <a:r>
                        <a:rPr lang="en-US" sz="900" b="0" kern="1200" baseline="0" dirty="0" smtClean="0">
                          <a:solidFill>
                            <a:schemeClr val="lt1"/>
                          </a:solidFill>
                          <a:latin typeface="+mn-lt"/>
                          <a:ea typeface="+mn-ea"/>
                          <a:cs typeface="+mn-cs"/>
                        </a:rPr>
                        <a:t>K12</a:t>
                      </a:r>
                    </a:p>
                    <a:p>
                      <a:pPr marL="0" algn="l" defTabSz="914400" rtl="0" eaLnBrk="1" latinLnBrk="0" hangingPunct="1"/>
                      <a:r>
                        <a:rPr lang="en-US" sz="900" b="0" kern="1200" baseline="0" dirty="0" smtClean="0">
                          <a:solidFill>
                            <a:schemeClr val="lt1"/>
                          </a:solidFill>
                          <a:latin typeface="+mn-lt"/>
                          <a:ea typeface="+mn-ea"/>
                          <a:cs typeface="+mn-cs"/>
                        </a:rPr>
                        <a:t>CWFC</a:t>
                      </a:r>
                    </a:p>
                    <a:p>
                      <a:pPr marL="0" algn="l" defTabSz="914400" rtl="0" eaLnBrk="1" latinLnBrk="0" hangingPunct="1"/>
                      <a:r>
                        <a:rPr lang="en-US" sz="900" b="0" kern="1200" baseline="0" dirty="0" smtClean="0">
                          <a:solidFill>
                            <a:schemeClr val="lt1"/>
                          </a:solidFill>
                          <a:latin typeface="+mn-lt"/>
                          <a:ea typeface="+mn-ea"/>
                          <a:cs typeface="+mn-cs"/>
                        </a:rPr>
                        <a:t>CDLE</a:t>
                      </a:r>
                    </a:p>
                    <a:p>
                      <a:pPr marL="0" algn="l" defTabSz="914400" rtl="0" eaLnBrk="1" latinLnBrk="0" hangingPunct="1"/>
                      <a:r>
                        <a:rPr lang="en-US" sz="900" b="0" kern="1200" baseline="0" dirty="0" smtClean="0">
                          <a:solidFill>
                            <a:schemeClr val="lt1"/>
                          </a:solidFill>
                          <a:latin typeface="+mn-lt"/>
                          <a:ea typeface="+mn-ea"/>
                          <a:cs typeface="+mn-cs"/>
                        </a:rPr>
                        <a:t>CHAMBERS</a:t>
                      </a:r>
                    </a:p>
                    <a:p>
                      <a:pPr marL="0" algn="l" defTabSz="914400" rtl="0" eaLnBrk="1" latinLnBrk="0" hangingPunct="1"/>
                      <a:endParaRPr lang="en-US" sz="900" b="0" kern="1200" baseline="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2017-2019</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H</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Strategy</a:t>
                      </a:r>
                      <a:r>
                        <a:rPr lang="en-US" sz="900" b="0" kern="1200" baseline="0" dirty="0" smtClean="0">
                          <a:solidFill>
                            <a:schemeClr val="lt1"/>
                          </a:solidFill>
                          <a:latin typeface="+mn-lt"/>
                          <a:ea typeface="+mn-ea"/>
                          <a:cs typeface="+mn-cs"/>
                        </a:rPr>
                        <a:t> change: our region is not developing industry sector partnership as they are traditionally know; continue to work with partners on projects that help support the region’s key and emerging industries (i.e. Colorado Creative Districts; co-work spaces; entrepreneurial groups, chambers of commerce, etc. )</a:t>
                      </a:r>
                      <a:endParaRPr lang="en-US" sz="900" b="0" kern="1200" dirty="0">
                        <a:solidFill>
                          <a:schemeClr val="lt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1"/>
                  </a:ext>
                </a:extLst>
              </a:tr>
              <a:tr h="370840">
                <a:tc>
                  <a:txBody>
                    <a:bodyPr/>
                    <a:lstStyle/>
                    <a:p>
                      <a:r>
                        <a:rPr lang="en-US" sz="900" b="0" dirty="0" smtClean="0">
                          <a:solidFill>
                            <a:schemeClr val="bg1"/>
                          </a:solidFill>
                        </a:rPr>
                        <a:t>Provide</a:t>
                      </a:r>
                      <a:r>
                        <a:rPr lang="en-US" sz="900" b="0" baseline="0" dirty="0" smtClean="0">
                          <a:solidFill>
                            <a:schemeClr val="bg1"/>
                          </a:solidFill>
                        </a:rPr>
                        <a:t> training and education through partnerships</a:t>
                      </a:r>
                      <a:endParaRPr lang="en-US" sz="900" b="0" dirty="0">
                        <a:solidFill>
                          <a:schemeClr val="bg1"/>
                        </a:solidFill>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COLORADO WORKFORCE SYSTEM</a:t>
                      </a:r>
                    </a:p>
                    <a:p>
                      <a:pPr marL="0" algn="l" defTabSz="914400" rtl="0" eaLnBrk="1" latinLnBrk="0" hangingPunct="1"/>
                      <a:endParaRPr lang="en-US" sz="900" b="0" kern="120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CMC</a:t>
                      </a:r>
                    </a:p>
                    <a:p>
                      <a:pPr marL="0" algn="l" defTabSz="914400" rtl="0" eaLnBrk="1" latinLnBrk="0" hangingPunct="1"/>
                      <a:r>
                        <a:rPr lang="en-US" sz="900" b="0" kern="1200" dirty="0" smtClean="0">
                          <a:solidFill>
                            <a:schemeClr val="lt1"/>
                          </a:solidFill>
                          <a:latin typeface="+mn-lt"/>
                          <a:ea typeface="+mn-ea"/>
                          <a:cs typeface="+mn-cs"/>
                        </a:rPr>
                        <a:t>K12</a:t>
                      </a:r>
                    </a:p>
                    <a:p>
                      <a:pPr marL="0" algn="l" defTabSz="914400" rtl="0" eaLnBrk="1" latinLnBrk="0" hangingPunct="1"/>
                      <a:r>
                        <a:rPr lang="en-US" sz="900" b="0" kern="1200" dirty="0" smtClean="0">
                          <a:solidFill>
                            <a:schemeClr val="lt1"/>
                          </a:solidFill>
                          <a:latin typeface="+mn-lt"/>
                          <a:ea typeface="+mn-ea"/>
                          <a:cs typeface="+mn-cs"/>
                        </a:rPr>
                        <a:t>CHAMBERS</a:t>
                      </a:r>
                    </a:p>
                    <a:p>
                      <a:pPr marL="0" algn="l" defTabSz="914400" rtl="0" eaLnBrk="1" latinLnBrk="0" hangingPunct="1"/>
                      <a:r>
                        <a:rPr lang="en-US" sz="900" b="0" kern="1200" dirty="0" smtClean="0">
                          <a:solidFill>
                            <a:schemeClr val="lt1"/>
                          </a:solidFill>
                          <a:latin typeface="+mn-lt"/>
                          <a:ea typeface="+mn-ea"/>
                          <a:cs typeface="+mn-cs"/>
                        </a:rPr>
                        <a:t>SBA</a:t>
                      </a:r>
                    </a:p>
                    <a:p>
                      <a:pPr marL="0" algn="l" defTabSz="914400" rtl="0" eaLnBrk="1" latinLnBrk="0" hangingPunct="1"/>
                      <a:r>
                        <a:rPr lang="en-US" sz="900" b="0" kern="1200" dirty="0" smtClean="0">
                          <a:solidFill>
                            <a:schemeClr val="lt1"/>
                          </a:solidFill>
                          <a:latin typeface="+mn-lt"/>
                          <a:ea typeface="+mn-ea"/>
                          <a:cs typeface="+mn-cs"/>
                        </a:rPr>
                        <a:t>SBDC</a:t>
                      </a:r>
                    </a:p>
                    <a:p>
                      <a:pPr marL="0" algn="l" defTabSz="914400" rtl="0" eaLnBrk="1" latinLnBrk="0" hangingPunct="1"/>
                      <a:r>
                        <a:rPr lang="en-US" sz="900" b="0" kern="1200" dirty="0" smtClean="0">
                          <a:solidFill>
                            <a:schemeClr val="lt1"/>
                          </a:solidFill>
                          <a:latin typeface="+mn-lt"/>
                          <a:ea typeface="+mn-ea"/>
                          <a:cs typeface="+mn-cs"/>
                        </a:rPr>
                        <a:t>CDLE</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H</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Promote</a:t>
                      </a:r>
                      <a:r>
                        <a:rPr lang="en-US" sz="900" b="0" kern="1200" baseline="0" dirty="0" smtClean="0">
                          <a:solidFill>
                            <a:schemeClr val="lt1"/>
                          </a:solidFill>
                          <a:latin typeface="+mn-lt"/>
                          <a:ea typeface="+mn-ea"/>
                          <a:cs typeface="+mn-cs"/>
                        </a:rPr>
                        <a:t> trainings and workshops offered by partner organizations through </a:t>
                      </a:r>
                      <a:r>
                        <a:rPr lang="en-US" sz="900" b="0" kern="1200" baseline="0" smtClean="0">
                          <a:solidFill>
                            <a:schemeClr val="lt1"/>
                          </a:solidFill>
                          <a:latin typeface="+mn-lt"/>
                          <a:ea typeface="+mn-ea"/>
                          <a:cs typeface="+mn-cs"/>
                        </a:rPr>
                        <a:t>resources bulletins</a:t>
                      </a:r>
                      <a:endParaRPr lang="en-US" sz="900" b="0" kern="1200" dirty="0">
                        <a:solidFill>
                          <a:schemeClr val="lt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2"/>
                  </a:ext>
                </a:extLst>
              </a:tr>
            </a:tbl>
          </a:graphicData>
        </a:graphic>
      </p:graphicFrame>
      <p:cxnSp>
        <p:nvCxnSpPr>
          <p:cNvPr id="6" name="Straight Connector 5"/>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16</a:t>
            </a:fld>
            <a:endParaRPr lang="en-US" dirty="0"/>
          </a:p>
        </p:txBody>
      </p:sp>
    </p:spTree>
    <p:extLst>
      <p:ext uri="{BB962C8B-B14F-4D97-AF65-F5344CB8AC3E}">
        <p14:creationId xmlns:p14="http://schemas.microsoft.com/office/powerpoint/2010/main" val="2849766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923330"/>
          </a:xfrm>
          <a:prstGeom prst="rect">
            <a:avLst/>
          </a:prstGeom>
        </p:spPr>
        <p:txBody>
          <a:bodyPr wrap="square">
            <a:spAutoFit/>
          </a:bodyPr>
          <a:lstStyle/>
          <a:p>
            <a:r>
              <a:rPr lang="en-US" sz="2000" dirty="0">
                <a:latin typeface="Biondi" panose="02000505030000020004" pitchFamily="2" charset="0"/>
              </a:rPr>
              <a:t>Priority Area: WORKFORCE</a:t>
            </a:r>
          </a:p>
          <a:p>
            <a:endParaRPr lang="en-US" sz="800" b="1" dirty="0" smtClean="0"/>
          </a:p>
          <a:p>
            <a:r>
              <a:rPr lang="en-US" sz="1400" b="1" dirty="0" smtClean="0"/>
              <a:t>Objective: Foster an environment that supports the health and well-being of our workforce.</a:t>
            </a:r>
            <a:endParaRPr lang="en-US" sz="1400" b="1" dirty="0"/>
          </a:p>
          <a:p>
            <a:r>
              <a:rPr lang="en-US" sz="1200" dirty="0"/>
              <a:t>    </a:t>
            </a:r>
            <a:endParaRPr lang="en-US" sz="1200" dirty="0" smtClean="0"/>
          </a:p>
        </p:txBody>
      </p:sp>
      <p:graphicFrame>
        <p:nvGraphicFramePr>
          <p:cNvPr id="5" name="Table 4"/>
          <p:cNvGraphicFramePr>
            <a:graphicFrameLocks noGrp="1"/>
          </p:cNvGraphicFramePr>
          <p:nvPr>
            <p:extLst>
              <p:ext uri="{D42A27DB-BD31-4B8C-83A1-F6EECF244321}">
                <p14:modId xmlns:p14="http://schemas.microsoft.com/office/powerpoint/2010/main" val="1598556601"/>
              </p:ext>
            </p:extLst>
          </p:nvPr>
        </p:nvGraphicFramePr>
        <p:xfrm>
          <a:off x="318135" y="990600"/>
          <a:ext cx="8368664" cy="3576320"/>
        </p:xfrm>
        <a:graphic>
          <a:graphicData uri="http://schemas.openxmlformats.org/drawingml/2006/table">
            <a:tbl>
              <a:tblPr firstRow="1" bandRow="1">
                <a:tableStyleId>{5C22544A-7EE6-4342-B048-85BDC9FD1C3A}</a:tableStyleId>
              </a:tblPr>
              <a:tblGrid>
                <a:gridCol w="1527626">
                  <a:extLst>
                    <a:ext uri="{9D8B030D-6E8A-4147-A177-3AD203B41FA5}">
                      <a16:colId xmlns:a16="http://schemas.microsoft.com/office/drawing/2014/main" val="20000"/>
                    </a:ext>
                  </a:extLst>
                </a:gridCol>
                <a:gridCol w="1478823">
                  <a:extLst>
                    <a:ext uri="{9D8B030D-6E8A-4147-A177-3AD203B41FA5}">
                      <a16:colId xmlns:a16="http://schemas.microsoft.com/office/drawing/2014/main" val="20001"/>
                    </a:ext>
                  </a:extLst>
                </a:gridCol>
                <a:gridCol w="946447">
                  <a:extLst>
                    <a:ext uri="{9D8B030D-6E8A-4147-A177-3AD203B41FA5}">
                      <a16:colId xmlns:a16="http://schemas.microsoft.com/office/drawing/2014/main" val="20002"/>
                    </a:ext>
                  </a:extLst>
                </a:gridCol>
                <a:gridCol w="1005600">
                  <a:extLst>
                    <a:ext uri="{9D8B030D-6E8A-4147-A177-3AD203B41FA5}">
                      <a16:colId xmlns:a16="http://schemas.microsoft.com/office/drawing/2014/main" val="20003"/>
                    </a:ext>
                  </a:extLst>
                </a:gridCol>
                <a:gridCol w="1705084">
                  <a:extLst>
                    <a:ext uri="{9D8B030D-6E8A-4147-A177-3AD203B41FA5}">
                      <a16:colId xmlns:a16="http://schemas.microsoft.com/office/drawing/2014/main" val="20004"/>
                    </a:ext>
                  </a:extLst>
                </a:gridCol>
                <a:gridCol w="1705084">
                  <a:extLst>
                    <a:ext uri="{9D8B030D-6E8A-4147-A177-3AD203B41FA5}">
                      <a16:colId xmlns:a16="http://schemas.microsoft.com/office/drawing/2014/main" val="20005"/>
                    </a:ext>
                  </a:extLst>
                </a:gridCol>
              </a:tblGrid>
              <a:tr h="370840">
                <a:tc>
                  <a:txBody>
                    <a:bodyPr/>
                    <a:lstStyle/>
                    <a:p>
                      <a:r>
                        <a:rPr lang="en-US" sz="900" b="1" dirty="0" smtClean="0"/>
                        <a:t>ACTION</a:t>
                      </a:r>
                      <a:endParaRPr lang="en-US" sz="900" b="1" dirty="0"/>
                    </a:p>
                  </a:txBody>
                  <a:tcPr>
                    <a:solidFill>
                      <a:schemeClr val="accent3">
                        <a:lumMod val="50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txBody>
                  <a:tcPr>
                    <a:solidFill>
                      <a:schemeClr val="accent3">
                        <a:lumMod val="50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endParaRPr lang="en-US" sz="9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900" b="1" kern="1200" dirty="0" smtClean="0">
                          <a:solidFill>
                            <a:schemeClr val="lt1"/>
                          </a:solidFill>
                          <a:latin typeface="+mn-lt"/>
                          <a:ea typeface="+mn-ea"/>
                          <a:cs typeface="+mn-cs"/>
                        </a:rPr>
                        <a:t>TIMEFRAME</a:t>
                      </a:r>
                    </a:p>
                    <a:p>
                      <a:pPr marL="0" algn="ctr" defTabSz="914400" rtl="0" eaLnBrk="1" latinLnBrk="0" hangingPunct="1"/>
                      <a:r>
                        <a:rPr lang="en-US" sz="900" b="1" kern="1200" dirty="0" smtClean="0">
                          <a:solidFill>
                            <a:schemeClr val="lt1"/>
                          </a:solidFill>
                          <a:latin typeface="+mn-lt"/>
                          <a:ea typeface="+mn-ea"/>
                          <a:cs typeface="+mn-cs"/>
                        </a:rPr>
                        <a:t>(2017-2021)</a:t>
                      </a:r>
                      <a:endParaRPr lang="en-US" sz="9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900" b="1" kern="1200" dirty="0" smtClean="0">
                          <a:solidFill>
                            <a:schemeClr val="lt1"/>
                          </a:solidFill>
                          <a:latin typeface="+mn-lt"/>
                          <a:ea typeface="+mn-ea"/>
                          <a:cs typeface="+mn-cs"/>
                        </a:rPr>
                        <a:t>PRIORITY</a:t>
                      </a:r>
                    </a:p>
                    <a:p>
                      <a:pPr marL="0" algn="ctr" defTabSz="914400" rtl="0" eaLnBrk="1" latinLnBrk="0" hangingPunct="1"/>
                      <a:r>
                        <a:rPr lang="en-US" sz="900" b="1" kern="1200" dirty="0" smtClean="0">
                          <a:solidFill>
                            <a:schemeClr val="lt1"/>
                          </a:solidFill>
                          <a:latin typeface="+mn-lt"/>
                          <a:ea typeface="+mn-ea"/>
                          <a:cs typeface="+mn-cs"/>
                        </a:rPr>
                        <a:t>H/M/L</a:t>
                      </a:r>
                      <a:endParaRPr lang="en-US" sz="900" b="1" kern="1200" dirty="0">
                        <a:solidFill>
                          <a:schemeClr val="lt1"/>
                        </a:solidFill>
                        <a:latin typeface="+mn-lt"/>
                        <a:ea typeface="+mn-ea"/>
                        <a:cs typeface="+mn-cs"/>
                      </a:endParaRPr>
                    </a:p>
                  </a:txBody>
                  <a:tcPr>
                    <a:solidFill>
                      <a:schemeClr val="accent3">
                        <a:lumMod val="50000"/>
                      </a:schemeClr>
                    </a:solidFill>
                  </a:tcPr>
                </a:tc>
                <a:tc>
                  <a:txBody>
                    <a:bodyPr/>
                    <a:lstStyle/>
                    <a:p>
                      <a:pPr marL="0" algn="ctr" defTabSz="914400" rtl="0" eaLnBrk="1" latinLnBrk="0" hangingPunct="1"/>
                      <a:r>
                        <a:rPr lang="en-US" sz="900" b="1" kern="1200" dirty="0" smtClean="0">
                          <a:solidFill>
                            <a:schemeClr val="lt1"/>
                          </a:solidFill>
                          <a:latin typeface="+mn-lt"/>
                          <a:ea typeface="+mn-ea"/>
                          <a:cs typeface="+mn-cs"/>
                        </a:rPr>
                        <a:t>PROGRESS</a:t>
                      </a:r>
                      <a:endParaRPr lang="en-US" sz="900" b="1" kern="1200" dirty="0">
                        <a:solidFill>
                          <a:schemeClr val="lt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0"/>
                  </a:ext>
                </a:extLst>
              </a:tr>
              <a:tr h="370840">
                <a:tc>
                  <a:txBody>
                    <a:bodyPr/>
                    <a:lstStyle/>
                    <a:p>
                      <a:endParaRPr lang="en-US" sz="900" b="0" dirty="0" smtClean="0">
                        <a:solidFill>
                          <a:schemeClr val="bg1"/>
                        </a:solidFill>
                      </a:endParaRPr>
                    </a:p>
                    <a:p>
                      <a:r>
                        <a:rPr lang="en-US" sz="900" b="0" dirty="0" smtClean="0">
                          <a:solidFill>
                            <a:schemeClr val="bg1"/>
                          </a:solidFill>
                        </a:rPr>
                        <a:t>Continue</a:t>
                      </a:r>
                      <a:r>
                        <a:rPr lang="en-US" sz="900" b="0" baseline="0" dirty="0" smtClean="0">
                          <a:solidFill>
                            <a:schemeClr val="bg1"/>
                          </a:solidFill>
                        </a:rPr>
                        <a:t> WorkWell Collaborative</a:t>
                      </a:r>
                      <a:endParaRPr lang="en-US" sz="900" b="0" dirty="0" smtClean="0">
                        <a:solidFill>
                          <a:schemeClr val="bg1"/>
                        </a:solidFill>
                      </a:endParaRPr>
                    </a:p>
                    <a:p>
                      <a:endParaRPr lang="en-US" sz="900" b="0" dirty="0" smtClean="0">
                        <a:solidFill>
                          <a:schemeClr val="bg1"/>
                        </a:solidFill>
                      </a:endParaRPr>
                    </a:p>
                    <a:p>
                      <a:endParaRPr lang="en-US" sz="900" b="0" dirty="0" smtClean="0">
                        <a:solidFill>
                          <a:schemeClr val="bg1"/>
                        </a:solidFill>
                      </a:endParaRPr>
                    </a:p>
                    <a:p>
                      <a:endParaRPr lang="en-US" sz="900" b="0" dirty="0" smtClean="0">
                        <a:solidFill>
                          <a:schemeClr val="bg1"/>
                        </a:solidFill>
                      </a:endParaRPr>
                    </a:p>
                    <a:p>
                      <a:endParaRPr lang="en-US" sz="900" b="0" dirty="0" smtClean="0">
                        <a:solidFill>
                          <a:schemeClr val="bg1"/>
                        </a:solidFill>
                      </a:endParaRPr>
                    </a:p>
                    <a:p>
                      <a:endParaRPr lang="en-US" sz="900" b="0" dirty="0" smtClean="0">
                        <a:solidFill>
                          <a:schemeClr val="bg1"/>
                        </a:solidFill>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WORKFORCE</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smtClean="0">
                          <a:solidFill>
                            <a:schemeClr val="lt1"/>
                          </a:solidFill>
                          <a:latin typeface="+mn-lt"/>
                          <a:ea typeface="+mn-ea"/>
                          <a:cs typeface="+mn-cs"/>
                        </a:rPr>
                        <a:t>COLORADO</a:t>
                      </a:r>
                      <a:r>
                        <a:rPr lang="en-US" sz="900" b="0" kern="1200" baseline="0" smtClean="0">
                          <a:solidFill>
                            <a:schemeClr val="lt1"/>
                          </a:solidFill>
                          <a:latin typeface="+mn-lt"/>
                          <a:ea typeface="+mn-ea"/>
                          <a:cs typeface="+mn-cs"/>
                        </a:rPr>
                        <a:t> WORKFORCE SYSTEM</a:t>
                      </a:r>
                      <a:endParaRPr lang="en-US" sz="900" b="0" kern="1200" smtClean="0">
                        <a:solidFill>
                          <a:schemeClr val="lt1"/>
                        </a:solidFill>
                        <a:latin typeface="+mn-lt"/>
                        <a:ea typeface="+mn-ea"/>
                        <a:cs typeface="+mn-cs"/>
                      </a:endParaRPr>
                    </a:p>
                    <a:p>
                      <a:pPr marL="0" algn="l" defTabSz="914400" rtl="0" eaLnBrk="1" latinLnBrk="0" hangingPunct="1"/>
                      <a:endParaRPr lang="en-US" sz="900" b="0" kern="120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p>
                      <a:pPr marL="0" algn="l" defTabSz="914400" rtl="0" eaLnBrk="1" latinLnBrk="0" hangingPunct="1"/>
                      <a:r>
                        <a:rPr lang="en-US" sz="900" b="0" kern="1200" baseline="0" dirty="0" smtClean="0">
                          <a:solidFill>
                            <a:schemeClr val="lt1"/>
                          </a:solidFill>
                          <a:latin typeface="+mn-lt"/>
                          <a:ea typeface="+mn-ea"/>
                          <a:cs typeface="+mn-cs"/>
                        </a:rPr>
                        <a:t>EAGLE COUNTY PH</a:t>
                      </a:r>
                    </a:p>
                    <a:p>
                      <a:pPr marL="0" algn="l" defTabSz="914400" rtl="0" eaLnBrk="1" latinLnBrk="0" hangingPunct="1"/>
                      <a:r>
                        <a:rPr lang="en-US" sz="900" b="0" kern="1200" baseline="0" dirty="0" smtClean="0">
                          <a:solidFill>
                            <a:schemeClr val="lt1"/>
                          </a:solidFill>
                          <a:latin typeface="+mn-lt"/>
                          <a:ea typeface="+mn-ea"/>
                          <a:cs typeface="+mn-cs"/>
                        </a:rPr>
                        <a:t>HEALTH LINKS</a:t>
                      </a:r>
                    </a:p>
                    <a:p>
                      <a:pPr marL="0" algn="l" defTabSz="914400" rtl="0" eaLnBrk="1" latinLnBrk="0" hangingPunct="1"/>
                      <a:r>
                        <a:rPr lang="en-US" sz="900" b="0" kern="1200" baseline="0" dirty="0" smtClean="0">
                          <a:solidFill>
                            <a:schemeClr val="lt1"/>
                          </a:solidFill>
                          <a:latin typeface="+mn-lt"/>
                          <a:ea typeface="+mn-ea"/>
                          <a:cs typeface="+mn-cs"/>
                        </a:rPr>
                        <a:t>CHAMBERS</a:t>
                      </a:r>
                    </a:p>
                    <a:p>
                      <a:pPr marL="0" algn="l" defTabSz="914400" rtl="0" eaLnBrk="1" latinLnBrk="0" hangingPunct="1"/>
                      <a:r>
                        <a:rPr lang="en-US" sz="900" b="0" kern="1200" baseline="0" dirty="0" smtClean="0">
                          <a:solidFill>
                            <a:schemeClr val="lt1"/>
                          </a:solidFill>
                          <a:latin typeface="+mn-lt"/>
                          <a:ea typeface="+mn-ea"/>
                          <a:cs typeface="+mn-cs"/>
                        </a:rPr>
                        <a:t>CDPHE</a:t>
                      </a:r>
                    </a:p>
                    <a:p>
                      <a:pPr marL="0" algn="l" defTabSz="914400" rtl="0" eaLnBrk="1" latinLnBrk="0" hangingPunct="1"/>
                      <a:r>
                        <a:rPr lang="en-US" sz="900" b="0" kern="1200" baseline="0" dirty="0" smtClean="0">
                          <a:solidFill>
                            <a:schemeClr val="lt1"/>
                          </a:solidFill>
                          <a:latin typeface="+mn-lt"/>
                          <a:ea typeface="+mn-ea"/>
                          <a:cs typeface="+mn-cs"/>
                        </a:rPr>
                        <a:t>RRR WDB</a:t>
                      </a:r>
                    </a:p>
                    <a:p>
                      <a:pPr marL="0" algn="l" defTabSz="914400" rtl="0" eaLnBrk="1" latinLnBrk="0" hangingPunct="1"/>
                      <a:endParaRPr lang="en-US" sz="900" b="0" kern="1200" baseline="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2017-2018</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M</a:t>
                      </a:r>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Year 2 of the grant from Colorado Department of Public Health and Environment has been completed.  To date, the following are the results of the program:</a:t>
                      </a:r>
                    </a:p>
                    <a:p>
                      <a:pPr marL="0" algn="l" defTabSz="914400" rtl="0" eaLnBrk="1" latinLnBrk="0" hangingPunct="1"/>
                      <a:r>
                        <a:rPr lang="en-US" sz="900" b="0" kern="1200" dirty="0" smtClean="0">
                          <a:solidFill>
                            <a:schemeClr val="lt1"/>
                          </a:solidFill>
                          <a:latin typeface="+mn-lt"/>
                          <a:ea typeface="+mn-ea"/>
                          <a:cs typeface="+mn-cs"/>
                        </a:rPr>
                        <a:t>Impact on NWCCOG Region Employers:</a:t>
                      </a:r>
                    </a:p>
                    <a:p>
                      <a:pPr marL="0" algn="l" defTabSz="914400" rtl="0" eaLnBrk="1" latinLnBrk="0" hangingPunct="1"/>
                      <a:r>
                        <a:rPr lang="en-US" sz="900" b="0" kern="1200" dirty="0" smtClean="0">
                          <a:solidFill>
                            <a:schemeClr val="lt1"/>
                          </a:solidFill>
                          <a:latin typeface="+mn-lt"/>
                          <a:ea typeface="+mn-ea"/>
                          <a:cs typeface="+mn-cs"/>
                        </a:rPr>
                        <a:t>77 employers participating in Health Links</a:t>
                      </a:r>
                    </a:p>
                    <a:p>
                      <a:pPr marL="0" algn="l" defTabSz="914400" rtl="0" eaLnBrk="1" latinLnBrk="0" hangingPunct="1"/>
                      <a:r>
                        <a:rPr lang="en-US" sz="900" b="0" kern="1200" dirty="0" smtClean="0">
                          <a:solidFill>
                            <a:schemeClr val="lt1"/>
                          </a:solidFill>
                          <a:latin typeface="+mn-lt"/>
                          <a:ea typeface="+mn-ea"/>
                          <a:cs typeface="+mn-cs"/>
                        </a:rPr>
                        <a:t>36 employers renewed certification or converted from kick-start to certified</a:t>
                      </a:r>
                    </a:p>
                    <a:p>
                      <a:pPr marL="0" algn="l" defTabSz="914400" rtl="0" eaLnBrk="1" latinLnBrk="0" hangingPunct="1"/>
                      <a:r>
                        <a:rPr lang="en-US" sz="900" b="0" kern="1200" dirty="0" smtClean="0">
                          <a:solidFill>
                            <a:schemeClr val="lt1"/>
                          </a:solidFill>
                          <a:latin typeface="+mn-lt"/>
                          <a:ea typeface="+mn-ea"/>
                          <a:cs typeface="+mn-cs"/>
                        </a:rPr>
                        <a:t>$25 K distributed in kick start funding</a:t>
                      </a:r>
                    </a:p>
                    <a:p>
                      <a:pPr marL="0" algn="l" defTabSz="914400" rtl="0" eaLnBrk="1" latinLnBrk="0" hangingPunct="1"/>
                      <a:r>
                        <a:rPr lang="en-US" sz="900" b="0" kern="1200" dirty="0" smtClean="0">
                          <a:solidFill>
                            <a:schemeClr val="lt1"/>
                          </a:solidFill>
                          <a:latin typeface="+mn-lt"/>
                          <a:ea typeface="+mn-ea"/>
                          <a:cs typeface="+mn-cs"/>
                        </a:rPr>
                        <a:t>11,390 total employees potentially reached with worksite wellness programming through Health Links</a:t>
                      </a:r>
                    </a:p>
                    <a:p>
                      <a:pPr marL="0" algn="l" defTabSz="914400" rtl="0" eaLnBrk="1" latinLnBrk="0" hangingPunct="1"/>
                      <a:endParaRPr lang="en-US" sz="900" b="0" kern="1200" dirty="0">
                        <a:solidFill>
                          <a:schemeClr val="lt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1"/>
                  </a:ext>
                </a:extLst>
              </a:tr>
              <a:tr h="370840">
                <a:tc>
                  <a:txBody>
                    <a:bodyPr/>
                    <a:lstStyle/>
                    <a:p>
                      <a:endParaRPr lang="en-US" sz="900" b="0" dirty="0">
                        <a:solidFill>
                          <a:schemeClr val="bg1"/>
                        </a:solidFill>
                      </a:endParaRPr>
                    </a:p>
                  </a:txBody>
                  <a:tcPr>
                    <a:solidFill>
                      <a:schemeClr val="accent3">
                        <a:lumMod val="50000"/>
                      </a:schemeClr>
                    </a:solidFill>
                  </a:tcPr>
                </a:tc>
                <a:tc>
                  <a:txBody>
                    <a:bodyPr/>
                    <a:lstStyle/>
                    <a:p>
                      <a:pPr marL="0" algn="l" defTabSz="914400" rtl="0" eaLnBrk="1" latinLnBrk="0" hangingPunct="1"/>
                      <a:endParaRPr lang="en-US" sz="900" b="0" kern="1200" dirty="0" smtClean="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endParaRPr lang="en-US" sz="900" b="0" kern="1200" dirty="0">
                        <a:solidFill>
                          <a:schemeClr val="lt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endParaRPr lang="en-US" sz="900" b="0" kern="1200" dirty="0">
                        <a:solidFill>
                          <a:schemeClr val="lt1"/>
                        </a:solidFill>
                        <a:latin typeface="+mn-lt"/>
                        <a:ea typeface="+mn-ea"/>
                        <a:cs typeface="+mn-cs"/>
                      </a:endParaRPr>
                    </a:p>
                  </a:txBody>
                  <a:tcPr>
                    <a:solidFill>
                      <a:schemeClr val="accent3">
                        <a:lumMod val="50000"/>
                      </a:schemeClr>
                    </a:solidFill>
                  </a:tcPr>
                </a:tc>
                <a:extLst>
                  <a:ext uri="{0D108BD9-81ED-4DB2-BD59-A6C34878D82A}">
                    <a16:rowId xmlns:a16="http://schemas.microsoft.com/office/drawing/2014/main" val="10002"/>
                  </a:ext>
                </a:extLst>
              </a:tr>
            </a:tbl>
          </a:graphicData>
        </a:graphic>
      </p:graphicFrame>
      <p:cxnSp>
        <p:nvCxnSpPr>
          <p:cNvPr id="6" name="Straight Connector 5"/>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17</a:t>
            </a:fld>
            <a:endParaRPr lang="en-US" dirty="0"/>
          </a:p>
        </p:txBody>
      </p:sp>
    </p:spTree>
    <p:extLst>
      <p:ext uri="{BB962C8B-B14F-4D97-AF65-F5344CB8AC3E}">
        <p14:creationId xmlns:p14="http://schemas.microsoft.com/office/powerpoint/2010/main" val="4152030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610600" cy="1046440"/>
          </a:xfrm>
          <a:prstGeom prst="rect">
            <a:avLst/>
          </a:prstGeom>
        </p:spPr>
        <p:txBody>
          <a:bodyPr wrap="square">
            <a:spAutoFit/>
          </a:bodyPr>
          <a:lstStyle/>
          <a:p>
            <a:r>
              <a:rPr lang="en-US" sz="2000" dirty="0">
                <a:latin typeface="Biondi" panose="02000505030000020004" pitchFamily="2" charset="0"/>
              </a:rPr>
              <a:t>Priority Area: BUSINESS COMMUNITY</a:t>
            </a:r>
          </a:p>
          <a:p>
            <a:r>
              <a:rPr lang="en-US" sz="1400" b="1" dirty="0" smtClean="0"/>
              <a:t>Objective</a:t>
            </a:r>
            <a:r>
              <a:rPr lang="en-US" sz="1400" b="1" dirty="0"/>
              <a:t>: Create and maintain communities and a business climate attractive to entrepreneurs; Create an entrepreneurial ecosystem that encourages growth of new industries, new businesses</a:t>
            </a:r>
          </a:p>
          <a:p>
            <a:endParaRPr lang="en-US" sz="1400" b="1" dirty="0" smtClean="0"/>
          </a:p>
        </p:txBody>
      </p:sp>
      <p:graphicFrame>
        <p:nvGraphicFramePr>
          <p:cNvPr id="5" name="Table 4"/>
          <p:cNvGraphicFramePr>
            <a:graphicFrameLocks noGrp="1"/>
          </p:cNvGraphicFramePr>
          <p:nvPr>
            <p:extLst>
              <p:ext uri="{D42A27DB-BD31-4B8C-83A1-F6EECF244321}">
                <p14:modId xmlns:p14="http://schemas.microsoft.com/office/powerpoint/2010/main" val="3989568202"/>
              </p:ext>
            </p:extLst>
          </p:nvPr>
        </p:nvGraphicFramePr>
        <p:xfrm>
          <a:off x="438149" y="990600"/>
          <a:ext cx="8353425" cy="5638800"/>
        </p:xfrm>
        <a:graphic>
          <a:graphicData uri="http://schemas.openxmlformats.org/drawingml/2006/table">
            <a:tbl>
              <a:tblPr firstRow="1" bandRow="1">
                <a:tableStyleId>{5C22544A-7EE6-4342-B048-85BDC9FD1C3A}</a:tableStyleId>
              </a:tblPr>
              <a:tblGrid>
                <a:gridCol w="245745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2238374">
                  <a:extLst>
                    <a:ext uri="{9D8B030D-6E8A-4147-A177-3AD203B41FA5}">
                      <a16:colId xmlns:a16="http://schemas.microsoft.com/office/drawing/2014/main" val="20005"/>
                    </a:ext>
                  </a:extLst>
                </a:gridCol>
              </a:tblGrid>
              <a:tr h="637990">
                <a:tc>
                  <a:txBody>
                    <a:bodyPr/>
                    <a:lstStyle/>
                    <a:p>
                      <a:r>
                        <a:rPr lang="en-US" sz="900" b="1" dirty="0" smtClean="0"/>
                        <a:t>ACTION</a:t>
                      </a:r>
                      <a:endParaRPr lang="en-US" sz="900" b="0" dirty="0" smtClean="0"/>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p>
                      <a:pPr marL="0" algn="l" defTabSz="914400" rtl="0" eaLnBrk="1" latinLnBrk="0" hangingPunct="1"/>
                      <a:r>
                        <a:rPr lang="en-US" sz="900" b="1" kern="1200" dirty="0" smtClean="0">
                          <a:solidFill>
                            <a:schemeClr val="lt1"/>
                          </a:solidFill>
                          <a:latin typeface="+mn-lt"/>
                          <a:ea typeface="+mn-ea"/>
                          <a:cs typeface="+mn-cs"/>
                        </a:rPr>
                        <a:t>2017-2021</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PRIORITY</a:t>
                      </a:r>
                    </a:p>
                    <a:p>
                      <a:pPr marL="0" algn="l" defTabSz="914400" rtl="0" eaLnBrk="1" latinLnBrk="0" hangingPunct="1"/>
                      <a:r>
                        <a:rPr lang="en-US" sz="900" b="1" kern="1200" baseline="0" dirty="0" smtClean="0">
                          <a:solidFill>
                            <a:schemeClr val="lt1"/>
                          </a:solidFill>
                          <a:latin typeface="+mn-lt"/>
                          <a:ea typeface="+mn-ea"/>
                          <a:cs typeface="+mn-cs"/>
                        </a:rPr>
                        <a:t>H/M/L</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1"/>
                    </a:solidFill>
                  </a:tcPr>
                </a:tc>
                <a:extLst>
                  <a:ext uri="{0D108BD9-81ED-4DB2-BD59-A6C34878D82A}">
                    <a16:rowId xmlns:a16="http://schemas.microsoft.com/office/drawing/2014/main" val="10000"/>
                  </a:ext>
                </a:extLst>
              </a:tr>
              <a:tr h="1159982">
                <a:tc>
                  <a:txBody>
                    <a:bodyPr/>
                    <a:lstStyle/>
                    <a:p>
                      <a:r>
                        <a:rPr lang="en-US" sz="900" b="0" dirty="0" smtClean="0">
                          <a:solidFill>
                            <a:schemeClr val="bg1"/>
                          </a:solidFill>
                        </a:rPr>
                        <a:t>Develop and support resources for small businesses</a:t>
                      </a:r>
                    </a:p>
                  </a:txBody>
                  <a:tcPr>
                    <a:solidFill>
                      <a:schemeClr val="accent1"/>
                    </a:solidFill>
                  </a:tcPr>
                </a:tc>
                <a:tc>
                  <a:txBody>
                    <a:bodyPr/>
                    <a:lstStyle/>
                    <a:p>
                      <a:r>
                        <a:rPr lang="en-US" sz="900" dirty="0" smtClean="0">
                          <a:solidFill>
                            <a:schemeClr val="bg1"/>
                          </a:solidFill>
                        </a:rPr>
                        <a:t>BUSINESS</a:t>
                      </a:r>
                      <a:endParaRPr lang="en-US" sz="900" dirty="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SBA</a:t>
                      </a:r>
                    </a:p>
                    <a:p>
                      <a:pPr marL="0" algn="l" defTabSz="914400" rtl="0" eaLnBrk="1" latinLnBrk="0" hangingPunct="1"/>
                      <a:r>
                        <a:rPr lang="en-US" sz="900" b="0" kern="1200" dirty="0" smtClean="0">
                          <a:solidFill>
                            <a:schemeClr val="lt1"/>
                          </a:solidFill>
                          <a:latin typeface="+mn-lt"/>
                          <a:ea typeface="+mn-ea"/>
                          <a:cs typeface="+mn-cs"/>
                        </a:rPr>
                        <a:t>EDA</a:t>
                      </a:r>
                    </a:p>
                    <a:p>
                      <a:pPr marL="0" algn="l" defTabSz="914400" rtl="0" eaLnBrk="1" latinLnBrk="0" hangingPunct="1"/>
                      <a:r>
                        <a:rPr lang="en-US" sz="900" b="0" kern="1200" dirty="0" smtClean="0">
                          <a:solidFill>
                            <a:schemeClr val="lt1"/>
                          </a:solidFill>
                          <a:latin typeface="+mn-lt"/>
                          <a:ea typeface="+mn-ea"/>
                          <a:cs typeface="+mn-cs"/>
                        </a:rPr>
                        <a:t>CHAMBERS</a:t>
                      </a:r>
                    </a:p>
                    <a:p>
                      <a:pPr marL="0" algn="l" defTabSz="914400" rtl="0" eaLnBrk="1" latinLnBrk="0" hangingPunct="1"/>
                      <a:r>
                        <a:rPr lang="en-US" sz="900" b="0" kern="1200" dirty="0" smtClean="0">
                          <a:solidFill>
                            <a:schemeClr val="lt1"/>
                          </a:solidFill>
                          <a:latin typeface="+mn-lt"/>
                          <a:ea typeface="+mn-ea"/>
                          <a:cs typeface="+mn-cs"/>
                        </a:rPr>
                        <a:t>CMC</a:t>
                      </a:r>
                    </a:p>
                    <a:p>
                      <a:pPr marL="0" algn="l" defTabSz="914400" rtl="0" eaLnBrk="1" latinLnBrk="0" hangingPunct="1"/>
                      <a:r>
                        <a:rPr lang="en-US" sz="900" b="0" kern="1200" dirty="0" smtClean="0">
                          <a:solidFill>
                            <a:schemeClr val="lt1"/>
                          </a:solidFill>
                          <a:latin typeface="+mn-lt"/>
                          <a:ea typeface="+mn-ea"/>
                          <a:cs typeface="+mn-cs"/>
                        </a:rPr>
                        <a:t>CDLE</a:t>
                      </a:r>
                    </a:p>
                    <a:p>
                      <a:pPr marL="0" algn="l" defTabSz="914400" rtl="0" eaLnBrk="1" latinLnBrk="0" hangingPunct="1"/>
                      <a:r>
                        <a:rPr lang="en-US" sz="900" b="0" kern="1200" dirty="0" smtClean="0">
                          <a:solidFill>
                            <a:schemeClr val="lt1"/>
                          </a:solidFill>
                          <a:latin typeface="+mn-lt"/>
                          <a:ea typeface="+mn-ea"/>
                          <a:cs typeface="+mn-cs"/>
                        </a:rPr>
                        <a:t>COWORK</a:t>
                      </a:r>
                      <a:r>
                        <a:rPr lang="en-US" sz="900" b="0" kern="1200" baseline="0" dirty="0" smtClean="0">
                          <a:solidFill>
                            <a:schemeClr val="lt1"/>
                          </a:solidFill>
                          <a:latin typeface="+mn-lt"/>
                          <a:ea typeface="+mn-ea"/>
                          <a:cs typeface="+mn-cs"/>
                        </a:rPr>
                        <a:t> SPACES</a:t>
                      </a:r>
                      <a:endParaRPr lang="en-US" sz="900" b="0" kern="120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ONGOING</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H</a:t>
                      </a: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20 resources bulletins sent out</a:t>
                      </a:r>
                    </a:p>
                    <a:p>
                      <a:pPr marL="0" algn="l" defTabSz="914400" rtl="0" eaLnBrk="1" latinLnBrk="0" hangingPunct="1"/>
                      <a:r>
                        <a:rPr lang="en-US" sz="900" b="0" kern="1200" baseline="0" dirty="0" smtClean="0">
                          <a:solidFill>
                            <a:schemeClr val="lt1"/>
                          </a:solidFill>
                          <a:latin typeface="+mn-lt"/>
                          <a:ea typeface="+mn-ea"/>
                          <a:cs typeface="+mn-cs"/>
                        </a:rPr>
                        <a:t>Several updates made to website including economic and demographic data</a:t>
                      </a:r>
                    </a:p>
                    <a:p>
                      <a:pPr marL="0" algn="l" defTabSz="914400" rtl="0" eaLnBrk="1" latinLnBrk="0" hangingPunct="1"/>
                      <a:r>
                        <a:rPr lang="en-US" sz="900" b="0" kern="1200" baseline="0" dirty="0" smtClean="0">
                          <a:solidFill>
                            <a:schemeClr val="lt1"/>
                          </a:solidFill>
                          <a:latin typeface="+mn-lt"/>
                          <a:ea typeface="+mn-ea"/>
                          <a:cs typeface="+mn-cs"/>
                        </a:rPr>
                        <a:t>4 quarterly economic updates created/distributed</a:t>
                      </a:r>
                    </a:p>
                  </a:txBody>
                  <a:tcPr>
                    <a:solidFill>
                      <a:schemeClr val="accent1"/>
                    </a:solidFill>
                  </a:tcPr>
                </a:tc>
                <a:extLst>
                  <a:ext uri="{0D108BD9-81ED-4DB2-BD59-A6C34878D82A}">
                    <a16:rowId xmlns:a16="http://schemas.microsoft.com/office/drawing/2014/main" val="10001"/>
                  </a:ext>
                </a:extLst>
              </a:tr>
              <a:tr h="637990">
                <a:tc>
                  <a:txBody>
                    <a:bodyPr/>
                    <a:lstStyle/>
                    <a:p>
                      <a:r>
                        <a:rPr lang="en-US" sz="900" b="0" dirty="0" smtClean="0">
                          <a:solidFill>
                            <a:schemeClr val="bg1"/>
                          </a:solidFill>
                        </a:rPr>
                        <a:t>Follow</a:t>
                      </a:r>
                      <a:r>
                        <a:rPr lang="en-US" sz="900" b="0" baseline="0" dirty="0" smtClean="0">
                          <a:solidFill>
                            <a:schemeClr val="bg1"/>
                          </a:solidFill>
                        </a:rPr>
                        <a:t> up on what is learned from OEDIT Blueprint 2.0 technical assistance: accelerator/incubator best practices </a:t>
                      </a:r>
                      <a:endParaRPr lang="en-US" sz="900" b="0" dirty="0" smtClean="0">
                        <a:solidFill>
                          <a:schemeClr val="bg1"/>
                        </a:solidFill>
                      </a:endParaRPr>
                    </a:p>
                  </a:txBody>
                  <a:tcPr>
                    <a:solidFill>
                      <a:schemeClr val="accent1"/>
                    </a:solidFill>
                  </a:tcPr>
                </a:tc>
                <a:tc>
                  <a:txBody>
                    <a:bodyPr/>
                    <a:lstStyle/>
                    <a:p>
                      <a:r>
                        <a:rPr lang="en-US" sz="900" dirty="0" smtClean="0">
                          <a:solidFill>
                            <a:schemeClr val="bg1"/>
                          </a:solidFill>
                        </a:rPr>
                        <a:t>BUSINESS</a:t>
                      </a:r>
                    </a:p>
                    <a:p>
                      <a:endParaRPr lang="en-US" sz="900" dirty="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OEDIT</a:t>
                      </a:r>
                    </a:p>
                    <a:p>
                      <a:pPr marL="0" algn="l" defTabSz="914400" rtl="0" eaLnBrk="1" latinLnBrk="0" hangingPunct="1"/>
                      <a:r>
                        <a:rPr lang="en-US" sz="900" b="0" kern="1200" dirty="0" smtClean="0">
                          <a:solidFill>
                            <a:schemeClr val="lt1"/>
                          </a:solidFill>
                          <a:latin typeface="+mn-lt"/>
                          <a:ea typeface="+mn-ea"/>
                          <a:cs typeface="+mn-cs"/>
                        </a:rPr>
                        <a:t>CENT</a:t>
                      </a:r>
                      <a:r>
                        <a:rPr lang="en-US" sz="900" b="0" kern="1200" baseline="0" dirty="0" smtClean="0">
                          <a:solidFill>
                            <a:schemeClr val="lt1"/>
                          </a:solidFill>
                          <a:latin typeface="+mn-lt"/>
                          <a:ea typeface="+mn-ea"/>
                          <a:cs typeface="+mn-cs"/>
                        </a:rPr>
                        <a:t> FOR RURAL ENTRE</a:t>
                      </a:r>
                      <a:endParaRPr lang="en-US" sz="900" b="0" kern="120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2017</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H</a:t>
                      </a: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Presented overview of Mountain Ventures Summit on 3/15/17 and 5/25/17</a:t>
                      </a:r>
                    </a:p>
                  </a:txBody>
                  <a:tcPr>
                    <a:solidFill>
                      <a:schemeClr val="accent1"/>
                    </a:solidFill>
                  </a:tcPr>
                </a:tc>
                <a:extLst>
                  <a:ext uri="{0D108BD9-81ED-4DB2-BD59-A6C34878D82A}">
                    <a16:rowId xmlns:a16="http://schemas.microsoft.com/office/drawing/2014/main" val="10002"/>
                  </a:ext>
                </a:extLst>
              </a:tr>
              <a:tr h="637990">
                <a:tc>
                  <a:txBody>
                    <a:bodyPr/>
                    <a:lstStyle/>
                    <a:p>
                      <a:r>
                        <a:rPr lang="en-US" sz="900" b="0" dirty="0" smtClean="0">
                          <a:solidFill>
                            <a:schemeClr val="bg1"/>
                          </a:solidFill>
                        </a:rPr>
                        <a:t>Pursue</a:t>
                      </a:r>
                      <a:r>
                        <a:rPr lang="en-US" sz="900" b="0" baseline="0" dirty="0" smtClean="0">
                          <a:solidFill>
                            <a:schemeClr val="bg1"/>
                          </a:solidFill>
                        </a:rPr>
                        <a:t> funding through EDA’s Regional Innovation Strategies grant program to create regional entrepreneurial ecosystem</a:t>
                      </a:r>
                      <a:endParaRPr lang="en-US" sz="900" b="0" dirty="0" smtClean="0">
                        <a:solidFill>
                          <a:schemeClr val="bg1"/>
                        </a:solidFill>
                      </a:endParaRPr>
                    </a:p>
                  </a:txBody>
                  <a:tcPr>
                    <a:solidFill>
                      <a:schemeClr val="accent1"/>
                    </a:solidFill>
                  </a:tcPr>
                </a:tc>
                <a:tc>
                  <a:txBody>
                    <a:bodyPr/>
                    <a:lstStyle/>
                    <a:p>
                      <a:r>
                        <a:rPr lang="en-US" sz="900" dirty="0" smtClean="0">
                          <a:solidFill>
                            <a:schemeClr val="bg1"/>
                          </a:solidFill>
                        </a:rPr>
                        <a:t>BUSINESS</a:t>
                      </a:r>
                      <a:endParaRPr lang="en-US" sz="900" dirty="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EDA</a:t>
                      </a:r>
                    </a:p>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2017</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M</a:t>
                      </a: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Submitted grant application for EDA RIS grant program on 6/22/17</a:t>
                      </a:r>
                    </a:p>
                  </a:txBody>
                  <a:tcPr>
                    <a:solidFill>
                      <a:schemeClr val="accent1"/>
                    </a:solidFill>
                  </a:tcPr>
                </a:tc>
                <a:extLst>
                  <a:ext uri="{0D108BD9-81ED-4DB2-BD59-A6C34878D82A}">
                    <a16:rowId xmlns:a16="http://schemas.microsoft.com/office/drawing/2014/main" val="10003"/>
                  </a:ext>
                </a:extLst>
              </a:tr>
              <a:tr h="470437">
                <a:tc>
                  <a:txBody>
                    <a:bodyPr/>
                    <a:lstStyle/>
                    <a:p>
                      <a:r>
                        <a:rPr lang="en-US" sz="900" b="0" dirty="0" smtClean="0">
                          <a:solidFill>
                            <a:schemeClr val="bg1"/>
                          </a:solidFill>
                        </a:rPr>
                        <a:t>Pursue funding to develop Kitchen Business Incubator Program</a:t>
                      </a:r>
                    </a:p>
                  </a:txBody>
                  <a:tcPr>
                    <a:solidFill>
                      <a:schemeClr val="accent1"/>
                    </a:solidFill>
                  </a:tcPr>
                </a:tc>
                <a:tc>
                  <a:txBody>
                    <a:bodyPr/>
                    <a:lstStyle/>
                    <a:p>
                      <a:r>
                        <a:rPr lang="en-US" sz="900" dirty="0" smtClean="0">
                          <a:solidFill>
                            <a:schemeClr val="bg1"/>
                          </a:solidFill>
                        </a:rPr>
                        <a:t>BUSINESS</a:t>
                      </a:r>
                      <a:endParaRPr lang="en-US" sz="900" dirty="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USDARD</a:t>
                      </a:r>
                    </a:p>
                    <a:p>
                      <a:pPr marL="0" algn="l" defTabSz="914400" rtl="0" eaLnBrk="1" latinLnBrk="0" hangingPunct="1"/>
                      <a:r>
                        <a:rPr lang="en-US" sz="900" b="0" kern="1200" dirty="0" smtClean="0">
                          <a:solidFill>
                            <a:schemeClr val="lt1"/>
                          </a:solidFill>
                          <a:latin typeface="+mn-lt"/>
                          <a:ea typeface="+mn-ea"/>
                          <a:cs typeface="+mn-cs"/>
                        </a:rPr>
                        <a:t>DOLA</a:t>
                      </a:r>
                    </a:p>
                  </a:txBody>
                  <a:tcPr>
                    <a:solidFill>
                      <a:schemeClr val="accent1"/>
                    </a:solidFill>
                  </a:tcPr>
                </a:tc>
                <a:tc>
                  <a:txBody>
                    <a:bodyPr/>
                    <a:lstStyle/>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M</a:t>
                      </a:r>
                    </a:p>
                  </a:txBody>
                  <a:tcPr>
                    <a:solidFill>
                      <a:schemeClr val="accent1"/>
                    </a:solidFill>
                  </a:tcPr>
                </a:tc>
                <a:tc>
                  <a:txBody>
                    <a:bodyPr/>
                    <a:lstStyle/>
                    <a:p>
                      <a:pPr marL="0" algn="l" defTabSz="914400" rtl="0" eaLnBrk="1" latinLnBrk="0" hangingPunct="1"/>
                      <a:endParaRPr lang="en-US" sz="900" b="1" kern="1200" baseline="0" dirty="0" smtClean="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10004"/>
                  </a:ext>
                </a:extLst>
              </a:tr>
              <a:tr h="811987">
                <a:tc>
                  <a:txBody>
                    <a:bodyPr/>
                    <a:lstStyle/>
                    <a:p>
                      <a:r>
                        <a:rPr lang="en-US" sz="900" b="0" dirty="0" smtClean="0">
                          <a:solidFill>
                            <a:schemeClr val="bg1"/>
                          </a:solidFill>
                        </a:rPr>
                        <a:t>Pursue development of industry sector partnerships in emerging industries</a:t>
                      </a:r>
                      <a:r>
                        <a:rPr lang="en-US" sz="900" b="0" baseline="0" dirty="0" smtClean="0">
                          <a:solidFill>
                            <a:schemeClr val="bg1"/>
                          </a:solidFill>
                        </a:rPr>
                        <a:t> such as the Tech industry; creative industries</a:t>
                      </a:r>
                      <a:endParaRPr lang="en-US" sz="900" b="0" dirty="0" smtClean="0">
                        <a:solidFill>
                          <a:schemeClr val="bg1"/>
                        </a:solidFill>
                      </a:endParaRPr>
                    </a:p>
                  </a:txBody>
                  <a:tcPr>
                    <a:solidFill>
                      <a:schemeClr val="accent1"/>
                    </a:solidFill>
                  </a:tcPr>
                </a:tc>
                <a:tc>
                  <a:txBody>
                    <a:bodyPr/>
                    <a:lstStyle/>
                    <a:p>
                      <a:pPr marL="0" algn="l" defTabSz="914400" rtl="0" eaLnBrk="1" latinLnBrk="0" hangingPunct="1"/>
                      <a:r>
                        <a:rPr lang="en-US" sz="900" b="1" kern="1200" dirty="0" smtClean="0">
                          <a:solidFill>
                            <a:schemeClr val="bg1"/>
                          </a:solidFill>
                          <a:latin typeface="+mn-lt"/>
                          <a:ea typeface="+mn-ea"/>
                          <a:cs typeface="+mn-cs"/>
                        </a:rPr>
                        <a:t>BUSINESS</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COWORK SPACES</a:t>
                      </a:r>
                    </a:p>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CHAMBERS</a:t>
                      </a:r>
                    </a:p>
                    <a:p>
                      <a:pPr marL="0" algn="l" defTabSz="914400" rtl="0" eaLnBrk="1" latinLnBrk="0" hangingPunct="1"/>
                      <a:r>
                        <a:rPr lang="en-US" sz="900" b="0" kern="1200" dirty="0" smtClean="0">
                          <a:solidFill>
                            <a:schemeClr val="lt1"/>
                          </a:solidFill>
                          <a:latin typeface="+mn-lt"/>
                          <a:ea typeface="+mn-ea"/>
                          <a:cs typeface="+mn-cs"/>
                        </a:rPr>
                        <a:t>CDLE</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ONGOING</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M</a:t>
                      </a: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Strategy change: no longer pursuing industry sector partnerships in the traditional sense; still provide key industry support</a:t>
                      </a:r>
                    </a:p>
                  </a:txBody>
                  <a:tcPr>
                    <a:solidFill>
                      <a:schemeClr val="accent1"/>
                    </a:solidFill>
                  </a:tcPr>
                </a:tc>
                <a:extLst>
                  <a:ext uri="{0D108BD9-81ED-4DB2-BD59-A6C34878D82A}">
                    <a16:rowId xmlns:a16="http://schemas.microsoft.com/office/drawing/2014/main" val="10005"/>
                  </a:ext>
                </a:extLst>
              </a:tr>
              <a:tr h="811987">
                <a:tc>
                  <a:txBody>
                    <a:bodyPr/>
                    <a:lstStyle/>
                    <a:p>
                      <a:r>
                        <a:rPr lang="en-US" sz="900" b="0" dirty="0" smtClean="0">
                          <a:solidFill>
                            <a:schemeClr val="bg1"/>
                          </a:solidFill>
                        </a:rPr>
                        <a:t>Pursue development</a:t>
                      </a:r>
                      <a:r>
                        <a:rPr lang="en-US" sz="900" b="0" baseline="0" dirty="0" smtClean="0">
                          <a:solidFill>
                            <a:schemeClr val="bg1"/>
                          </a:solidFill>
                        </a:rPr>
                        <a:t> of “Technology Innovation Center”</a:t>
                      </a:r>
                      <a:endParaRPr lang="en-US" sz="900" b="0" dirty="0" smtClean="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bg1"/>
                          </a:solidFill>
                          <a:latin typeface="+mn-lt"/>
                          <a:ea typeface="+mn-ea"/>
                          <a:cs typeface="+mn-cs"/>
                        </a:rPr>
                        <a:t>BUSINESS</a:t>
                      </a:r>
                    </a:p>
                    <a:p>
                      <a:pPr marL="0" algn="l" defTabSz="914400" rtl="0" eaLnBrk="1" latinLnBrk="0" hangingPunct="1"/>
                      <a:r>
                        <a:rPr lang="en-US" sz="900" b="0" kern="1200" dirty="0" smtClean="0">
                          <a:solidFill>
                            <a:schemeClr val="bg1"/>
                          </a:solidFill>
                          <a:latin typeface="+mn-lt"/>
                          <a:ea typeface="+mn-ea"/>
                          <a:cs typeface="+mn-cs"/>
                        </a:rPr>
                        <a:t>EDUCATION</a:t>
                      </a:r>
                    </a:p>
                    <a:p>
                      <a:pPr marL="0" algn="l" defTabSz="914400" rtl="0" eaLnBrk="1" latinLnBrk="0" hangingPunct="1"/>
                      <a:r>
                        <a:rPr lang="en-US" sz="900" b="0" kern="1200" dirty="0" smtClean="0">
                          <a:solidFill>
                            <a:schemeClr val="bg1"/>
                          </a:solidFill>
                          <a:latin typeface="+mn-lt"/>
                          <a:ea typeface="+mn-ea"/>
                          <a:cs typeface="+mn-cs"/>
                        </a:rPr>
                        <a:t>TOWN GOVT</a:t>
                      </a:r>
                    </a:p>
                    <a:p>
                      <a:pPr marL="0" algn="l" defTabSz="914400" rtl="0" eaLnBrk="1" latinLnBrk="0" hangingPunct="1"/>
                      <a:r>
                        <a:rPr lang="en-US" sz="900" b="0" kern="1200" dirty="0" smtClean="0">
                          <a:solidFill>
                            <a:schemeClr val="bg1"/>
                          </a:solidFill>
                          <a:latin typeface="+mn-lt"/>
                          <a:ea typeface="+mn-ea"/>
                          <a:cs typeface="+mn-cs"/>
                        </a:rPr>
                        <a:t>COUNTY GOVT</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 BROADBAND</a:t>
                      </a:r>
                      <a:r>
                        <a:rPr lang="en-US" sz="900" b="0" kern="1200" baseline="0" dirty="0" smtClean="0">
                          <a:solidFill>
                            <a:schemeClr val="lt1"/>
                          </a:solidFill>
                          <a:latin typeface="+mn-lt"/>
                          <a:ea typeface="+mn-ea"/>
                          <a:cs typeface="+mn-cs"/>
                        </a:rPr>
                        <a:t> PROGRAM</a:t>
                      </a:r>
                      <a:endParaRPr lang="en-US" sz="900" b="0" kern="120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M</a:t>
                      </a:r>
                    </a:p>
                  </a:txBody>
                  <a:tcPr>
                    <a:solidFill>
                      <a:schemeClr val="accent1"/>
                    </a:solidFill>
                  </a:tcPr>
                </a:tc>
                <a:tc>
                  <a:txBody>
                    <a:bodyPr/>
                    <a:lstStyle/>
                    <a:p>
                      <a:pPr marL="0" algn="l" defTabSz="914400" rtl="0" eaLnBrk="1" latinLnBrk="0" hangingPunct="1"/>
                      <a:endParaRPr lang="en-US" sz="900" b="1" kern="1200" baseline="0" dirty="0" smtClean="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10006"/>
                  </a:ext>
                </a:extLst>
              </a:tr>
              <a:tr h="470437">
                <a:tc>
                  <a:txBody>
                    <a:bodyPr/>
                    <a:lstStyle/>
                    <a:p>
                      <a:r>
                        <a:rPr lang="en-US" sz="900" b="0" dirty="0" smtClean="0">
                          <a:solidFill>
                            <a:schemeClr val="bg1"/>
                          </a:solidFill>
                        </a:rPr>
                        <a:t>Support and</a:t>
                      </a:r>
                      <a:r>
                        <a:rPr lang="en-US" sz="900" b="0" baseline="0" dirty="0" smtClean="0">
                          <a:solidFill>
                            <a:schemeClr val="bg1"/>
                          </a:solidFill>
                        </a:rPr>
                        <a:t> be a partner with Co-Working Spaces in the Region</a:t>
                      </a:r>
                      <a:endParaRPr lang="en-US" sz="900" b="0" dirty="0" smtClean="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bg1"/>
                          </a:solidFill>
                          <a:latin typeface="+mn-lt"/>
                          <a:ea typeface="+mn-ea"/>
                          <a:cs typeface="+mn-cs"/>
                        </a:rPr>
                        <a:t>COWORK SPACES</a:t>
                      </a:r>
                    </a:p>
                    <a:p>
                      <a:pPr marL="0" algn="l" defTabSz="914400" rtl="0" eaLnBrk="1" latinLnBrk="0" hangingPunct="1"/>
                      <a:r>
                        <a:rPr lang="en-US" sz="900" b="0" kern="1200" dirty="0" smtClean="0">
                          <a:solidFill>
                            <a:schemeClr val="bg1"/>
                          </a:solidFill>
                          <a:latin typeface="+mn-lt"/>
                          <a:ea typeface="+mn-ea"/>
                          <a:cs typeface="+mn-cs"/>
                        </a:rPr>
                        <a:t>BUSINESS</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COWORK SPACES</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ONGOING</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H</a:t>
                      </a: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Sponsor of Startup Weekend Breckenridge in Nov. 2017 (hosted by Elevate </a:t>
                      </a:r>
                      <a:r>
                        <a:rPr lang="en-US" sz="900" b="0" kern="1200" baseline="0" dirty="0" err="1" smtClean="0">
                          <a:solidFill>
                            <a:schemeClr val="lt1"/>
                          </a:solidFill>
                          <a:latin typeface="+mn-lt"/>
                          <a:ea typeface="+mn-ea"/>
                          <a:cs typeface="+mn-cs"/>
                        </a:rPr>
                        <a:t>Cospace</a:t>
                      </a:r>
                      <a:r>
                        <a:rPr lang="en-US" sz="900" b="0" kern="1200" baseline="0" dirty="0" smtClean="0">
                          <a:solidFill>
                            <a:schemeClr val="lt1"/>
                          </a:solidFill>
                          <a:latin typeface="+mn-lt"/>
                          <a:ea typeface="+mn-ea"/>
                          <a:cs typeface="+mn-cs"/>
                        </a:rPr>
                        <a:t>)</a:t>
                      </a:r>
                    </a:p>
                  </a:txBody>
                  <a:tcPr>
                    <a:solidFill>
                      <a:schemeClr val="accent1"/>
                    </a:solidFill>
                  </a:tcPr>
                </a:tc>
                <a:extLst>
                  <a:ext uri="{0D108BD9-81ED-4DB2-BD59-A6C34878D82A}">
                    <a16:rowId xmlns:a16="http://schemas.microsoft.com/office/drawing/2014/main" val="10007"/>
                  </a:ext>
                </a:extLst>
              </a:tr>
            </a:tbl>
          </a:graphicData>
        </a:graphic>
      </p:graphicFrame>
      <p:cxnSp>
        <p:nvCxnSpPr>
          <p:cNvPr id="6" name="Straight Connector 5"/>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18</a:t>
            </a:fld>
            <a:endParaRPr lang="en-US" dirty="0"/>
          </a:p>
        </p:txBody>
      </p:sp>
    </p:spTree>
    <p:extLst>
      <p:ext uri="{BB962C8B-B14F-4D97-AF65-F5344CB8AC3E}">
        <p14:creationId xmlns:p14="http://schemas.microsoft.com/office/powerpoint/2010/main" val="2188033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225" y="152400"/>
            <a:ext cx="8486775" cy="1538883"/>
          </a:xfrm>
          <a:prstGeom prst="rect">
            <a:avLst/>
          </a:prstGeom>
        </p:spPr>
        <p:txBody>
          <a:bodyPr wrap="square">
            <a:spAutoFit/>
          </a:bodyPr>
          <a:lstStyle/>
          <a:p>
            <a:r>
              <a:rPr lang="en-US" sz="2000" dirty="0">
                <a:latin typeface="Biondi" panose="02000505030000020004" pitchFamily="2" charset="0"/>
              </a:rPr>
              <a:t>Priority Area: BUSINESS COMMUNITY</a:t>
            </a:r>
          </a:p>
          <a:p>
            <a:endParaRPr lang="en-US" sz="800" b="1" dirty="0" smtClean="0"/>
          </a:p>
          <a:p>
            <a:r>
              <a:rPr lang="en-US" sz="1600" b="1" dirty="0" smtClean="0"/>
              <a:t>Objective: Support, </a:t>
            </a:r>
            <a:r>
              <a:rPr lang="en-US" sz="1600" b="1" dirty="0"/>
              <a:t>s</a:t>
            </a:r>
            <a:r>
              <a:rPr lang="en-US" sz="1600" b="1" dirty="0" smtClean="0"/>
              <a:t>trengthen and build capacity in our region’s key industries and existing businesses</a:t>
            </a:r>
            <a:endParaRPr lang="en-US" sz="1600" b="1" dirty="0"/>
          </a:p>
          <a:p>
            <a:endParaRPr lang="en-US" sz="1000" dirty="0"/>
          </a:p>
          <a:p>
            <a:endParaRPr lang="en-US" sz="1200" dirty="0"/>
          </a:p>
          <a:p>
            <a:endParaRPr lang="en-US" sz="1200" dirty="0" smtClean="0"/>
          </a:p>
        </p:txBody>
      </p:sp>
      <p:graphicFrame>
        <p:nvGraphicFramePr>
          <p:cNvPr id="5" name="Table 4"/>
          <p:cNvGraphicFramePr>
            <a:graphicFrameLocks noGrp="1"/>
          </p:cNvGraphicFramePr>
          <p:nvPr>
            <p:extLst>
              <p:ext uri="{D42A27DB-BD31-4B8C-83A1-F6EECF244321}">
                <p14:modId xmlns:p14="http://schemas.microsoft.com/office/powerpoint/2010/main" val="1491949011"/>
              </p:ext>
            </p:extLst>
          </p:nvPr>
        </p:nvGraphicFramePr>
        <p:xfrm>
          <a:off x="381000" y="1295400"/>
          <a:ext cx="8229599" cy="3028244"/>
        </p:xfrm>
        <a:graphic>
          <a:graphicData uri="http://schemas.openxmlformats.org/drawingml/2006/table">
            <a:tbl>
              <a:tblPr firstRow="1" bandRow="1">
                <a:tableStyleId>{5C22544A-7EE6-4342-B048-85BDC9FD1C3A}</a:tableStyleId>
              </a:tblPr>
              <a:tblGrid>
                <a:gridCol w="3328828">
                  <a:extLst>
                    <a:ext uri="{9D8B030D-6E8A-4147-A177-3AD203B41FA5}">
                      <a16:colId xmlns:a16="http://schemas.microsoft.com/office/drawing/2014/main" val="20000"/>
                    </a:ext>
                  </a:extLst>
                </a:gridCol>
                <a:gridCol w="1202077">
                  <a:extLst>
                    <a:ext uri="{9D8B030D-6E8A-4147-A177-3AD203B41FA5}">
                      <a16:colId xmlns:a16="http://schemas.microsoft.com/office/drawing/2014/main" val="20001"/>
                    </a:ext>
                  </a:extLst>
                </a:gridCol>
                <a:gridCol w="1017141">
                  <a:extLst>
                    <a:ext uri="{9D8B030D-6E8A-4147-A177-3AD203B41FA5}">
                      <a16:colId xmlns:a16="http://schemas.microsoft.com/office/drawing/2014/main" val="20002"/>
                    </a:ext>
                  </a:extLst>
                </a:gridCol>
                <a:gridCol w="1017141">
                  <a:extLst>
                    <a:ext uri="{9D8B030D-6E8A-4147-A177-3AD203B41FA5}">
                      <a16:colId xmlns:a16="http://schemas.microsoft.com/office/drawing/2014/main" val="20003"/>
                    </a:ext>
                  </a:extLst>
                </a:gridCol>
                <a:gridCol w="832206">
                  <a:extLst>
                    <a:ext uri="{9D8B030D-6E8A-4147-A177-3AD203B41FA5}">
                      <a16:colId xmlns:a16="http://schemas.microsoft.com/office/drawing/2014/main" val="20004"/>
                    </a:ext>
                  </a:extLst>
                </a:gridCol>
                <a:gridCol w="832206">
                  <a:extLst>
                    <a:ext uri="{9D8B030D-6E8A-4147-A177-3AD203B41FA5}">
                      <a16:colId xmlns:a16="http://schemas.microsoft.com/office/drawing/2014/main" val="20005"/>
                    </a:ext>
                  </a:extLst>
                </a:gridCol>
              </a:tblGrid>
              <a:tr h="533400">
                <a:tc>
                  <a:txBody>
                    <a:bodyPr/>
                    <a:lstStyle/>
                    <a:p>
                      <a:r>
                        <a:rPr lang="en-US" sz="900" b="1" dirty="0" smtClean="0"/>
                        <a:t>ACTION</a:t>
                      </a:r>
                      <a:endParaRPr lang="en-US" sz="900" b="0" dirty="0" smtClean="0"/>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p>
                      <a:pPr marL="0" algn="l" defTabSz="914400" rtl="0" eaLnBrk="1" latinLnBrk="0" hangingPunct="1"/>
                      <a:r>
                        <a:rPr lang="en-US" sz="900" b="1" kern="1200" dirty="0" smtClean="0">
                          <a:solidFill>
                            <a:schemeClr val="lt1"/>
                          </a:solidFill>
                          <a:latin typeface="+mn-lt"/>
                          <a:ea typeface="+mn-ea"/>
                          <a:cs typeface="+mn-cs"/>
                        </a:rPr>
                        <a:t>2017-2021</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PRIORITY</a:t>
                      </a:r>
                    </a:p>
                    <a:p>
                      <a:pPr marL="0" algn="l" defTabSz="914400" rtl="0" eaLnBrk="1" latinLnBrk="0" hangingPunct="1"/>
                      <a:r>
                        <a:rPr lang="en-US" sz="900" b="1" kern="1200" baseline="0" dirty="0" smtClean="0">
                          <a:solidFill>
                            <a:schemeClr val="lt1"/>
                          </a:solidFill>
                          <a:latin typeface="+mn-lt"/>
                          <a:ea typeface="+mn-ea"/>
                          <a:cs typeface="+mn-cs"/>
                        </a:rPr>
                        <a:t>H/M/L</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1"/>
                    </a:solidFill>
                  </a:tcPr>
                </a:tc>
                <a:extLst>
                  <a:ext uri="{0D108BD9-81ED-4DB2-BD59-A6C34878D82A}">
                    <a16:rowId xmlns:a16="http://schemas.microsoft.com/office/drawing/2014/main" val="10000"/>
                  </a:ext>
                </a:extLst>
              </a:tr>
              <a:tr h="2494844">
                <a:tc>
                  <a:txBody>
                    <a:bodyPr/>
                    <a:lstStyle/>
                    <a:p>
                      <a:r>
                        <a:rPr lang="en-US" sz="900" b="0" dirty="0" smtClean="0">
                          <a:solidFill>
                            <a:schemeClr val="bg1"/>
                          </a:solidFill>
                        </a:rPr>
                        <a:t>Pursue development of industry sector partnerships in the region’s key industries</a:t>
                      </a:r>
                      <a:r>
                        <a:rPr lang="en-US" sz="900" b="0" baseline="0" dirty="0" smtClean="0">
                          <a:solidFill>
                            <a:schemeClr val="bg1"/>
                          </a:solidFill>
                        </a:rPr>
                        <a:t> such as Tourism and Outdoor Recreation; Construction; Health &amp; Wellness; Technology &amp; Information</a:t>
                      </a:r>
                    </a:p>
                    <a:p>
                      <a:endParaRPr lang="en-US" sz="900" b="0" baseline="0" dirty="0" smtClean="0">
                        <a:solidFill>
                          <a:schemeClr val="bg1"/>
                        </a:solidFill>
                      </a:endParaRPr>
                    </a:p>
                    <a:p>
                      <a:r>
                        <a:rPr lang="en-US" sz="900" b="0" baseline="0" dirty="0" smtClean="0">
                          <a:solidFill>
                            <a:schemeClr val="bg1"/>
                          </a:solidFill>
                        </a:rPr>
                        <a:t>Continue existing sector partnerships (Health &amp; Wellness)</a:t>
                      </a:r>
                      <a:endParaRPr lang="en-US" sz="900" b="0" dirty="0" smtClean="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BUSINESS</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NWCOG EDD</a:t>
                      </a:r>
                    </a:p>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CHAMBERS</a:t>
                      </a:r>
                    </a:p>
                    <a:p>
                      <a:pPr marL="0" algn="l" defTabSz="914400" rtl="0" eaLnBrk="1" latinLnBrk="0" hangingPunct="1"/>
                      <a:r>
                        <a:rPr lang="en-US" sz="900" b="0" kern="1200" dirty="0" smtClean="0">
                          <a:solidFill>
                            <a:schemeClr val="lt1"/>
                          </a:solidFill>
                          <a:latin typeface="+mn-lt"/>
                          <a:ea typeface="+mn-ea"/>
                          <a:cs typeface="+mn-cs"/>
                        </a:rPr>
                        <a:t>OEDIT</a:t>
                      </a:r>
                    </a:p>
                    <a:p>
                      <a:pPr marL="0" algn="l" defTabSz="914400" rtl="0" eaLnBrk="1" latinLnBrk="0" hangingPunct="1"/>
                      <a:r>
                        <a:rPr lang="en-US" sz="900" b="0" kern="1200" dirty="0" smtClean="0">
                          <a:solidFill>
                            <a:schemeClr val="lt1"/>
                          </a:solidFill>
                          <a:latin typeface="+mn-lt"/>
                          <a:ea typeface="+mn-ea"/>
                          <a:cs typeface="+mn-cs"/>
                        </a:rPr>
                        <a:t>CWDC</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H</a:t>
                      </a: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Change of strategy: no longer pursuing development of industry sector partnerships in our region</a:t>
                      </a:r>
                    </a:p>
                  </a:txBody>
                  <a:tcPr>
                    <a:solidFill>
                      <a:schemeClr val="accent1"/>
                    </a:solidFill>
                  </a:tcPr>
                </a:tc>
                <a:extLst>
                  <a:ext uri="{0D108BD9-81ED-4DB2-BD59-A6C34878D82A}">
                    <a16:rowId xmlns:a16="http://schemas.microsoft.com/office/drawing/2014/main" val="10001"/>
                  </a:ext>
                </a:extLst>
              </a:tr>
            </a:tbl>
          </a:graphicData>
        </a:graphic>
      </p:graphicFrame>
      <p:cxnSp>
        <p:nvCxnSpPr>
          <p:cNvPr id="6" name="Straight Connector 5"/>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19</a:t>
            </a:fld>
            <a:endParaRPr lang="en-US" dirty="0"/>
          </a:p>
        </p:txBody>
      </p:sp>
    </p:spTree>
    <p:extLst>
      <p:ext uri="{BB962C8B-B14F-4D97-AF65-F5344CB8AC3E}">
        <p14:creationId xmlns:p14="http://schemas.microsoft.com/office/powerpoint/2010/main" val="4000502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59" y="1295400"/>
            <a:ext cx="8676698" cy="5391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0375" y="617538"/>
            <a:ext cx="7845426" cy="1877437"/>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NWCCOG Economic Development District exists to connect our communities with resources, build partnerships, and foster regional collaboration to enhance the economic prosperity of our region. </a:t>
            </a:r>
            <a:endParaRPr lang="en-US" sz="2000" b="1" dirty="0" smtClean="0">
              <a:latin typeface="Calibri" panose="020F0502020204030204" pitchFamily="34" charset="0"/>
              <a:cs typeface="Calibri" panose="020F0502020204030204" pitchFamily="34" charset="0"/>
            </a:endParaRPr>
          </a:p>
          <a:p>
            <a:endParaRPr lang="en-US" sz="1400" dirty="0"/>
          </a:p>
          <a:p>
            <a:endParaRPr lang="en-US" sz="1400" dirty="0" smtClean="0"/>
          </a:p>
          <a:p>
            <a:endParaRPr lang="en-US" sz="1400" dirty="0"/>
          </a:p>
          <a:p>
            <a:endParaRPr lang="en-US" sz="1400" dirty="0" smtClean="0"/>
          </a:p>
        </p:txBody>
      </p:sp>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03909" y="217428"/>
            <a:ext cx="8864599" cy="400110"/>
          </a:xfrm>
          <a:prstGeom prst="rect">
            <a:avLst/>
          </a:prstGeom>
          <a:noFill/>
          <a:ln>
            <a:noFill/>
          </a:ln>
        </p:spPr>
        <p:txBody>
          <a:bodyPr wrap="square" rtlCol="0">
            <a:spAutoFit/>
          </a:bodyPr>
          <a:lstStyle/>
          <a:p>
            <a:r>
              <a:rPr lang="en-US" sz="2000" dirty="0" smtClean="0">
                <a:latin typeface="Biondi" panose="02000505030000020004" pitchFamily="2" charset="0"/>
              </a:rPr>
              <a:t>What Does the NWCCOG EDD “Do”?</a:t>
            </a:r>
            <a:endParaRPr lang="en-US" sz="2000" dirty="0">
              <a:latin typeface="Biondi" panose="02000505030000020004" pitchFamily="2" charset="0"/>
            </a:endParaRPr>
          </a:p>
        </p:txBody>
      </p:sp>
      <p:cxnSp>
        <p:nvCxnSpPr>
          <p:cNvPr id="6" name="Straight Connector 5"/>
          <p:cNvCxnSpPr/>
          <p:nvPr/>
        </p:nvCxnSpPr>
        <p:spPr>
          <a:xfrm>
            <a:off x="155575" y="617538"/>
            <a:ext cx="8683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384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52400"/>
            <a:ext cx="8686800" cy="769441"/>
          </a:xfrm>
          <a:prstGeom prst="rect">
            <a:avLst/>
          </a:prstGeom>
        </p:spPr>
        <p:txBody>
          <a:bodyPr wrap="square">
            <a:spAutoFit/>
          </a:bodyPr>
          <a:lstStyle/>
          <a:p>
            <a:r>
              <a:rPr lang="en-US" sz="2000" dirty="0">
                <a:latin typeface="Biondi" panose="02000505030000020004" pitchFamily="2" charset="0"/>
              </a:rPr>
              <a:t>Priority Area: BUSINESS COMMUNITY</a:t>
            </a:r>
          </a:p>
          <a:p>
            <a:endParaRPr lang="en-US" sz="800" b="1" dirty="0" smtClean="0"/>
          </a:p>
          <a:p>
            <a:r>
              <a:rPr lang="en-US" sz="1600" b="1" dirty="0" smtClean="0"/>
              <a:t>Objective: Provide access to capital for existing businesses as well as new startups</a:t>
            </a:r>
            <a:endParaRPr lang="en-US" sz="1200" dirty="0" smtClean="0"/>
          </a:p>
        </p:txBody>
      </p:sp>
      <p:graphicFrame>
        <p:nvGraphicFramePr>
          <p:cNvPr id="6" name="Table 5"/>
          <p:cNvGraphicFramePr>
            <a:graphicFrameLocks noGrp="1"/>
          </p:cNvGraphicFramePr>
          <p:nvPr>
            <p:extLst>
              <p:ext uri="{D42A27DB-BD31-4B8C-83A1-F6EECF244321}">
                <p14:modId xmlns:p14="http://schemas.microsoft.com/office/powerpoint/2010/main" val="1227439573"/>
              </p:ext>
            </p:extLst>
          </p:nvPr>
        </p:nvGraphicFramePr>
        <p:xfrm>
          <a:off x="352424" y="931366"/>
          <a:ext cx="8181975" cy="2286000"/>
        </p:xfrm>
        <a:graphic>
          <a:graphicData uri="http://schemas.openxmlformats.org/drawingml/2006/table">
            <a:tbl>
              <a:tblPr firstRow="1" bandRow="1">
                <a:tableStyleId>{5C22544A-7EE6-4342-B048-85BDC9FD1C3A}</a:tableStyleId>
              </a:tblPr>
              <a:tblGrid>
                <a:gridCol w="2994912">
                  <a:extLst>
                    <a:ext uri="{9D8B030D-6E8A-4147-A177-3AD203B41FA5}">
                      <a16:colId xmlns:a16="http://schemas.microsoft.com/office/drawing/2014/main" val="20000"/>
                    </a:ext>
                  </a:extLst>
                </a:gridCol>
                <a:gridCol w="1070346">
                  <a:extLst>
                    <a:ext uri="{9D8B030D-6E8A-4147-A177-3AD203B41FA5}">
                      <a16:colId xmlns:a16="http://schemas.microsoft.com/office/drawing/2014/main" val="20001"/>
                    </a:ext>
                  </a:extLst>
                </a:gridCol>
                <a:gridCol w="1564353">
                  <a:extLst>
                    <a:ext uri="{9D8B030D-6E8A-4147-A177-3AD203B41FA5}">
                      <a16:colId xmlns:a16="http://schemas.microsoft.com/office/drawing/2014/main" val="20002"/>
                    </a:ext>
                  </a:extLst>
                </a:gridCol>
                <a:gridCol w="1070346">
                  <a:extLst>
                    <a:ext uri="{9D8B030D-6E8A-4147-A177-3AD203B41FA5}">
                      <a16:colId xmlns:a16="http://schemas.microsoft.com/office/drawing/2014/main" val="20003"/>
                    </a:ext>
                  </a:extLst>
                </a:gridCol>
                <a:gridCol w="741009">
                  <a:extLst>
                    <a:ext uri="{9D8B030D-6E8A-4147-A177-3AD203B41FA5}">
                      <a16:colId xmlns:a16="http://schemas.microsoft.com/office/drawing/2014/main" val="20004"/>
                    </a:ext>
                  </a:extLst>
                </a:gridCol>
                <a:gridCol w="741009">
                  <a:extLst>
                    <a:ext uri="{9D8B030D-6E8A-4147-A177-3AD203B41FA5}">
                      <a16:colId xmlns:a16="http://schemas.microsoft.com/office/drawing/2014/main" val="20005"/>
                    </a:ext>
                  </a:extLst>
                </a:gridCol>
              </a:tblGrid>
              <a:tr h="457200">
                <a:tc>
                  <a:txBody>
                    <a:bodyPr/>
                    <a:lstStyle/>
                    <a:p>
                      <a:r>
                        <a:rPr lang="en-US" sz="900" b="1" dirty="0" smtClean="0"/>
                        <a:t>ACTION</a:t>
                      </a:r>
                      <a:endParaRPr lang="en-US" sz="900" b="0" dirty="0" smtClean="0"/>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p>
                      <a:pPr marL="0" algn="l" defTabSz="914400" rtl="0" eaLnBrk="1" latinLnBrk="0" hangingPunct="1"/>
                      <a:r>
                        <a:rPr lang="en-US" sz="900" b="1" kern="1200" dirty="0" smtClean="0">
                          <a:solidFill>
                            <a:schemeClr val="lt1"/>
                          </a:solidFill>
                          <a:latin typeface="+mn-lt"/>
                          <a:ea typeface="+mn-ea"/>
                          <a:cs typeface="+mn-cs"/>
                        </a:rPr>
                        <a:t>2017-2021</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PRIORITY</a:t>
                      </a:r>
                    </a:p>
                    <a:p>
                      <a:pPr marL="0" algn="l" defTabSz="914400" rtl="0" eaLnBrk="1" latinLnBrk="0" hangingPunct="1"/>
                      <a:r>
                        <a:rPr lang="en-US" sz="900" b="1" kern="1200" baseline="0" dirty="0" smtClean="0">
                          <a:solidFill>
                            <a:schemeClr val="lt1"/>
                          </a:solidFill>
                          <a:latin typeface="+mn-lt"/>
                          <a:ea typeface="+mn-ea"/>
                          <a:cs typeface="+mn-cs"/>
                        </a:rPr>
                        <a:t>H/M/L</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1"/>
                    </a:solidFill>
                  </a:tcPr>
                </a:tc>
                <a:extLst>
                  <a:ext uri="{0D108BD9-81ED-4DB2-BD59-A6C34878D82A}">
                    <a16:rowId xmlns:a16="http://schemas.microsoft.com/office/drawing/2014/main" val="10000"/>
                  </a:ext>
                </a:extLst>
              </a:tr>
              <a:tr h="370840">
                <a:tc>
                  <a:txBody>
                    <a:bodyPr/>
                    <a:lstStyle/>
                    <a:p>
                      <a:r>
                        <a:rPr lang="en-US" sz="900" b="0" dirty="0" smtClean="0">
                          <a:solidFill>
                            <a:schemeClr val="bg1"/>
                          </a:solidFill>
                        </a:rPr>
                        <a:t>Promote the Northwest Loan</a:t>
                      </a:r>
                      <a:r>
                        <a:rPr lang="en-US" sz="900" b="0" baseline="0" dirty="0" smtClean="0">
                          <a:solidFill>
                            <a:schemeClr val="bg1"/>
                          </a:solidFill>
                        </a:rPr>
                        <a:t> Fund</a:t>
                      </a:r>
                      <a:endParaRPr lang="en-US" sz="900" b="0" dirty="0" smtClean="0">
                        <a:solidFill>
                          <a:schemeClr val="bg1"/>
                        </a:solidFill>
                      </a:endParaRPr>
                    </a:p>
                  </a:txBody>
                  <a:tcPr>
                    <a:solidFill>
                      <a:schemeClr val="accent1"/>
                    </a:solidFill>
                  </a:tcPr>
                </a:tc>
                <a:tc>
                  <a:txBody>
                    <a:bodyPr/>
                    <a:lstStyle/>
                    <a:p>
                      <a:r>
                        <a:rPr lang="en-US" sz="900" dirty="0" smtClean="0">
                          <a:solidFill>
                            <a:schemeClr val="bg1"/>
                          </a:solidFill>
                        </a:rPr>
                        <a:t>BUSINESS</a:t>
                      </a:r>
                      <a:endParaRPr lang="en-US" sz="900" dirty="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p>
                      <a:pPr marL="0" algn="l" defTabSz="914400" rtl="0" eaLnBrk="1" latinLnBrk="0" hangingPunct="1"/>
                      <a:r>
                        <a:rPr lang="en-US" sz="900" b="0" kern="1200" dirty="0" smtClean="0">
                          <a:solidFill>
                            <a:schemeClr val="lt1"/>
                          </a:solidFill>
                          <a:latin typeface="+mn-lt"/>
                          <a:ea typeface="+mn-ea"/>
                          <a:cs typeface="+mn-cs"/>
                        </a:rPr>
                        <a:t>NLF</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H</a:t>
                      </a: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NLF Activity in 2017: 2 loans made: (1) $90,000; (2) $95,000</a:t>
                      </a:r>
                    </a:p>
                  </a:txBody>
                  <a:tcPr>
                    <a:solidFill>
                      <a:schemeClr val="accent1"/>
                    </a:solidFill>
                  </a:tcPr>
                </a:tc>
                <a:extLst>
                  <a:ext uri="{0D108BD9-81ED-4DB2-BD59-A6C34878D82A}">
                    <a16:rowId xmlns:a16="http://schemas.microsoft.com/office/drawing/2014/main" val="10001"/>
                  </a:ext>
                </a:extLst>
              </a:tr>
              <a:tr h="370840">
                <a:tc>
                  <a:txBody>
                    <a:bodyPr/>
                    <a:lstStyle/>
                    <a:p>
                      <a:r>
                        <a:rPr lang="en-US" sz="900" b="0" dirty="0" smtClean="0">
                          <a:solidFill>
                            <a:schemeClr val="bg1"/>
                          </a:solidFill>
                        </a:rPr>
                        <a:t>Develop and promote other</a:t>
                      </a:r>
                      <a:r>
                        <a:rPr lang="en-US" sz="900" b="0" baseline="0" dirty="0" smtClean="0">
                          <a:solidFill>
                            <a:schemeClr val="bg1"/>
                          </a:solidFill>
                        </a:rPr>
                        <a:t> funding sources for businesses – this may include applying for additional funding from USDARD – RMAP program</a:t>
                      </a:r>
                      <a:endParaRPr lang="en-US" sz="900" b="0" dirty="0" smtClean="0">
                        <a:solidFill>
                          <a:schemeClr val="bg1"/>
                        </a:solidFill>
                      </a:endParaRPr>
                    </a:p>
                  </a:txBody>
                  <a:tcPr>
                    <a:solidFill>
                      <a:schemeClr val="accent1"/>
                    </a:solidFill>
                  </a:tcPr>
                </a:tc>
                <a:tc>
                  <a:txBody>
                    <a:bodyPr/>
                    <a:lstStyle/>
                    <a:p>
                      <a:r>
                        <a:rPr lang="en-US" sz="900" dirty="0" smtClean="0">
                          <a:solidFill>
                            <a:schemeClr val="bg1"/>
                          </a:solidFill>
                        </a:rPr>
                        <a:t>BUSINESS</a:t>
                      </a:r>
                      <a:endParaRPr lang="en-US" sz="900" dirty="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USDARD</a:t>
                      </a:r>
                    </a:p>
                    <a:p>
                      <a:pPr marL="0" algn="l" defTabSz="914400" rtl="0" eaLnBrk="1" latinLnBrk="0" hangingPunct="1"/>
                      <a:r>
                        <a:rPr lang="en-US" sz="900" b="0" kern="1200" dirty="0" smtClean="0">
                          <a:solidFill>
                            <a:schemeClr val="lt1"/>
                          </a:solidFill>
                          <a:latin typeface="+mn-lt"/>
                          <a:ea typeface="+mn-ea"/>
                          <a:cs typeface="+mn-cs"/>
                        </a:rPr>
                        <a:t>OTHER FUNDING SOURCES</a:t>
                      </a:r>
                    </a:p>
                    <a:p>
                      <a:pPr marL="0" algn="l" defTabSz="914400" rtl="0" eaLnBrk="1" latinLnBrk="0" hangingPunct="1"/>
                      <a:r>
                        <a:rPr lang="en-US" sz="900" b="0" kern="1200" dirty="0" smtClean="0">
                          <a:solidFill>
                            <a:schemeClr val="lt1"/>
                          </a:solidFill>
                          <a:latin typeface="+mn-lt"/>
                          <a:ea typeface="+mn-ea"/>
                          <a:cs typeface="+mn-cs"/>
                        </a:rPr>
                        <a:t>BANKS</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H </a:t>
                      </a: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Promote other funding sources in Resources Bulletins</a:t>
                      </a:r>
                    </a:p>
                  </a:txBody>
                  <a:tcPr>
                    <a:solidFill>
                      <a:schemeClr val="accent1"/>
                    </a:solidFill>
                  </a:tcPr>
                </a:tc>
                <a:extLst>
                  <a:ext uri="{0D108BD9-81ED-4DB2-BD59-A6C34878D82A}">
                    <a16:rowId xmlns:a16="http://schemas.microsoft.com/office/drawing/2014/main" val="10002"/>
                  </a:ext>
                </a:extLst>
              </a:tr>
            </a:tbl>
          </a:graphicData>
        </a:graphic>
      </p:graphicFrame>
      <p:cxnSp>
        <p:nvCxnSpPr>
          <p:cNvPr id="5" name="Straight Connector 4"/>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20</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46130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1000274"/>
          </a:xfrm>
          <a:prstGeom prst="rect">
            <a:avLst/>
          </a:prstGeom>
        </p:spPr>
        <p:txBody>
          <a:bodyPr wrap="square">
            <a:spAutoFit/>
          </a:bodyPr>
          <a:lstStyle/>
          <a:p>
            <a:r>
              <a:rPr lang="en-US" sz="2000" dirty="0">
                <a:latin typeface="Biondi" panose="02000505030000020004" pitchFamily="2" charset="0"/>
              </a:rPr>
              <a:t>Priority Area: BUSINESS COMMUNITY</a:t>
            </a:r>
          </a:p>
          <a:p>
            <a:endParaRPr lang="en-US" sz="1100" b="1" dirty="0" smtClean="0"/>
          </a:p>
          <a:p>
            <a:r>
              <a:rPr lang="en-US" sz="1400" b="1" dirty="0" smtClean="0"/>
              <a:t>Objective: Build </a:t>
            </a:r>
            <a:r>
              <a:rPr lang="en-US" sz="1400" b="1" dirty="0"/>
              <a:t>capacity of our towns and counties to meet their economic development </a:t>
            </a:r>
            <a:r>
              <a:rPr lang="en-US" sz="1400" b="1" dirty="0" smtClean="0"/>
              <a:t>goals; serve as a resource to our business community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2891921037"/>
              </p:ext>
            </p:extLst>
          </p:nvPr>
        </p:nvGraphicFramePr>
        <p:xfrm>
          <a:off x="304800" y="1295400"/>
          <a:ext cx="8305799" cy="4338333"/>
        </p:xfrm>
        <a:graphic>
          <a:graphicData uri="http://schemas.openxmlformats.org/drawingml/2006/table">
            <a:tbl>
              <a:tblPr firstRow="1" bandRow="1">
                <a:tableStyleId>{5C22544A-7EE6-4342-B048-85BDC9FD1C3A}</a:tableStyleId>
              </a:tblPr>
              <a:tblGrid>
                <a:gridCol w="1137643">
                  <a:extLst>
                    <a:ext uri="{9D8B030D-6E8A-4147-A177-3AD203B41FA5}">
                      <a16:colId xmlns:a16="http://schemas.microsoft.com/office/drawing/2014/main" val="20000"/>
                    </a:ext>
                  </a:extLst>
                </a:gridCol>
                <a:gridCol w="674532">
                  <a:extLst>
                    <a:ext uri="{9D8B030D-6E8A-4147-A177-3AD203B41FA5}">
                      <a16:colId xmlns:a16="http://schemas.microsoft.com/office/drawing/2014/main" val="20001"/>
                    </a:ext>
                  </a:extLst>
                </a:gridCol>
                <a:gridCol w="654396">
                  <a:extLst>
                    <a:ext uri="{9D8B030D-6E8A-4147-A177-3AD203B41FA5}">
                      <a16:colId xmlns:a16="http://schemas.microsoft.com/office/drawing/2014/main" val="20002"/>
                    </a:ext>
                  </a:extLst>
                </a:gridCol>
                <a:gridCol w="604058">
                  <a:extLst>
                    <a:ext uri="{9D8B030D-6E8A-4147-A177-3AD203B41FA5}">
                      <a16:colId xmlns:a16="http://schemas.microsoft.com/office/drawing/2014/main" val="20003"/>
                    </a:ext>
                  </a:extLst>
                </a:gridCol>
                <a:gridCol w="1348971">
                  <a:extLst>
                    <a:ext uri="{9D8B030D-6E8A-4147-A177-3AD203B41FA5}">
                      <a16:colId xmlns:a16="http://schemas.microsoft.com/office/drawing/2014/main" val="20004"/>
                    </a:ext>
                  </a:extLst>
                </a:gridCol>
                <a:gridCol w="3886199">
                  <a:extLst>
                    <a:ext uri="{9D8B030D-6E8A-4147-A177-3AD203B41FA5}">
                      <a16:colId xmlns:a16="http://schemas.microsoft.com/office/drawing/2014/main" val="20005"/>
                    </a:ext>
                  </a:extLst>
                </a:gridCol>
              </a:tblGrid>
              <a:tr h="378008">
                <a:tc>
                  <a:txBody>
                    <a:bodyPr/>
                    <a:lstStyle/>
                    <a:p>
                      <a:r>
                        <a:rPr lang="en-US" sz="900" b="0" dirty="0" smtClean="0"/>
                        <a:t>ACTION</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RESOURCES</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p>
                      <a:pPr marL="0" algn="l" defTabSz="914400" rtl="0" eaLnBrk="1" latinLnBrk="0" hangingPunct="1"/>
                      <a:r>
                        <a:rPr lang="en-US" sz="900" b="1" kern="1200" dirty="0" smtClean="0">
                          <a:solidFill>
                            <a:schemeClr val="lt1"/>
                          </a:solidFill>
                          <a:latin typeface="+mn-lt"/>
                          <a:ea typeface="+mn-ea"/>
                          <a:cs typeface="+mn-cs"/>
                        </a:rPr>
                        <a:t>2017-2021</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PRIORITY </a:t>
                      </a:r>
                    </a:p>
                    <a:p>
                      <a:pPr marL="0" algn="l" defTabSz="914400" rtl="0" eaLnBrk="1" latinLnBrk="0" hangingPunct="1"/>
                      <a:r>
                        <a:rPr lang="en-US" sz="900" b="1" kern="1200" baseline="0" dirty="0" smtClean="0">
                          <a:solidFill>
                            <a:schemeClr val="lt1"/>
                          </a:solidFill>
                          <a:latin typeface="+mn-lt"/>
                          <a:ea typeface="+mn-ea"/>
                          <a:cs typeface="+mn-cs"/>
                        </a:rPr>
                        <a:t>LEVEL</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1"/>
                    </a:solidFill>
                  </a:tcPr>
                </a:tc>
                <a:extLst>
                  <a:ext uri="{0D108BD9-81ED-4DB2-BD59-A6C34878D82A}">
                    <a16:rowId xmlns:a16="http://schemas.microsoft.com/office/drawing/2014/main" val="10000"/>
                  </a:ext>
                </a:extLst>
              </a:tr>
              <a:tr h="652453">
                <a:tc>
                  <a:txBody>
                    <a:bodyPr/>
                    <a:lstStyle/>
                    <a:p>
                      <a:r>
                        <a:rPr lang="en-US" sz="900" b="0" dirty="0" smtClean="0">
                          <a:solidFill>
                            <a:schemeClr val="bg1"/>
                          </a:solidFill>
                        </a:rPr>
                        <a:t>EDD Resources</a:t>
                      </a:r>
                      <a:r>
                        <a:rPr lang="en-US" sz="900" b="0" baseline="0" dirty="0" smtClean="0">
                          <a:solidFill>
                            <a:schemeClr val="bg1"/>
                          </a:solidFill>
                        </a:rPr>
                        <a:t> Bulletin</a:t>
                      </a:r>
                      <a:endParaRPr lang="en-US" sz="900" b="0" dirty="0" smtClean="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 GOVT</a:t>
                      </a:r>
                    </a:p>
                    <a:p>
                      <a:pPr marL="0" algn="l" defTabSz="914400" rtl="0" eaLnBrk="1" latinLnBrk="0" hangingPunct="1"/>
                      <a:r>
                        <a:rPr lang="en-US" sz="900" b="0" kern="1200" dirty="0" smtClean="0">
                          <a:solidFill>
                            <a:schemeClr val="lt1"/>
                          </a:solidFill>
                          <a:latin typeface="+mn-lt"/>
                          <a:ea typeface="+mn-ea"/>
                          <a:cs typeface="+mn-cs"/>
                        </a:rPr>
                        <a:t>BUSINESS</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 EDD</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1"/>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H</a:t>
                      </a: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 Bulletins sent out: 20</a:t>
                      </a:r>
                    </a:p>
                    <a:p>
                      <a:pPr marL="0" algn="l" defTabSz="914400" rtl="0" eaLnBrk="1" latinLnBrk="0" hangingPunct="1"/>
                      <a:r>
                        <a:rPr lang="en-US" sz="900" b="0" kern="1200" baseline="0" dirty="0" smtClean="0">
                          <a:solidFill>
                            <a:schemeClr val="lt1"/>
                          </a:solidFill>
                          <a:latin typeface="+mn-lt"/>
                          <a:ea typeface="+mn-ea"/>
                          <a:cs typeface="+mn-cs"/>
                        </a:rPr>
                        <a:t>Average open rate: 31%</a:t>
                      </a:r>
                    </a:p>
                  </a:txBody>
                  <a:tcPr>
                    <a:solidFill>
                      <a:schemeClr val="accent1"/>
                    </a:solidFill>
                  </a:tcPr>
                </a:tc>
                <a:extLst>
                  <a:ext uri="{0D108BD9-81ED-4DB2-BD59-A6C34878D82A}">
                    <a16:rowId xmlns:a16="http://schemas.microsoft.com/office/drawing/2014/main" val="10001"/>
                  </a:ext>
                </a:extLst>
              </a:tr>
              <a:tr h="466038">
                <a:tc>
                  <a:txBody>
                    <a:bodyPr/>
                    <a:lstStyle/>
                    <a:p>
                      <a:r>
                        <a:rPr lang="en-US" sz="900" b="0" dirty="0" smtClean="0">
                          <a:solidFill>
                            <a:schemeClr val="bg1"/>
                          </a:solidFill>
                        </a:rPr>
                        <a:t>Enhance and maintain NWCCOG Regional</a:t>
                      </a:r>
                      <a:r>
                        <a:rPr lang="en-US" sz="900" b="0" baseline="0" dirty="0" smtClean="0">
                          <a:solidFill>
                            <a:schemeClr val="bg1"/>
                          </a:solidFill>
                        </a:rPr>
                        <a:t> Economic Development Website</a:t>
                      </a:r>
                      <a:endParaRPr lang="en-US" sz="900" b="0" dirty="0" smtClean="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BUSINESS</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H</a:t>
                      </a:r>
                      <a:endParaRPr lang="en-US" sz="900" b="1" kern="1200" baseline="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Updates to website include: creation of success stories page; creation of funding opportunities page; archive of all resources bulletins; creation of projects page to include information on EDA Economic Adjustment Grant for Grand and Clear Creek Counties</a:t>
                      </a:r>
                    </a:p>
                  </a:txBody>
                  <a:tcPr>
                    <a:solidFill>
                      <a:schemeClr val="accent1"/>
                    </a:solidFill>
                  </a:tcPr>
                </a:tc>
                <a:extLst>
                  <a:ext uri="{0D108BD9-81ED-4DB2-BD59-A6C34878D82A}">
                    <a16:rowId xmlns:a16="http://schemas.microsoft.com/office/drawing/2014/main" val="10002"/>
                  </a:ext>
                </a:extLst>
              </a:tr>
              <a:tr h="838868">
                <a:tc>
                  <a:txBody>
                    <a:bodyPr/>
                    <a:lstStyle/>
                    <a:p>
                      <a:r>
                        <a:rPr lang="en-US" sz="900" b="0" dirty="0" smtClean="0">
                          <a:solidFill>
                            <a:schemeClr val="bg1"/>
                          </a:solidFill>
                        </a:rPr>
                        <a:t>Provide</a:t>
                      </a:r>
                      <a:r>
                        <a:rPr lang="en-US" sz="900" b="0" baseline="0" dirty="0" smtClean="0">
                          <a:solidFill>
                            <a:schemeClr val="bg1"/>
                          </a:solidFill>
                        </a:rPr>
                        <a:t> economic data on website and via quarterly updates</a:t>
                      </a:r>
                      <a:endParaRPr lang="en-US" sz="900" b="0" dirty="0" smtClean="0">
                        <a:solidFill>
                          <a:schemeClr val="bg1"/>
                        </a:solidFill>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a:t>
                      </a:r>
                      <a:r>
                        <a:rPr lang="en-US" sz="900" b="0" kern="1200" baseline="0" dirty="0" smtClean="0">
                          <a:solidFill>
                            <a:schemeClr val="lt1"/>
                          </a:solidFill>
                          <a:latin typeface="+mn-lt"/>
                          <a:ea typeface="+mn-ea"/>
                          <a:cs typeface="+mn-cs"/>
                        </a:rPr>
                        <a:t> GOVT</a:t>
                      </a:r>
                    </a:p>
                    <a:p>
                      <a:pPr marL="0" algn="l" defTabSz="914400" rtl="0" eaLnBrk="1" latinLnBrk="0" hangingPunct="1"/>
                      <a:r>
                        <a:rPr lang="en-US" sz="900" b="0" kern="1200" baseline="0" dirty="0" smtClean="0">
                          <a:solidFill>
                            <a:schemeClr val="lt1"/>
                          </a:solidFill>
                          <a:latin typeface="+mn-lt"/>
                          <a:ea typeface="+mn-ea"/>
                          <a:cs typeface="+mn-cs"/>
                        </a:rPr>
                        <a:t>BUSINESS</a:t>
                      </a:r>
                      <a:endParaRPr lang="en-US" sz="900" b="0" kern="120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txBody>
                  <a:tcPr>
                    <a:solidFill>
                      <a:schemeClr val="accent1"/>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1"/>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H</a:t>
                      </a:r>
                      <a:endParaRPr lang="en-US" sz="900" b="1" kern="1200" baseline="0" dirty="0" smtClean="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 Quarterly economic updates: 4</a:t>
                      </a:r>
                    </a:p>
                    <a:p>
                      <a:pPr marL="0" algn="l" defTabSz="914400" rtl="0" eaLnBrk="1" latinLnBrk="0" hangingPunct="1"/>
                      <a:r>
                        <a:rPr lang="en-US" sz="900" b="0" kern="1200" baseline="0" dirty="0" smtClean="0">
                          <a:solidFill>
                            <a:schemeClr val="lt1"/>
                          </a:solidFill>
                          <a:latin typeface="+mn-lt"/>
                          <a:ea typeface="+mn-ea"/>
                          <a:cs typeface="+mn-cs"/>
                        </a:rPr>
                        <a:t>Updates to data center on website: all town/county profiles updated using most recent data from statsamerica.org</a:t>
                      </a:r>
                    </a:p>
                    <a:p>
                      <a:pPr marL="0" algn="l" defTabSz="914400" rtl="0" eaLnBrk="1" latinLnBrk="0" hangingPunct="1"/>
                      <a:r>
                        <a:rPr lang="en-US" sz="900" b="0" kern="1200" baseline="0" dirty="0" smtClean="0">
                          <a:solidFill>
                            <a:schemeClr val="lt1"/>
                          </a:solidFill>
                          <a:latin typeface="+mn-lt"/>
                          <a:ea typeface="+mn-ea"/>
                          <a:cs typeface="+mn-cs"/>
                        </a:rPr>
                        <a:t># of direct inquires responded to re: data: 34</a:t>
                      </a:r>
                    </a:p>
                  </a:txBody>
                  <a:tcPr>
                    <a:solidFill>
                      <a:schemeClr val="accent1"/>
                    </a:solidFill>
                  </a:tcPr>
                </a:tc>
                <a:extLst>
                  <a:ext uri="{0D108BD9-81ED-4DB2-BD59-A6C34878D82A}">
                    <a16:rowId xmlns:a16="http://schemas.microsoft.com/office/drawing/2014/main" val="10003"/>
                  </a:ext>
                </a:extLst>
              </a:tr>
              <a:tr h="1304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baseline="0" noProof="0" dirty="0" smtClean="0">
                          <a:solidFill>
                            <a:schemeClr val="bg1"/>
                          </a:solidFill>
                          <a:latin typeface="+mn-lt"/>
                          <a:ea typeface="+mn-ea"/>
                          <a:cs typeface="+mn-cs"/>
                        </a:rPr>
                        <a:t>Outreach on grant opportunities such as brownfields grants; USDA grants; etc.</a:t>
                      </a:r>
                    </a:p>
                    <a:p>
                      <a:endParaRPr lang="en-US" sz="900" dirty="0"/>
                    </a:p>
                  </a:txBody>
                  <a:tcPr>
                    <a:solidFill>
                      <a:schemeClr val="accent1"/>
                    </a:solidFill>
                  </a:tcPr>
                </a:tc>
                <a:tc>
                  <a:txBody>
                    <a:bodyPr/>
                    <a:lstStyle/>
                    <a:p>
                      <a:r>
                        <a:rPr lang="en-US" sz="900" dirty="0" smtClean="0">
                          <a:solidFill>
                            <a:schemeClr val="bg1"/>
                          </a:solidFill>
                        </a:rPr>
                        <a:t>TOWN GOVT</a:t>
                      </a:r>
                    </a:p>
                    <a:p>
                      <a:r>
                        <a:rPr lang="en-US" sz="900" dirty="0" smtClean="0">
                          <a:solidFill>
                            <a:schemeClr val="bg1"/>
                          </a:solidFill>
                        </a:rPr>
                        <a:t>COUNTY</a:t>
                      </a:r>
                      <a:r>
                        <a:rPr lang="en-US" sz="900" baseline="0" dirty="0" smtClean="0">
                          <a:solidFill>
                            <a:schemeClr val="bg1"/>
                          </a:solidFill>
                        </a:rPr>
                        <a:t> GOVT</a:t>
                      </a:r>
                    </a:p>
                    <a:p>
                      <a:r>
                        <a:rPr lang="en-US" sz="900" baseline="0" dirty="0" smtClean="0">
                          <a:solidFill>
                            <a:schemeClr val="bg1"/>
                          </a:solidFill>
                        </a:rPr>
                        <a:t>NONPROFITS</a:t>
                      </a:r>
                    </a:p>
                    <a:p>
                      <a:r>
                        <a:rPr lang="en-US" sz="900" baseline="0" dirty="0" smtClean="0">
                          <a:solidFill>
                            <a:schemeClr val="bg1"/>
                          </a:solidFill>
                        </a:rPr>
                        <a:t>EDUCATION</a:t>
                      </a:r>
                      <a:endParaRPr lang="en-US" sz="900" dirty="0">
                        <a:solidFill>
                          <a:schemeClr val="bg1"/>
                        </a:solidFill>
                      </a:endParaRPr>
                    </a:p>
                  </a:txBody>
                  <a:tcPr>
                    <a:solidFill>
                      <a:schemeClr val="accent1"/>
                    </a:solidFill>
                  </a:tcPr>
                </a:tc>
                <a:tc>
                  <a:txBody>
                    <a:bodyPr/>
                    <a:lstStyle/>
                    <a:p>
                      <a:r>
                        <a:rPr lang="en-US" sz="900" dirty="0" smtClean="0">
                          <a:solidFill>
                            <a:schemeClr val="bg1"/>
                          </a:solidFill>
                        </a:rPr>
                        <a:t>NWCCOGEDD</a:t>
                      </a:r>
                      <a:endParaRPr lang="en-US" sz="900" dirty="0">
                        <a:solidFill>
                          <a:schemeClr val="bg1"/>
                        </a:solidFill>
                      </a:endParaRPr>
                    </a:p>
                  </a:txBody>
                  <a:tcPr>
                    <a:solidFill>
                      <a:schemeClr val="accent1"/>
                    </a:solidFill>
                  </a:tcPr>
                </a:tc>
                <a:tc>
                  <a:txBody>
                    <a:bodyPr/>
                    <a:lstStyle/>
                    <a:p>
                      <a:r>
                        <a:rPr lang="en-US" sz="900" dirty="0" smtClean="0">
                          <a:solidFill>
                            <a:schemeClr val="bg1"/>
                          </a:solidFill>
                        </a:rPr>
                        <a:t>ONGOING</a:t>
                      </a:r>
                      <a:endParaRPr lang="en-US" sz="900" dirty="0">
                        <a:solidFill>
                          <a:schemeClr val="bg1"/>
                        </a:solidFill>
                      </a:endParaRPr>
                    </a:p>
                  </a:txBody>
                  <a:tcPr>
                    <a:solidFill>
                      <a:schemeClr val="accent1"/>
                    </a:solidFill>
                  </a:tcPr>
                </a:tc>
                <a:tc>
                  <a:txBody>
                    <a:bodyPr/>
                    <a:lstStyle/>
                    <a:p>
                      <a:r>
                        <a:rPr lang="en-US" sz="900" dirty="0" smtClean="0">
                          <a:solidFill>
                            <a:schemeClr val="bg1"/>
                          </a:solidFill>
                        </a:rPr>
                        <a:t>H </a:t>
                      </a:r>
                      <a:endParaRPr lang="en-US" sz="900" dirty="0">
                        <a:solidFill>
                          <a:schemeClr val="bg1"/>
                        </a:solidFill>
                      </a:endParaRPr>
                    </a:p>
                  </a:txBody>
                  <a:tcPr>
                    <a:solidFill>
                      <a:schemeClr val="accent1"/>
                    </a:solidFill>
                  </a:tcPr>
                </a:tc>
                <a:tc>
                  <a:txBody>
                    <a:bodyPr/>
                    <a:lstStyle/>
                    <a:p>
                      <a:r>
                        <a:rPr lang="en-US" sz="900" dirty="0" smtClean="0">
                          <a:solidFill>
                            <a:schemeClr val="bg1"/>
                          </a:solidFill>
                        </a:rPr>
                        <a:t>20 resources</a:t>
                      </a:r>
                      <a:r>
                        <a:rPr lang="en-US" sz="900" baseline="0" dirty="0" smtClean="0">
                          <a:solidFill>
                            <a:schemeClr val="bg1"/>
                          </a:solidFill>
                        </a:rPr>
                        <a:t> bulletins sent out; funding opportunities page created to </a:t>
                      </a:r>
                      <a:r>
                        <a:rPr lang="en-US" sz="900" baseline="0" dirty="0" err="1" smtClean="0">
                          <a:solidFill>
                            <a:schemeClr val="bg1"/>
                          </a:solidFill>
                        </a:rPr>
                        <a:t>acrive</a:t>
                      </a:r>
                      <a:r>
                        <a:rPr lang="en-US" sz="900" baseline="0" dirty="0" smtClean="0">
                          <a:solidFill>
                            <a:schemeClr val="bg1"/>
                          </a:solidFill>
                        </a:rPr>
                        <a:t> this information</a:t>
                      </a:r>
                      <a:endParaRPr lang="en-US" sz="900"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cxnSp>
        <p:nvCxnSpPr>
          <p:cNvPr id="5" name="Straight Connector 4"/>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21</a:t>
            </a:fld>
            <a:endParaRPr lang="en-US" dirty="0"/>
          </a:p>
        </p:txBody>
      </p:sp>
    </p:spTree>
    <p:extLst>
      <p:ext uri="{BB962C8B-B14F-4D97-AF65-F5344CB8AC3E}">
        <p14:creationId xmlns:p14="http://schemas.microsoft.com/office/powerpoint/2010/main" val="1750640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7924800" cy="738664"/>
          </a:xfrm>
          <a:prstGeom prst="rect">
            <a:avLst/>
          </a:prstGeom>
        </p:spPr>
        <p:txBody>
          <a:bodyPr wrap="square">
            <a:spAutoFit/>
          </a:bodyPr>
          <a:lstStyle/>
          <a:p>
            <a:r>
              <a:rPr lang="en-US" sz="2000" dirty="0">
                <a:latin typeface="Biondi" panose="02000505030000020004" pitchFamily="2" charset="0"/>
              </a:rPr>
              <a:t>Priority Area: COMMUNITY CHARACTER</a:t>
            </a:r>
          </a:p>
          <a:p>
            <a:endParaRPr lang="en-US" sz="800" b="1" dirty="0" smtClean="0"/>
          </a:p>
          <a:p>
            <a:r>
              <a:rPr lang="en-US" sz="1400" b="1" dirty="0" smtClean="0"/>
              <a:t>Objective:  Protect </a:t>
            </a:r>
            <a:r>
              <a:rPr lang="en-US" sz="1400" b="1" dirty="0"/>
              <a:t>our </a:t>
            </a:r>
            <a:r>
              <a:rPr lang="en-US" sz="1400" b="1" dirty="0" smtClean="0"/>
              <a:t>unique community character</a:t>
            </a:r>
          </a:p>
        </p:txBody>
      </p:sp>
      <p:graphicFrame>
        <p:nvGraphicFramePr>
          <p:cNvPr id="3" name="Table 2"/>
          <p:cNvGraphicFramePr>
            <a:graphicFrameLocks noGrp="1"/>
          </p:cNvGraphicFramePr>
          <p:nvPr>
            <p:extLst>
              <p:ext uri="{D42A27DB-BD31-4B8C-83A1-F6EECF244321}">
                <p14:modId xmlns:p14="http://schemas.microsoft.com/office/powerpoint/2010/main" val="943599967"/>
              </p:ext>
            </p:extLst>
          </p:nvPr>
        </p:nvGraphicFramePr>
        <p:xfrm>
          <a:off x="304800" y="990600"/>
          <a:ext cx="8305799" cy="1513840"/>
        </p:xfrm>
        <a:graphic>
          <a:graphicData uri="http://schemas.openxmlformats.org/drawingml/2006/table">
            <a:tbl>
              <a:tblPr firstRow="1" bandRow="1">
                <a:tableStyleId>{5C22544A-7EE6-4342-B048-85BDC9FD1C3A}</a:tableStyleId>
              </a:tblPr>
              <a:tblGrid>
                <a:gridCol w="1605787">
                  <a:extLst>
                    <a:ext uri="{9D8B030D-6E8A-4147-A177-3AD203B41FA5}">
                      <a16:colId xmlns:a16="http://schemas.microsoft.com/office/drawing/2014/main" val="20000"/>
                    </a:ext>
                  </a:extLst>
                </a:gridCol>
                <a:gridCol w="775208">
                  <a:extLst>
                    <a:ext uri="{9D8B030D-6E8A-4147-A177-3AD203B41FA5}">
                      <a16:colId xmlns:a16="http://schemas.microsoft.com/office/drawing/2014/main" val="20001"/>
                    </a:ext>
                  </a:extLst>
                </a:gridCol>
                <a:gridCol w="941324">
                  <a:extLst>
                    <a:ext uri="{9D8B030D-6E8A-4147-A177-3AD203B41FA5}">
                      <a16:colId xmlns:a16="http://schemas.microsoft.com/office/drawing/2014/main" val="20002"/>
                    </a:ext>
                  </a:extLst>
                </a:gridCol>
                <a:gridCol w="775208">
                  <a:extLst>
                    <a:ext uri="{9D8B030D-6E8A-4147-A177-3AD203B41FA5}">
                      <a16:colId xmlns:a16="http://schemas.microsoft.com/office/drawing/2014/main" val="20003"/>
                    </a:ext>
                  </a:extLst>
                </a:gridCol>
                <a:gridCol w="2104136">
                  <a:extLst>
                    <a:ext uri="{9D8B030D-6E8A-4147-A177-3AD203B41FA5}">
                      <a16:colId xmlns:a16="http://schemas.microsoft.com/office/drawing/2014/main" val="20004"/>
                    </a:ext>
                  </a:extLst>
                </a:gridCol>
                <a:gridCol w="2104136">
                  <a:extLst>
                    <a:ext uri="{9D8B030D-6E8A-4147-A177-3AD203B41FA5}">
                      <a16:colId xmlns:a16="http://schemas.microsoft.com/office/drawing/2014/main" val="20005"/>
                    </a:ext>
                  </a:extLst>
                </a:gridCol>
              </a:tblGrid>
              <a:tr h="370840">
                <a:tc>
                  <a:txBody>
                    <a:bodyPr/>
                    <a:lstStyle/>
                    <a:p>
                      <a:r>
                        <a:rPr lang="en-US" sz="900" b="1" dirty="0" smtClean="0"/>
                        <a:t>Action</a:t>
                      </a:r>
                      <a:r>
                        <a:rPr lang="en-US" sz="900" b="0" dirty="0" smtClean="0"/>
                        <a:t> </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Priority</a:t>
                      </a:r>
                      <a:r>
                        <a:rPr lang="en-US" sz="900" b="1" kern="1200" baseline="0" dirty="0" smtClean="0">
                          <a:solidFill>
                            <a:schemeClr val="lt1"/>
                          </a:solidFill>
                          <a:latin typeface="+mn-lt"/>
                          <a:ea typeface="+mn-ea"/>
                          <a:cs typeface="+mn-cs"/>
                        </a:rPr>
                        <a:t> </a:t>
                      </a:r>
                    </a:p>
                    <a:p>
                      <a:pPr marL="0" algn="l" defTabSz="914400" rtl="0" eaLnBrk="1" latinLnBrk="0" hangingPunct="1"/>
                      <a:r>
                        <a:rPr lang="en-US" sz="900" b="1" kern="1200" baseline="0" dirty="0" smtClean="0">
                          <a:solidFill>
                            <a:schemeClr val="lt1"/>
                          </a:solidFill>
                          <a:latin typeface="+mn-lt"/>
                          <a:ea typeface="+mn-ea"/>
                          <a:cs typeface="+mn-cs"/>
                        </a:rPr>
                        <a:t>Level</a:t>
                      </a:r>
                    </a:p>
                  </a:txBody>
                  <a:tcPr>
                    <a:solidFill>
                      <a:schemeClr val="accent6">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6">
                        <a:lumMod val="75000"/>
                      </a:schemeClr>
                    </a:solidFill>
                  </a:tcPr>
                </a:tc>
                <a:extLst>
                  <a:ext uri="{0D108BD9-81ED-4DB2-BD59-A6C34878D82A}">
                    <a16:rowId xmlns:a16="http://schemas.microsoft.com/office/drawing/2014/main" val="10000"/>
                  </a:ext>
                </a:extLst>
              </a:tr>
              <a:tr h="370840">
                <a:tc>
                  <a:txBody>
                    <a:bodyPr/>
                    <a:lstStyle/>
                    <a:p>
                      <a:r>
                        <a:rPr lang="en-US" sz="900" b="0" dirty="0" smtClean="0">
                          <a:solidFill>
                            <a:schemeClr val="bg1"/>
                          </a:solidFill>
                        </a:rPr>
                        <a:t>Build capacity</a:t>
                      </a:r>
                      <a:r>
                        <a:rPr lang="en-US" sz="900" b="0" baseline="0" dirty="0" smtClean="0">
                          <a:solidFill>
                            <a:schemeClr val="bg1"/>
                          </a:solidFill>
                        </a:rPr>
                        <a:t> in our towns and counties to protect assets and community amenities</a:t>
                      </a:r>
                      <a:endParaRPr lang="en-US" sz="900" b="0" dirty="0" smtClean="0">
                        <a:solidFill>
                          <a:schemeClr val="bg1"/>
                        </a:solidFill>
                      </a:endParaRPr>
                    </a:p>
                    <a:p>
                      <a:endParaRPr lang="en-US" sz="900" b="0" dirty="0" smtClean="0">
                        <a:solidFill>
                          <a:schemeClr val="bg1"/>
                        </a:solidFill>
                      </a:endParaRP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 EDD</a:t>
                      </a:r>
                    </a:p>
                    <a:p>
                      <a:pPr marL="0" algn="l" defTabSz="914400" rtl="0" eaLnBrk="1" latinLnBrk="0" hangingPunct="1"/>
                      <a:r>
                        <a:rPr lang="en-US" sz="900" b="0" kern="1200" dirty="0" smtClean="0">
                          <a:solidFill>
                            <a:schemeClr val="lt1"/>
                          </a:solidFill>
                          <a:latin typeface="+mn-lt"/>
                          <a:ea typeface="+mn-ea"/>
                          <a:cs typeface="+mn-cs"/>
                        </a:rPr>
                        <a:t>FUNDING</a:t>
                      </a:r>
                      <a:r>
                        <a:rPr lang="en-US" sz="900" b="0" kern="1200" baseline="0" dirty="0" smtClean="0">
                          <a:solidFill>
                            <a:schemeClr val="lt1"/>
                          </a:solidFill>
                          <a:latin typeface="+mn-lt"/>
                          <a:ea typeface="+mn-ea"/>
                          <a:cs typeface="+mn-cs"/>
                        </a:rPr>
                        <a:t> AGENCIES</a:t>
                      </a:r>
                      <a:endParaRPr lang="en-US" sz="900" b="0" kern="1200" dirty="0" smtClean="0">
                        <a:solidFill>
                          <a:schemeClr val="lt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6">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H</a:t>
                      </a:r>
                    </a:p>
                  </a:txBody>
                  <a:tcPr>
                    <a:solidFill>
                      <a:schemeClr val="accent6">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Provide information on funding opportunities and other technical assistance available through funding opportunities</a:t>
                      </a:r>
                    </a:p>
                  </a:txBody>
                  <a:tcPr>
                    <a:solidFill>
                      <a:schemeClr val="accent6">
                        <a:lumMod val="75000"/>
                      </a:schemeClr>
                    </a:solidFill>
                  </a:tcPr>
                </a:tc>
                <a:extLst>
                  <a:ext uri="{0D108BD9-81ED-4DB2-BD59-A6C34878D82A}">
                    <a16:rowId xmlns:a16="http://schemas.microsoft.com/office/drawing/2014/main" val="10001"/>
                  </a:ext>
                </a:extLst>
              </a:tr>
              <a:tr h="370840">
                <a:tc>
                  <a:txBody>
                    <a:bodyPr/>
                    <a:lstStyle/>
                    <a:p>
                      <a:endParaRPr lang="en-US" sz="900" b="0" dirty="0" smtClean="0">
                        <a:solidFill>
                          <a:schemeClr val="bg1"/>
                        </a:solidFill>
                      </a:endParaRPr>
                    </a:p>
                  </a:txBody>
                  <a:tcPr>
                    <a:solidFill>
                      <a:schemeClr val="accent6">
                        <a:lumMod val="75000"/>
                      </a:schemeClr>
                    </a:solidFill>
                  </a:tcPr>
                </a:tc>
                <a:tc>
                  <a:txBody>
                    <a:bodyPr/>
                    <a:lstStyle/>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endParaRPr lang="en-US" sz="900" b="1" kern="1200" baseline="0" dirty="0" smtClean="0">
                        <a:solidFill>
                          <a:schemeClr val="lt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endParaRPr lang="en-US" sz="900" b="1" kern="1200" baseline="0" dirty="0" smtClean="0">
                        <a:solidFill>
                          <a:schemeClr val="lt1"/>
                        </a:solidFill>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002"/>
                  </a:ext>
                </a:extLst>
              </a:tr>
            </a:tbl>
          </a:graphicData>
        </a:graphic>
      </p:graphicFrame>
      <p:cxnSp>
        <p:nvCxnSpPr>
          <p:cNvPr id="5" name="Straight Connector 4"/>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22</a:t>
            </a:fld>
            <a:endParaRPr lang="en-US" dirty="0"/>
          </a:p>
        </p:txBody>
      </p:sp>
    </p:spTree>
    <p:extLst>
      <p:ext uri="{BB962C8B-B14F-4D97-AF65-F5344CB8AC3E}">
        <p14:creationId xmlns:p14="http://schemas.microsoft.com/office/powerpoint/2010/main" val="4025771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686800" cy="738664"/>
          </a:xfrm>
          <a:prstGeom prst="rect">
            <a:avLst/>
          </a:prstGeom>
        </p:spPr>
        <p:txBody>
          <a:bodyPr wrap="square">
            <a:spAutoFit/>
          </a:bodyPr>
          <a:lstStyle/>
          <a:p>
            <a:r>
              <a:rPr lang="en-US" sz="2000" dirty="0">
                <a:latin typeface="Biondi" panose="02000505030000020004" pitchFamily="2" charset="0"/>
              </a:rPr>
              <a:t>Priority Area: COMMUNITY CHARACTER</a:t>
            </a:r>
          </a:p>
          <a:p>
            <a:endParaRPr lang="en-US" sz="800" b="1" dirty="0" smtClean="0"/>
          </a:p>
          <a:p>
            <a:r>
              <a:rPr lang="en-US" sz="1400" b="1" dirty="0" smtClean="0"/>
              <a:t>Objective: Consider the impacts of activities on the natural environment </a:t>
            </a:r>
            <a:endParaRPr lang="en-US" sz="1400" b="1" dirty="0" smtClean="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16566438"/>
              </p:ext>
            </p:extLst>
          </p:nvPr>
        </p:nvGraphicFramePr>
        <p:xfrm>
          <a:off x="304800" y="914400"/>
          <a:ext cx="8486776" cy="3342640"/>
        </p:xfrm>
        <a:graphic>
          <a:graphicData uri="http://schemas.openxmlformats.org/drawingml/2006/table">
            <a:tbl>
              <a:tblPr firstRow="1" bandRow="1">
                <a:tableStyleId>{5C22544A-7EE6-4342-B048-85BDC9FD1C3A}</a:tableStyleId>
              </a:tblPr>
              <a:tblGrid>
                <a:gridCol w="2353476">
                  <a:extLst>
                    <a:ext uri="{9D8B030D-6E8A-4147-A177-3AD203B41FA5}">
                      <a16:colId xmlns:a16="http://schemas.microsoft.com/office/drawing/2014/main" val="20000"/>
                    </a:ext>
                  </a:extLst>
                </a:gridCol>
                <a:gridCol w="1497666">
                  <a:extLst>
                    <a:ext uri="{9D8B030D-6E8A-4147-A177-3AD203B41FA5}">
                      <a16:colId xmlns:a16="http://schemas.microsoft.com/office/drawing/2014/main" val="20001"/>
                    </a:ext>
                  </a:extLst>
                </a:gridCol>
                <a:gridCol w="1568984">
                  <a:extLst>
                    <a:ext uri="{9D8B030D-6E8A-4147-A177-3AD203B41FA5}">
                      <a16:colId xmlns:a16="http://schemas.microsoft.com/office/drawing/2014/main" val="20002"/>
                    </a:ext>
                  </a:extLst>
                </a:gridCol>
                <a:gridCol w="784492">
                  <a:extLst>
                    <a:ext uri="{9D8B030D-6E8A-4147-A177-3AD203B41FA5}">
                      <a16:colId xmlns:a16="http://schemas.microsoft.com/office/drawing/2014/main" val="20003"/>
                    </a:ext>
                  </a:extLst>
                </a:gridCol>
                <a:gridCol w="1141079">
                  <a:extLst>
                    <a:ext uri="{9D8B030D-6E8A-4147-A177-3AD203B41FA5}">
                      <a16:colId xmlns:a16="http://schemas.microsoft.com/office/drawing/2014/main" val="20004"/>
                    </a:ext>
                  </a:extLst>
                </a:gridCol>
                <a:gridCol w="1141079">
                  <a:extLst>
                    <a:ext uri="{9D8B030D-6E8A-4147-A177-3AD203B41FA5}">
                      <a16:colId xmlns:a16="http://schemas.microsoft.com/office/drawing/2014/main" val="20005"/>
                    </a:ext>
                  </a:extLst>
                </a:gridCol>
              </a:tblGrid>
              <a:tr h="370840">
                <a:tc>
                  <a:txBody>
                    <a:bodyPr/>
                    <a:lstStyle/>
                    <a:p>
                      <a:r>
                        <a:rPr lang="en-US" sz="900" b="1" dirty="0" smtClean="0"/>
                        <a:t>Action</a:t>
                      </a:r>
                      <a:r>
                        <a:rPr lang="en-US" sz="900" b="0" dirty="0" smtClean="0"/>
                        <a:t> </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Priority</a:t>
                      </a:r>
                      <a:r>
                        <a:rPr lang="en-US" sz="900" b="1" kern="1200" baseline="0" dirty="0" smtClean="0">
                          <a:solidFill>
                            <a:schemeClr val="lt1"/>
                          </a:solidFill>
                          <a:latin typeface="+mn-lt"/>
                          <a:ea typeface="+mn-ea"/>
                          <a:cs typeface="+mn-cs"/>
                        </a:rPr>
                        <a:t> Level</a:t>
                      </a:r>
                    </a:p>
                  </a:txBody>
                  <a:tcPr>
                    <a:solidFill>
                      <a:schemeClr val="accent6">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6">
                        <a:lumMod val="75000"/>
                      </a:schemeClr>
                    </a:solidFill>
                  </a:tcPr>
                </a:tc>
                <a:extLst>
                  <a:ext uri="{0D108BD9-81ED-4DB2-BD59-A6C34878D82A}">
                    <a16:rowId xmlns:a16="http://schemas.microsoft.com/office/drawing/2014/main" val="10000"/>
                  </a:ext>
                </a:extLst>
              </a:tr>
              <a:tr h="370840">
                <a:tc>
                  <a:txBody>
                    <a:bodyPr/>
                    <a:lstStyle/>
                    <a:p>
                      <a:r>
                        <a:rPr lang="en-US" sz="900" b="0" dirty="0" smtClean="0">
                          <a:solidFill>
                            <a:schemeClr val="bg1"/>
                          </a:solidFill>
                        </a:rPr>
                        <a:t>Support efforts</a:t>
                      </a:r>
                      <a:r>
                        <a:rPr lang="en-US" sz="900" b="0" baseline="0" dirty="0" smtClean="0">
                          <a:solidFill>
                            <a:schemeClr val="bg1"/>
                          </a:solidFill>
                        </a:rPr>
                        <a:t> to protect the natural environment </a:t>
                      </a:r>
                      <a:endParaRPr lang="en-US" sz="900" b="0" dirty="0" smtClean="0">
                        <a:solidFill>
                          <a:schemeClr val="bg1"/>
                        </a:solidFill>
                      </a:endParaRPr>
                    </a:p>
                    <a:p>
                      <a:endParaRPr lang="en-US" sz="900" b="0" dirty="0" smtClean="0">
                        <a:solidFill>
                          <a:schemeClr val="bg1"/>
                        </a:solidFill>
                      </a:endParaRP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 </a:t>
                      </a:r>
                    </a:p>
                    <a:p>
                      <a:pPr marL="0" algn="l" defTabSz="914400" rtl="0" eaLnBrk="1" latinLnBrk="0" hangingPunct="1"/>
                      <a:r>
                        <a:rPr lang="en-US" sz="900" b="0" kern="1200" dirty="0" smtClean="0">
                          <a:solidFill>
                            <a:schemeClr val="lt1"/>
                          </a:solidFill>
                          <a:latin typeface="+mn-lt"/>
                          <a:ea typeface="+mn-ea"/>
                          <a:cs typeface="+mn-cs"/>
                        </a:rPr>
                        <a:t>COUNT</a:t>
                      </a:r>
                      <a:r>
                        <a:rPr lang="en-US" sz="900" b="0" kern="1200" baseline="0" dirty="0" smtClean="0">
                          <a:solidFill>
                            <a:schemeClr val="lt1"/>
                          </a:solidFill>
                          <a:latin typeface="+mn-lt"/>
                          <a:ea typeface="+mn-ea"/>
                          <a:cs typeface="+mn-cs"/>
                        </a:rPr>
                        <a:t> GOVT</a:t>
                      </a:r>
                      <a:endParaRPr lang="en-US" sz="900" b="0" kern="1200" dirty="0" smtClean="0">
                        <a:solidFill>
                          <a:schemeClr val="lt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p>
                      <a:pPr marL="0" algn="l" defTabSz="914400" rtl="0" eaLnBrk="1" latinLnBrk="0" hangingPunct="1"/>
                      <a:r>
                        <a:rPr lang="en-US" sz="900" b="0" kern="1200" dirty="0" smtClean="0">
                          <a:solidFill>
                            <a:schemeClr val="lt1"/>
                          </a:solidFill>
                          <a:latin typeface="+mn-lt"/>
                          <a:ea typeface="+mn-ea"/>
                          <a:cs typeface="+mn-cs"/>
                        </a:rPr>
                        <a:t>FUNDING</a:t>
                      </a:r>
                      <a:r>
                        <a:rPr lang="en-US" sz="900" b="0" kern="1200" baseline="0" dirty="0" smtClean="0">
                          <a:solidFill>
                            <a:schemeClr val="lt1"/>
                          </a:solidFill>
                          <a:latin typeface="+mn-lt"/>
                          <a:ea typeface="+mn-ea"/>
                          <a:cs typeface="+mn-cs"/>
                        </a:rPr>
                        <a:t> AGENCIES</a:t>
                      </a:r>
                      <a:endParaRPr lang="en-US" sz="900" b="0" kern="1200" dirty="0" smtClean="0">
                        <a:solidFill>
                          <a:schemeClr val="lt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6">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M</a:t>
                      </a:r>
                    </a:p>
                  </a:txBody>
                  <a:tcPr>
                    <a:solidFill>
                      <a:schemeClr val="accent6">
                        <a:lumMod val="75000"/>
                      </a:schemeClr>
                    </a:solidFill>
                  </a:tcPr>
                </a:tc>
                <a:tc>
                  <a:txBody>
                    <a:bodyPr/>
                    <a:lstStyle/>
                    <a:p>
                      <a:pPr marL="0" algn="l" defTabSz="914400" rtl="0" eaLnBrk="1" latinLnBrk="0" hangingPunct="1"/>
                      <a:endParaRPr lang="en-US" sz="900" b="1" kern="1200" baseline="0" dirty="0" smtClean="0">
                        <a:solidFill>
                          <a:schemeClr val="lt1"/>
                        </a:solidFill>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001"/>
                  </a:ext>
                </a:extLst>
              </a:tr>
              <a:tr h="370840">
                <a:tc>
                  <a:txBody>
                    <a:bodyPr/>
                    <a:lstStyle/>
                    <a:p>
                      <a:r>
                        <a:rPr lang="en-US" sz="900" b="0" dirty="0" smtClean="0">
                          <a:solidFill>
                            <a:schemeClr val="bg1"/>
                          </a:solidFill>
                        </a:rPr>
                        <a:t>Outreach on grant opportunities through resources bulletins, website, workshops, etc.</a:t>
                      </a: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6">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H</a:t>
                      </a:r>
                    </a:p>
                  </a:txBody>
                  <a:tcPr>
                    <a:solidFill>
                      <a:schemeClr val="accent6">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 resources bulletins sent out: 20</a:t>
                      </a:r>
                    </a:p>
                  </a:txBody>
                  <a:tcPr>
                    <a:solidFill>
                      <a:schemeClr val="accent6">
                        <a:lumMod val="75000"/>
                      </a:schemeClr>
                    </a:solidFill>
                  </a:tcPr>
                </a:tc>
                <a:extLst>
                  <a:ext uri="{0D108BD9-81ED-4DB2-BD59-A6C34878D82A}">
                    <a16:rowId xmlns:a16="http://schemas.microsoft.com/office/drawing/2014/main" val="10002"/>
                  </a:ext>
                </a:extLst>
              </a:tr>
              <a:tr h="370840">
                <a:tc>
                  <a:txBody>
                    <a:bodyPr/>
                    <a:lstStyle/>
                    <a:p>
                      <a:r>
                        <a:rPr lang="en-US" sz="900" b="0" kern="1200" dirty="0" smtClean="0">
                          <a:solidFill>
                            <a:schemeClr val="bg1"/>
                          </a:solidFill>
                          <a:latin typeface="+mn-lt"/>
                          <a:ea typeface="+mn-ea"/>
                          <a:cs typeface="+mn-cs"/>
                        </a:rPr>
                        <a:t>Develop relationships with our natural resource partners (in order to understand their “pain points” and capacity)</a:t>
                      </a:r>
                      <a:endParaRPr lang="en-US" sz="900" b="0" kern="1200" dirty="0">
                        <a:solidFill>
                          <a:schemeClr val="bg1"/>
                        </a:solidFill>
                        <a:latin typeface="+mn-lt"/>
                        <a:ea typeface="+mn-ea"/>
                        <a:cs typeface="+mn-cs"/>
                      </a:endParaRPr>
                    </a:p>
                  </a:txBody>
                  <a:tcPr>
                    <a:solidFill>
                      <a:schemeClr val="accent6">
                        <a:lumMod val="75000"/>
                      </a:schemeClr>
                    </a:solidFill>
                  </a:tcPr>
                </a:tc>
                <a:tc>
                  <a:txBody>
                    <a:bodyPr/>
                    <a:lstStyle/>
                    <a:p>
                      <a:r>
                        <a:rPr lang="en-US" sz="900" b="0" kern="1200" dirty="0" smtClean="0">
                          <a:solidFill>
                            <a:schemeClr val="bg1"/>
                          </a:solidFill>
                          <a:latin typeface="+mn-lt"/>
                          <a:ea typeface="+mn-ea"/>
                          <a:cs typeface="+mn-cs"/>
                        </a:rPr>
                        <a:t>USFS</a:t>
                      </a:r>
                    </a:p>
                    <a:p>
                      <a:r>
                        <a:rPr lang="en-US" sz="900" b="0" kern="1200" dirty="0" smtClean="0">
                          <a:solidFill>
                            <a:schemeClr val="bg1"/>
                          </a:solidFill>
                          <a:latin typeface="+mn-lt"/>
                          <a:ea typeface="+mn-ea"/>
                          <a:cs typeface="+mn-cs"/>
                        </a:rPr>
                        <a:t>BLM</a:t>
                      </a:r>
                    </a:p>
                    <a:p>
                      <a:r>
                        <a:rPr lang="en-US" sz="900" b="0" kern="1200" dirty="0" smtClean="0">
                          <a:solidFill>
                            <a:schemeClr val="bg1"/>
                          </a:solidFill>
                          <a:latin typeface="+mn-lt"/>
                          <a:ea typeface="+mn-ea"/>
                          <a:cs typeface="+mn-cs"/>
                        </a:rPr>
                        <a:t>CDW</a:t>
                      </a:r>
                    </a:p>
                    <a:p>
                      <a:r>
                        <a:rPr lang="en-US" sz="900" b="0" kern="1200" dirty="0" smtClean="0">
                          <a:solidFill>
                            <a:schemeClr val="bg1"/>
                          </a:solidFill>
                          <a:latin typeface="+mn-lt"/>
                          <a:ea typeface="+mn-ea"/>
                          <a:cs typeface="+mn-cs"/>
                        </a:rPr>
                        <a:t>NPS</a:t>
                      </a:r>
                    </a:p>
                    <a:p>
                      <a:r>
                        <a:rPr lang="en-US" sz="900" b="0" kern="1200" dirty="0" smtClean="0">
                          <a:solidFill>
                            <a:schemeClr val="bg1"/>
                          </a:solidFill>
                          <a:latin typeface="+mn-lt"/>
                          <a:ea typeface="+mn-ea"/>
                          <a:cs typeface="+mn-cs"/>
                        </a:rPr>
                        <a:t>CO Parks</a:t>
                      </a:r>
                      <a:endParaRPr lang="en-US" sz="900" b="0" kern="1200" dirty="0">
                        <a:solidFill>
                          <a:schemeClr val="bg1"/>
                        </a:solidFill>
                        <a:latin typeface="+mn-lt"/>
                        <a:ea typeface="+mn-ea"/>
                        <a:cs typeface="+mn-cs"/>
                      </a:endParaRPr>
                    </a:p>
                  </a:txBody>
                  <a:tcPr>
                    <a:solidFill>
                      <a:schemeClr val="accent6">
                        <a:lumMod val="75000"/>
                      </a:schemeClr>
                    </a:solidFill>
                  </a:tcPr>
                </a:tc>
                <a:tc>
                  <a:txBody>
                    <a:bodyPr/>
                    <a:lstStyle/>
                    <a:p>
                      <a:r>
                        <a:rPr lang="en-US" sz="900" dirty="0" smtClean="0">
                          <a:solidFill>
                            <a:schemeClr val="bg1"/>
                          </a:solidFill>
                        </a:rPr>
                        <a:t>NWCCOG</a:t>
                      </a:r>
                    </a:p>
                    <a:p>
                      <a:r>
                        <a:rPr lang="en-US" sz="900" dirty="0" smtClean="0">
                          <a:solidFill>
                            <a:schemeClr val="bg1"/>
                          </a:solidFill>
                        </a:rPr>
                        <a:t>USFS</a:t>
                      </a:r>
                    </a:p>
                    <a:p>
                      <a:r>
                        <a:rPr lang="en-US" sz="900" dirty="0" smtClean="0">
                          <a:solidFill>
                            <a:schemeClr val="bg1"/>
                          </a:solidFill>
                        </a:rPr>
                        <a:t>BLM</a:t>
                      </a:r>
                    </a:p>
                    <a:p>
                      <a:r>
                        <a:rPr lang="en-US" sz="900" dirty="0" smtClean="0">
                          <a:solidFill>
                            <a:schemeClr val="bg1"/>
                          </a:solidFill>
                        </a:rPr>
                        <a:t>CDW</a:t>
                      </a:r>
                    </a:p>
                    <a:p>
                      <a:r>
                        <a:rPr lang="en-US" sz="900" dirty="0" smtClean="0">
                          <a:solidFill>
                            <a:schemeClr val="bg1"/>
                          </a:solidFill>
                        </a:rPr>
                        <a:t>NPS</a:t>
                      </a:r>
                    </a:p>
                    <a:p>
                      <a:r>
                        <a:rPr lang="en-US" sz="900" dirty="0" smtClean="0">
                          <a:solidFill>
                            <a:schemeClr val="bg1"/>
                          </a:solidFill>
                        </a:rPr>
                        <a:t>CO PARKS</a:t>
                      </a:r>
                      <a:endParaRPr lang="en-US" sz="900" dirty="0">
                        <a:solidFill>
                          <a:schemeClr val="bg1"/>
                        </a:solidFill>
                      </a:endParaRPr>
                    </a:p>
                  </a:txBody>
                  <a:tcPr>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chemeClr val="lt1"/>
                          </a:solidFill>
                          <a:latin typeface="+mn-lt"/>
                          <a:ea typeface="+mn-ea"/>
                          <a:cs typeface="+mn-cs"/>
                        </a:rPr>
                        <a:t>ONGOING</a:t>
                      </a:r>
                    </a:p>
                    <a:p>
                      <a:endParaRPr lang="en-US" sz="900" dirty="0"/>
                    </a:p>
                  </a:txBody>
                  <a:tcPr>
                    <a:solidFill>
                      <a:schemeClr val="accent6">
                        <a:lumMod val="75000"/>
                      </a:schemeClr>
                    </a:solidFill>
                  </a:tcPr>
                </a:tc>
                <a:tc>
                  <a:txBody>
                    <a:bodyPr/>
                    <a:lstStyle/>
                    <a:p>
                      <a:r>
                        <a:rPr lang="en-US" sz="900" dirty="0" smtClean="0">
                          <a:solidFill>
                            <a:schemeClr val="bg1"/>
                          </a:solidFill>
                        </a:rPr>
                        <a:t>M</a:t>
                      </a:r>
                      <a:endParaRPr lang="en-US" sz="900" dirty="0">
                        <a:solidFill>
                          <a:schemeClr val="bg1"/>
                        </a:solidFill>
                      </a:endParaRPr>
                    </a:p>
                  </a:txBody>
                  <a:tcPr>
                    <a:solidFill>
                      <a:schemeClr val="accent6">
                        <a:lumMod val="75000"/>
                      </a:schemeClr>
                    </a:solidFill>
                  </a:tcPr>
                </a:tc>
                <a:tc>
                  <a:txBody>
                    <a:bodyPr/>
                    <a:lstStyle/>
                    <a:p>
                      <a:endParaRPr lang="en-US" sz="900" dirty="0">
                        <a:solidFill>
                          <a:schemeClr val="bg1"/>
                        </a:solidFill>
                      </a:endParaRPr>
                    </a:p>
                  </a:txBody>
                  <a:tcPr>
                    <a:solidFill>
                      <a:schemeClr val="accent6">
                        <a:lumMod val="75000"/>
                      </a:schemeClr>
                    </a:solidFill>
                  </a:tcPr>
                </a:tc>
                <a:extLst>
                  <a:ext uri="{0D108BD9-81ED-4DB2-BD59-A6C34878D82A}">
                    <a16:rowId xmlns:a16="http://schemas.microsoft.com/office/drawing/2014/main" val="10003"/>
                  </a:ext>
                </a:extLst>
              </a:tr>
              <a:tr h="370840">
                <a:tc>
                  <a:txBody>
                    <a:bodyPr/>
                    <a:lstStyle/>
                    <a:p>
                      <a:r>
                        <a:rPr lang="en-US" sz="900" b="0" kern="1200" dirty="0" smtClean="0">
                          <a:solidFill>
                            <a:schemeClr val="bg1"/>
                          </a:solidFill>
                          <a:latin typeface="+mn-lt"/>
                          <a:ea typeface="+mn-ea"/>
                          <a:cs typeface="+mn-cs"/>
                        </a:rPr>
                        <a:t>Build the capacity of our communities to be resilient for ups and downs in the economic cycle</a:t>
                      </a:r>
                      <a:endParaRPr lang="en-US" sz="900" b="0" kern="1200" dirty="0">
                        <a:solidFill>
                          <a:schemeClr val="bg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 </a:t>
                      </a:r>
                    </a:p>
                    <a:p>
                      <a:pPr marL="0" algn="l" defTabSz="914400" rtl="0" eaLnBrk="1" latinLnBrk="0" hangingPunct="1"/>
                      <a:r>
                        <a:rPr lang="en-US" sz="900" b="0" kern="1200" dirty="0" smtClean="0">
                          <a:solidFill>
                            <a:schemeClr val="lt1"/>
                          </a:solidFill>
                          <a:latin typeface="+mn-lt"/>
                          <a:ea typeface="+mn-ea"/>
                          <a:cs typeface="+mn-cs"/>
                        </a:rPr>
                        <a:t>COUNT GOVT</a:t>
                      </a:r>
                    </a:p>
                    <a:p>
                      <a:endParaRPr lang="en-US" sz="900" dirty="0">
                        <a:solidFill>
                          <a:schemeClr val="bg1"/>
                        </a:solidFill>
                      </a:endParaRPr>
                    </a:p>
                  </a:txBody>
                  <a:tcPr>
                    <a:solidFill>
                      <a:schemeClr val="accent6">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 EDD</a:t>
                      </a:r>
                      <a:endParaRPr lang="en-US" sz="900" b="0" kern="1200" dirty="0">
                        <a:solidFill>
                          <a:schemeClr val="lt1"/>
                        </a:solidFill>
                        <a:latin typeface="+mn-lt"/>
                        <a:ea typeface="+mn-ea"/>
                        <a:cs typeface="+mn-cs"/>
                      </a:endParaRPr>
                    </a:p>
                  </a:txBody>
                  <a:tcPr>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chemeClr val="lt1"/>
                          </a:solidFill>
                          <a:latin typeface="+mn-lt"/>
                          <a:ea typeface="+mn-ea"/>
                          <a:cs typeface="+mn-cs"/>
                        </a:rPr>
                        <a:t>ONGOING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kern="1200" dirty="0">
                        <a:solidFill>
                          <a:schemeClr val="lt1"/>
                        </a:solidFill>
                        <a:latin typeface="+mn-lt"/>
                        <a:ea typeface="+mn-ea"/>
                        <a:cs typeface="+mn-cs"/>
                      </a:endParaRPr>
                    </a:p>
                  </a:txBody>
                  <a:tcPr>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chemeClr val="lt1"/>
                          </a:solidFill>
                          <a:latin typeface="+mn-lt"/>
                          <a:ea typeface="+mn-ea"/>
                          <a:cs typeface="+mn-cs"/>
                        </a:rPr>
                        <a:t>H</a:t>
                      </a:r>
                      <a:endParaRPr lang="en-US" sz="900" b="0" kern="1200" dirty="0">
                        <a:solidFill>
                          <a:schemeClr val="lt1"/>
                        </a:solidFill>
                        <a:latin typeface="+mn-lt"/>
                        <a:ea typeface="+mn-ea"/>
                        <a:cs typeface="+mn-cs"/>
                      </a:endParaRPr>
                    </a:p>
                  </a:txBody>
                  <a:tcPr>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chemeClr val="lt1"/>
                          </a:solidFill>
                          <a:latin typeface="+mn-lt"/>
                          <a:ea typeface="+mn-ea"/>
                          <a:cs typeface="+mn-cs"/>
                        </a:rPr>
                        <a:t>Completion</a:t>
                      </a:r>
                      <a:r>
                        <a:rPr lang="en-US" sz="900" b="0" kern="1200" baseline="0" dirty="0" smtClean="0">
                          <a:solidFill>
                            <a:schemeClr val="lt1"/>
                          </a:solidFill>
                          <a:latin typeface="+mn-lt"/>
                          <a:ea typeface="+mn-ea"/>
                          <a:cs typeface="+mn-cs"/>
                        </a:rPr>
                        <a:t> of EDA/EAA grant for Grand and Clear Creek County: Economic </a:t>
                      </a:r>
                      <a:r>
                        <a:rPr lang="en-US" sz="900" b="0" kern="1200" baseline="0" dirty="0" err="1" smtClean="0">
                          <a:solidFill>
                            <a:schemeClr val="lt1"/>
                          </a:solidFill>
                          <a:latin typeface="+mn-lt"/>
                          <a:ea typeface="+mn-ea"/>
                          <a:cs typeface="+mn-cs"/>
                        </a:rPr>
                        <a:t>Resurgency</a:t>
                      </a:r>
                      <a:r>
                        <a:rPr lang="en-US" sz="900" b="0" kern="1200" baseline="0" dirty="0" smtClean="0">
                          <a:solidFill>
                            <a:schemeClr val="lt1"/>
                          </a:solidFill>
                          <a:latin typeface="+mn-lt"/>
                          <a:ea typeface="+mn-ea"/>
                          <a:cs typeface="+mn-cs"/>
                        </a:rPr>
                        <a:t> and Resiliency Plan</a:t>
                      </a:r>
                      <a:endParaRPr lang="en-US" sz="900" b="0" kern="1200" dirty="0">
                        <a:solidFill>
                          <a:schemeClr val="lt1"/>
                        </a:solidFill>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004"/>
                  </a:ext>
                </a:extLst>
              </a:tr>
            </a:tbl>
          </a:graphicData>
        </a:graphic>
      </p:graphicFrame>
      <p:cxnSp>
        <p:nvCxnSpPr>
          <p:cNvPr id="6" name="Straight Connector 5"/>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23</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8828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7924800" cy="738664"/>
          </a:xfrm>
          <a:prstGeom prst="rect">
            <a:avLst/>
          </a:prstGeom>
        </p:spPr>
        <p:txBody>
          <a:bodyPr wrap="square">
            <a:spAutoFit/>
          </a:bodyPr>
          <a:lstStyle/>
          <a:p>
            <a:r>
              <a:rPr lang="en-US" sz="2000" dirty="0">
                <a:latin typeface="Biondi" panose="02000505030000020004" pitchFamily="2" charset="0"/>
              </a:rPr>
              <a:t>Priority Area: COMMUNITY CHARACTER</a:t>
            </a:r>
          </a:p>
          <a:p>
            <a:endParaRPr lang="en-US" sz="800" b="1" dirty="0" smtClean="0"/>
          </a:p>
          <a:p>
            <a:r>
              <a:rPr lang="en-US" sz="1400" b="1" dirty="0" smtClean="0"/>
              <a:t>Objective:  Assist our communities to have thriving main street/downtown areas with full storefronts</a:t>
            </a:r>
            <a:endParaRPr lang="en-US" sz="1400" b="1" dirty="0"/>
          </a:p>
        </p:txBody>
      </p:sp>
      <p:graphicFrame>
        <p:nvGraphicFramePr>
          <p:cNvPr id="5" name="Table 4"/>
          <p:cNvGraphicFramePr>
            <a:graphicFrameLocks noGrp="1"/>
          </p:cNvGraphicFramePr>
          <p:nvPr>
            <p:extLst>
              <p:ext uri="{D42A27DB-BD31-4B8C-83A1-F6EECF244321}">
                <p14:modId xmlns:p14="http://schemas.microsoft.com/office/powerpoint/2010/main" val="2360448285"/>
              </p:ext>
            </p:extLst>
          </p:nvPr>
        </p:nvGraphicFramePr>
        <p:xfrm>
          <a:off x="228600" y="914400"/>
          <a:ext cx="8458200" cy="1651000"/>
        </p:xfrm>
        <a:graphic>
          <a:graphicData uri="http://schemas.openxmlformats.org/drawingml/2006/table">
            <a:tbl>
              <a:tblPr firstRow="1" bandRow="1">
                <a:tableStyleId>{5C22544A-7EE6-4342-B048-85BDC9FD1C3A}</a:tableStyleId>
              </a:tblPr>
              <a:tblGrid>
                <a:gridCol w="1702625">
                  <a:extLst>
                    <a:ext uri="{9D8B030D-6E8A-4147-A177-3AD203B41FA5}">
                      <a16:colId xmlns:a16="http://schemas.microsoft.com/office/drawing/2014/main" val="20000"/>
                    </a:ext>
                  </a:extLst>
                </a:gridCol>
                <a:gridCol w="823851">
                  <a:extLst>
                    <a:ext uri="{9D8B030D-6E8A-4147-A177-3AD203B41FA5}">
                      <a16:colId xmlns:a16="http://schemas.microsoft.com/office/drawing/2014/main" val="20001"/>
                    </a:ext>
                  </a:extLst>
                </a:gridCol>
                <a:gridCol w="659081">
                  <a:extLst>
                    <a:ext uri="{9D8B030D-6E8A-4147-A177-3AD203B41FA5}">
                      <a16:colId xmlns:a16="http://schemas.microsoft.com/office/drawing/2014/main" val="20002"/>
                    </a:ext>
                  </a:extLst>
                </a:gridCol>
                <a:gridCol w="700643">
                  <a:extLst>
                    <a:ext uri="{9D8B030D-6E8A-4147-A177-3AD203B41FA5}">
                      <a16:colId xmlns:a16="http://schemas.microsoft.com/office/drawing/2014/main" val="20003"/>
                    </a:ext>
                  </a:extLst>
                </a:gridCol>
                <a:gridCol w="2265219">
                  <a:extLst>
                    <a:ext uri="{9D8B030D-6E8A-4147-A177-3AD203B41FA5}">
                      <a16:colId xmlns:a16="http://schemas.microsoft.com/office/drawing/2014/main" val="20004"/>
                    </a:ext>
                  </a:extLst>
                </a:gridCol>
                <a:gridCol w="2306781">
                  <a:extLst>
                    <a:ext uri="{9D8B030D-6E8A-4147-A177-3AD203B41FA5}">
                      <a16:colId xmlns:a16="http://schemas.microsoft.com/office/drawing/2014/main" val="20005"/>
                    </a:ext>
                  </a:extLst>
                </a:gridCol>
              </a:tblGrid>
              <a:tr h="370840">
                <a:tc>
                  <a:txBody>
                    <a:bodyPr/>
                    <a:lstStyle/>
                    <a:p>
                      <a:r>
                        <a:rPr lang="en-US" sz="900" b="1" dirty="0" smtClean="0"/>
                        <a:t>Action</a:t>
                      </a:r>
                      <a:r>
                        <a:rPr lang="en-US" sz="900" b="0" dirty="0" smtClean="0"/>
                        <a:t> </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p>
                      <a:pPr marL="0" algn="l" defTabSz="914400" rtl="0" eaLnBrk="1" latinLnBrk="0" hangingPunct="1"/>
                      <a:endParaRPr lang="en-US" sz="900" b="1" kern="1200" dirty="0" smtClean="0">
                        <a:solidFill>
                          <a:schemeClr val="lt1"/>
                        </a:solidFill>
                        <a:latin typeface="+mn-lt"/>
                        <a:ea typeface="+mn-ea"/>
                        <a:cs typeface="+mn-cs"/>
                      </a:endParaRP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Priority</a:t>
                      </a:r>
                      <a:r>
                        <a:rPr lang="en-US" sz="900" b="1" kern="1200" baseline="0" dirty="0" smtClean="0">
                          <a:solidFill>
                            <a:schemeClr val="lt1"/>
                          </a:solidFill>
                          <a:latin typeface="+mn-lt"/>
                          <a:ea typeface="+mn-ea"/>
                          <a:cs typeface="+mn-cs"/>
                        </a:rPr>
                        <a:t> Level</a:t>
                      </a:r>
                    </a:p>
                  </a:txBody>
                  <a:tcPr>
                    <a:solidFill>
                      <a:schemeClr val="accent6">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6">
                        <a:lumMod val="75000"/>
                      </a:schemeClr>
                    </a:solidFill>
                  </a:tcPr>
                </a:tc>
                <a:extLst>
                  <a:ext uri="{0D108BD9-81ED-4DB2-BD59-A6C34878D82A}">
                    <a16:rowId xmlns:a16="http://schemas.microsoft.com/office/drawing/2014/main" val="10000"/>
                  </a:ext>
                </a:extLst>
              </a:tr>
              <a:tr h="370840">
                <a:tc>
                  <a:txBody>
                    <a:bodyPr/>
                    <a:lstStyle/>
                    <a:p>
                      <a:r>
                        <a:rPr lang="en-US" sz="900" b="0" dirty="0" smtClean="0">
                          <a:solidFill>
                            <a:schemeClr val="bg1"/>
                          </a:solidFill>
                        </a:rPr>
                        <a:t>Partner with organizations to bring technical</a:t>
                      </a:r>
                      <a:r>
                        <a:rPr lang="en-US" sz="900" b="0" baseline="0" dirty="0" smtClean="0">
                          <a:solidFill>
                            <a:schemeClr val="bg1"/>
                          </a:solidFill>
                        </a:rPr>
                        <a:t> assistance to communities to assist with main street/downtown projects</a:t>
                      </a:r>
                      <a:endParaRPr lang="en-US" sz="900" b="0" dirty="0" smtClean="0">
                        <a:solidFill>
                          <a:schemeClr val="bg1"/>
                        </a:solidFill>
                      </a:endParaRPr>
                    </a:p>
                    <a:p>
                      <a:endParaRPr lang="en-US" sz="900" b="0" dirty="0" smtClean="0">
                        <a:solidFill>
                          <a:schemeClr val="bg1"/>
                        </a:solidFill>
                      </a:endParaRP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TOWN GOVT</a:t>
                      </a:r>
                    </a:p>
                    <a:p>
                      <a:pPr marL="0" algn="l" defTabSz="914400" rtl="0" eaLnBrk="1" latinLnBrk="0" hangingPunct="1"/>
                      <a:r>
                        <a:rPr lang="en-US" sz="900" b="1" kern="1200" dirty="0" smtClean="0">
                          <a:solidFill>
                            <a:schemeClr val="lt1"/>
                          </a:solidFill>
                          <a:latin typeface="+mn-lt"/>
                          <a:ea typeface="+mn-ea"/>
                          <a:cs typeface="+mn-cs"/>
                        </a:rPr>
                        <a:t>COUNTY GOVT</a:t>
                      </a:r>
                    </a:p>
                    <a:p>
                      <a:pPr marL="0" algn="l" defTabSz="914400" rtl="0" eaLnBrk="1" latinLnBrk="0" hangingPunct="1"/>
                      <a:r>
                        <a:rPr lang="en-US" sz="900" b="1" kern="1200" dirty="0" smtClean="0">
                          <a:solidFill>
                            <a:schemeClr val="lt1"/>
                          </a:solidFill>
                          <a:latin typeface="+mn-lt"/>
                          <a:ea typeface="+mn-ea"/>
                          <a:cs typeface="+mn-cs"/>
                        </a:rPr>
                        <a:t>BUSINESS</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NWCCOGEDD</a:t>
                      </a:r>
                    </a:p>
                    <a:p>
                      <a:pPr marL="0" algn="l" defTabSz="914400" rtl="0" eaLnBrk="1" latinLnBrk="0" hangingPunct="1"/>
                      <a:r>
                        <a:rPr lang="en-US" sz="900" b="1" kern="1200" dirty="0" smtClean="0">
                          <a:solidFill>
                            <a:schemeClr val="lt1"/>
                          </a:solidFill>
                          <a:latin typeface="+mn-lt"/>
                          <a:ea typeface="+mn-ea"/>
                          <a:cs typeface="+mn-cs"/>
                        </a:rPr>
                        <a:t>DCI</a:t>
                      </a:r>
                    </a:p>
                    <a:p>
                      <a:pPr marL="0" algn="l" defTabSz="914400" rtl="0" eaLnBrk="1" latinLnBrk="0" hangingPunct="1"/>
                      <a:r>
                        <a:rPr lang="en-US" sz="900" b="1" kern="1200" dirty="0" smtClean="0">
                          <a:solidFill>
                            <a:schemeClr val="lt1"/>
                          </a:solidFill>
                          <a:latin typeface="+mn-lt"/>
                          <a:ea typeface="+mn-ea"/>
                          <a:cs typeface="+mn-cs"/>
                        </a:rPr>
                        <a:t>DOLA</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ONGOING</a:t>
                      </a:r>
                    </a:p>
                  </a:txBody>
                  <a:tcPr>
                    <a:solidFill>
                      <a:schemeClr val="accent6">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M</a:t>
                      </a:r>
                    </a:p>
                  </a:txBody>
                  <a:tcPr>
                    <a:solidFill>
                      <a:schemeClr val="accent6">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Promote programs of Downtown Colorado, Inc. and </a:t>
                      </a:r>
                      <a:r>
                        <a:rPr lang="en-US" sz="900" b="0" kern="1200" baseline="0" dirty="0" err="1" smtClean="0">
                          <a:solidFill>
                            <a:schemeClr val="lt1"/>
                          </a:solidFill>
                          <a:latin typeface="+mn-lt"/>
                          <a:ea typeface="+mn-ea"/>
                          <a:cs typeface="+mn-cs"/>
                        </a:rPr>
                        <a:t>oter</a:t>
                      </a:r>
                      <a:r>
                        <a:rPr lang="en-US" sz="900" b="0" kern="1200" baseline="0" dirty="0" smtClean="0">
                          <a:solidFill>
                            <a:schemeClr val="lt1"/>
                          </a:solidFill>
                          <a:latin typeface="+mn-lt"/>
                          <a:ea typeface="+mn-ea"/>
                          <a:cs typeface="+mn-cs"/>
                        </a:rPr>
                        <a:t> like organizations </a:t>
                      </a:r>
                      <a:r>
                        <a:rPr lang="en-US" sz="900" b="0" kern="1200" baseline="0" dirty="0" err="1" smtClean="0">
                          <a:solidFill>
                            <a:schemeClr val="lt1"/>
                          </a:solidFill>
                          <a:latin typeface="+mn-lt"/>
                          <a:ea typeface="+mn-ea"/>
                          <a:cs typeface="+mn-cs"/>
                        </a:rPr>
                        <a:t>thorugh</a:t>
                      </a:r>
                      <a:r>
                        <a:rPr lang="en-US" sz="900" b="0" kern="1200" baseline="0" dirty="0" smtClean="0">
                          <a:solidFill>
                            <a:schemeClr val="lt1"/>
                          </a:solidFill>
                          <a:latin typeface="+mn-lt"/>
                          <a:ea typeface="+mn-ea"/>
                          <a:cs typeface="+mn-cs"/>
                        </a:rPr>
                        <a:t> resources bulletins</a:t>
                      </a:r>
                    </a:p>
                  </a:txBody>
                  <a:tcPr>
                    <a:solidFill>
                      <a:schemeClr val="accent6">
                        <a:lumMod val="75000"/>
                      </a:schemeClr>
                    </a:solidFill>
                  </a:tcPr>
                </a:tc>
                <a:extLst>
                  <a:ext uri="{0D108BD9-81ED-4DB2-BD59-A6C34878D82A}">
                    <a16:rowId xmlns:a16="http://schemas.microsoft.com/office/drawing/2014/main" val="10001"/>
                  </a:ext>
                </a:extLst>
              </a:tr>
              <a:tr h="370840">
                <a:tc>
                  <a:txBody>
                    <a:bodyPr/>
                    <a:lstStyle/>
                    <a:p>
                      <a:r>
                        <a:rPr lang="en-US" sz="900" b="0" dirty="0" smtClean="0">
                          <a:solidFill>
                            <a:schemeClr val="bg1"/>
                          </a:solidFill>
                        </a:rPr>
                        <a:t>Support the development of the creative industries</a:t>
                      </a:r>
                      <a:r>
                        <a:rPr lang="en-US" sz="900" b="0" baseline="0" dirty="0" smtClean="0">
                          <a:solidFill>
                            <a:schemeClr val="bg1"/>
                          </a:solidFill>
                        </a:rPr>
                        <a:t> sector</a:t>
                      </a:r>
                      <a:endParaRPr lang="en-US" sz="900" b="0" dirty="0" smtClean="0">
                        <a:solidFill>
                          <a:schemeClr val="bg1"/>
                        </a:solidFill>
                      </a:endParaRP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TOWN GOVT</a:t>
                      </a:r>
                    </a:p>
                    <a:p>
                      <a:pPr marL="0" algn="l" defTabSz="914400" rtl="0" eaLnBrk="1" latinLnBrk="0" hangingPunct="1"/>
                      <a:r>
                        <a:rPr lang="en-US" sz="900" b="1" kern="1200" dirty="0" smtClean="0">
                          <a:solidFill>
                            <a:schemeClr val="lt1"/>
                          </a:solidFill>
                          <a:latin typeface="+mn-lt"/>
                          <a:ea typeface="+mn-ea"/>
                          <a:cs typeface="+mn-cs"/>
                        </a:rPr>
                        <a:t>COUNTY GOVT</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CCI</a:t>
                      </a:r>
                    </a:p>
                    <a:p>
                      <a:pPr marL="0" algn="l" defTabSz="914400" rtl="0" eaLnBrk="1" latinLnBrk="0" hangingPunct="1"/>
                      <a:r>
                        <a:rPr lang="en-US" sz="900" b="1" kern="1200" dirty="0" smtClean="0">
                          <a:solidFill>
                            <a:schemeClr val="lt1"/>
                          </a:solidFill>
                          <a:latin typeface="+mn-lt"/>
                          <a:ea typeface="+mn-ea"/>
                          <a:cs typeface="+mn-cs"/>
                        </a:rPr>
                        <a:t>DOLA</a:t>
                      </a:r>
                    </a:p>
                  </a:txBody>
                  <a:tcPr>
                    <a:solidFill>
                      <a:schemeClr val="accent6">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ONGOING</a:t>
                      </a:r>
                    </a:p>
                  </a:txBody>
                  <a:tcPr>
                    <a:solidFill>
                      <a:schemeClr val="accent6">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M</a:t>
                      </a:r>
                    </a:p>
                  </a:txBody>
                  <a:tcPr>
                    <a:solidFill>
                      <a:schemeClr val="accent6">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Promote programs of Colorado Creative Industries and other like organizations through resources bulletins</a:t>
                      </a:r>
                    </a:p>
                  </a:txBody>
                  <a:tcPr>
                    <a:solidFill>
                      <a:schemeClr val="accent6">
                        <a:lumMod val="75000"/>
                      </a:schemeClr>
                    </a:solidFill>
                  </a:tcPr>
                </a:tc>
                <a:extLst>
                  <a:ext uri="{0D108BD9-81ED-4DB2-BD59-A6C34878D82A}">
                    <a16:rowId xmlns:a16="http://schemas.microsoft.com/office/drawing/2014/main" val="10002"/>
                  </a:ext>
                </a:extLst>
              </a:tr>
            </a:tbl>
          </a:graphicData>
        </a:graphic>
      </p:graphicFrame>
      <p:cxnSp>
        <p:nvCxnSpPr>
          <p:cNvPr id="6" name="Straight Connector 5"/>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24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76609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7924800" cy="954107"/>
          </a:xfrm>
          <a:prstGeom prst="rect">
            <a:avLst/>
          </a:prstGeom>
        </p:spPr>
        <p:txBody>
          <a:bodyPr wrap="square">
            <a:spAutoFit/>
          </a:bodyPr>
          <a:lstStyle/>
          <a:p>
            <a:r>
              <a:rPr lang="en-US" sz="2000" dirty="0">
                <a:latin typeface="Biondi" panose="02000505030000020004" pitchFamily="2" charset="0"/>
              </a:rPr>
              <a:t>Priority Area: ECONOMIC RESILIENCY</a:t>
            </a:r>
          </a:p>
          <a:p>
            <a:endParaRPr lang="en-US" sz="800" b="1" dirty="0" smtClean="0"/>
          </a:p>
          <a:p>
            <a:r>
              <a:rPr lang="en-US" sz="1400" b="1" dirty="0" smtClean="0"/>
              <a:t>Objective:  Build </a:t>
            </a:r>
            <a:r>
              <a:rPr lang="en-US" sz="1400" b="1" dirty="0"/>
              <a:t>capacity of our towns and counties to </a:t>
            </a:r>
            <a:r>
              <a:rPr lang="en-US" sz="1400" b="1" dirty="0" smtClean="0"/>
              <a:t>be resilient in the face of natural disasters, economic downturns</a:t>
            </a:r>
          </a:p>
        </p:txBody>
      </p:sp>
      <p:graphicFrame>
        <p:nvGraphicFramePr>
          <p:cNvPr id="3" name="Table 2"/>
          <p:cNvGraphicFramePr>
            <a:graphicFrameLocks noGrp="1"/>
          </p:cNvGraphicFramePr>
          <p:nvPr>
            <p:extLst>
              <p:ext uri="{D42A27DB-BD31-4B8C-83A1-F6EECF244321}">
                <p14:modId xmlns:p14="http://schemas.microsoft.com/office/powerpoint/2010/main" val="1196049868"/>
              </p:ext>
            </p:extLst>
          </p:nvPr>
        </p:nvGraphicFramePr>
        <p:xfrm>
          <a:off x="180975" y="1143000"/>
          <a:ext cx="8610600" cy="4648200"/>
        </p:xfrm>
        <a:graphic>
          <a:graphicData uri="http://schemas.openxmlformats.org/drawingml/2006/table">
            <a:tbl>
              <a:tblPr firstRow="1" bandRow="1">
                <a:tableStyleId>{5C22544A-7EE6-4342-B048-85BDC9FD1C3A}</a:tableStyleId>
              </a:tblPr>
              <a:tblGrid>
                <a:gridCol w="2943225">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1323975">
                  <a:extLst>
                    <a:ext uri="{9D8B030D-6E8A-4147-A177-3AD203B41FA5}">
                      <a16:colId xmlns:a16="http://schemas.microsoft.com/office/drawing/2014/main" val="20005"/>
                    </a:ext>
                  </a:extLst>
                </a:gridCol>
              </a:tblGrid>
              <a:tr h="637817">
                <a:tc>
                  <a:txBody>
                    <a:bodyPr/>
                    <a:lstStyle/>
                    <a:p>
                      <a:r>
                        <a:rPr lang="en-US" sz="900" b="1" dirty="0" smtClean="0"/>
                        <a:t>Action</a:t>
                      </a:r>
                      <a:r>
                        <a:rPr lang="en-US" sz="900" b="0" dirty="0" smtClean="0"/>
                        <a:t> </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p>
                      <a:pPr marL="0" algn="l" defTabSz="914400" rtl="0" eaLnBrk="1" latinLnBrk="0" hangingPunct="1"/>
                      <a:r>
                        <a:rPr lang="en-US" sz="900" b="1" kern="1200" dirty="0" smtClean="0">
                          <a:solidFill>
                            <a:schemeClr val="lt1"/>
                          </a:solidFill>
                          <a:latin typeface="+mn-lt"/>
                          <a:ea typeface="+mn-ea"/>
                          <a:cs typeface="+mn-cs"/>
                        </a:rPr>
                        <a:t>2017-2021</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Priority</a:t>
                      </a:r>
                    </a:p>
                    <a:p>
                      <a:pPr marL="0" algn="l" defTabSz="914400" rtl="0" eaLnBrk="1" latinLnBrk="0" hangingPunct="1"/>
                      <a:r>
                        <a:rPr lang="en-US" sz="900" b="1" kern="1200" baseline="0" dirty="0" smtClean="0">
                          <a:solidFill>
                            <a:schemeClr val="lt1"/>
                          </a:solidFill>
                          <a:latin typeface="+mn-lt"/>
                          <a:ea typeface="+mn-ea"/>
                          <a:cs typeface="+mn-cs"/>
                        </a:rPr>
                        <a:t>H/M/L</a:t>
                      </a:r>
                    </a:p>
                  </a:txBody>
                  <a:tcPr>
                    <a:solidFill>
                      <a:schemeClr val="accent4">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4">
                        <a:lumMod val="75000"/>
                      </a:schemeClr>
                    </a:solidFill>
                  </a:tcPr>
                </a:tc>
                <a:extLst>
                  <a:ext uri="{0D108BD9-81ED-4DB2-BD59-A6C34878D82A}">
                    <a16:rowId xmlns:a16="http://schemas.microsoft.com/office/drawing/2014/main" val="10000"/>
                  </a:ext>
                </a:extLst>
              </a:tr>
              <a:tr h="1336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Collaborate</a:t>
                      </a:r>
                      <a:r>
                        <a:rPr lang="en-US" sz="900" b="0" baseline="0" dirty="0" smtClean="0">
                          <a:solidFill>
                            <a:schemeClr val="bg1"/>
                          </a:solidFill>
                        </a:rPr>
                        <a:t> with </a:t>
                      </a:r>
                      <a:r>
                        <a:rPr lang="en-US" sz="900" b="0" dirty="0" smtClean="0">
                          <a:solidFill>
                            <a:schemeClr val="bg1"/>
                          </a:solidFill>
                        </a:rPr>
                        <a:t>NWAHEMR</a:t>
                      </a:r>
                      <a:r>
                        <a:rPr lang="en-US" sz="900" b="0" baseline="0" dirty="0" smtClean="0">
                          <a:solidFill>
                            <a:schemeClr val="bg1"/>
                          </a:solidFill>
                        </a:rPr>
                        <a:t> on Regional Emergency Management Plan; </a:t>
                      </a:r>
                      <a:r>
                        <a:rPr lang="en-US" sz="900" b="0" dirty="0" smtClean="0">
                          <a:solidFill>
                            <a:schemeClr val="bg1"/>
                          </a:solidFill>
                        </a:rPr>
                        <a:t>work with emergency managers in the region to address the risks identified through hazard mitigation planning</a:t>
                      </a:r>
                    </a:p>
                    <a:p>
                      <a:endParaRPr lang="en-US" sz="900" b="0" dirty="0" smtClean="0">
                        <a:solidFill>
                          <a:schemeClr val="bg1"/>
                        </a:solidFill>
                      </a:endParaRP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10 counties</a:t>
                      </a:r>
                      <a:r>
                        <a:rPr lang="en-US" sz="900" b="0" kern="1200" baseline="0" dirty="0" smtClean="0">
                          <a:solidFill>
                            <a:schemeClr val="lt1"/>
                          </a:solidFill>
                          <a:latin typeface="+mn-lt"/>
                          <a:ea typeface="+mn-ea"/>
                          <a:cs typeface="+mn-cs"/>
                        </a:rPr>
                        <a:t> in the NWAHEMR</a:t>
                      </a:r>
                      <a:endParaRPr lang="en-US" sz="900" b="0" kern="1200" dirty="0" smtClean="0">
                        <a:solidFill>
                          <a:schemeClr val="lt1"/>
                        </a:solidFill>
                        <a:latin typeface="+mn-lt"/>
                        <a:ea typeface="+mn-ea"/>
                        <a:cs typeface="+mn-cs"/>
                      </a:endParaRP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a:t>
                      </a:r>
                      <a:r>
                        <a:rPr lang="en-US" sz="900" b="0" kern="1200" baseline="0" dirty="0" smtClean="0">
                          <a:solidFill>
                            <a:schemeClr val="lt1"/>
                          </a:solidFill>
                          <a:latin typeface="+mn-lt"/>
                          <a:ea typeface="+mn-ea"/>
                          <a:cs typeface="+mn-cs"/>
                        </a:rPr>
                        <a:t>EDD</a:t>
                      </a:r>
                    </a:p>
                    <a:p>
                      <a:pPr marL="0" algn="l" defTabSz="914400" rtl="0" eaLnBrk="1" latinLnBrk="0" hangingPunct="1"/>
                      <a:r>
                        <a:rPr lang="en-US" sz="900" b="0" kern="1200" baseline="0" dirty="0" smtClean="0">
                          <a:solidFill>
                            <a:schemeClr val="lt1"/>
                          </a:solidFill>
                          <a:latin typeface="+mn-lt"/>
                          <a:ea typeface="+mn-ea"/>
                          <a:cs typeface="+mn-cs"/>
                        </a:rPr>
                        <a:t>NWAHEMR</a:t>
                      </a:r>
                      <a:endParaRPr lang="en-US" sz="900" b="0" kern="1200" dirty="0" smtClean="0">
                        <a:solidFill>
                          <a:schemeClr val="lt1"/>
                        </a:solidFill>
                        <a:latin typeface="+mn-lt"/>
                        <a:ea typeface="+mn-ea"/>
                        <a:cs typeface="+mn-cs"/>
                      </a:endParaRP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4">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H</a:t>
                      </a:r>
                    </a:p>
                  </a:txBody>
                  <a:tcPr>
                    <a:solidFill>
                      <a:schemeClr val="accent4">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NWCCOG will be hosting a disaster preparedness workshop for elected officials in 2018</a:t>
                      </a:r>
                    </a:p>
                  </a:txBody>
                  <a:tcPr>
                    <a:solidFill>
                      <a:schemeClr val="accent4">
                        <a:lumMod val="75000"/>
                      </a:schemeClr>
                    </a:solidFill>
                  </a:tcPr>
                </a:tc>
                <a:extLst>
                  <a:ext uri="{0D108BD9-81ED-4DB2-BD59-A6C34878D82A}">
                    <a16:rowId xmlns:a16="http://schemas.microsoft.com/office/drawing/2014/main" val="10001"/>
                  </a:ext>
                </a:extLst>
              </a:tr>
              <a:tr h="1808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Establish information networks among the various stakeholders in the region to encourage active and regular communications between the public, private, education and non-profit sectors to collaborate on existing and potential future challenges. One</a:t>
                      </a:r>
                      <a:r>
                        <a:rPr lang="en-US" sz="900" b="0" baseline="0" dirty="0" smtClean="0">
                          <a:solidFill>
                            <a:schemeClr val="bg1"/>
                          </a:solidFill>
                        </a:rPr>
                        <a:t> method is to convene the EDD Working Group and have economic resiliency/disaster preparedness as a discussion topic</a:t>
                      </a:r>
                      <a:endParaRPr lang="en-US" sz="900" b="0" dirty="0" smtClean="0">
                        <a:solidFill>
                          <a:schemeClr val="bg1"/>
                        </a:solidFill>
                      </a:endParaRPr>
                    </a:p>
                    <a:p>
                      <a:endParaRPr lang="en-US" sz="900" b="0" dirty="0"/>
                    </a:p>
                  </a:txBody>
                  <a:tcPr>
                    <a:solidFill>
                      <a:schemeClr val="accent4">
                        <a:lumMod val="75000"/>
                      </a:schemeClr>
                    </a:solidFill>
                  </a:tcPr>
                </a:tc>
                <a:tc>
                  <a:txBody>
                    <a:bodyPr/>
                    <a:lstStyle/>
                    <a:p>
                      <a:r>
                        <a:rPr lang="en-US" sz="900" b="0" dirty="0" smtClean="0">
                          <a:solidFill>
                            <a:schemeClr val="bg1"/>
                          </a:solidFill>
                        </a:rPr>
                        <a:t>Town Govt</a:t>
                      </a:r>
                    </a:p>
                    <a:p>
                      <a:r>
                        <a:rPr lang="en-US" sz="900" b="0" dirty="0" smtClean="0">
                          <a:solidFill>
                            <a:schemeClr val="bg1"/>
                          </a:solidFill>
                        </a:rPr>
                        <a:t>County Govt</a:t>
                      </a:r>
                    </a:p>
                    <a:p>
                      <a:r>
                        <a:rPr lang="en-US" sz="900" b="0" dirty="0" smtClean="0">
                          <a:solidFill>
                            <a:schemeClr val="bg1"/>
                          </a:solidFill>
                        </a:rPr>
                        <a:t>Business</a:t>
                      </a:r>
                    </a:p>
                    <a:p>
                      <a:r>
                        <a:rPr lang="en-US" sz="900" b="0" dirty="0" smtClean="0">
                          <a:solidFill>
                            <a:schemeClr val="bg1"/>
                          </a:solidFill>
                        </a:rPr>
                        <a:t>Non-Profit</a:t>
                      </a:r>
                    </a:p>
                    <a:p>
                      <a:r>
                        <a:rPr lang="en-US" sz="900" b="0" dirty="0" smtClean="0">
                          <a:solidFill>
                            <a:schemeClr val="bg1"/>
                          </a:solidFill>
                        </a:rPr>
                        <a:t>CMC/K12</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NWCCOGEDD</a:t>
                      </a:r>
                    </a:p>
                    <a:p>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Ongoing</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H</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NWCCOG</a:t>
                      </a:r>
                      <a:r>
                        <a:rPr lang="en-US" sz="900" b="0" baseline="0" dirty="0" smtClean="0">
                          <a:solidFill>
                            <a:schemeClr val="bg1"/>
                          </a:solidFill>
                        </a:rPr>
                        <a:t> is considering re-convening the working group in 2018 around economic development focused topics</a:t>
                      </a:r>
                      <a:endParaRPr lang="en-US" sz="900" b="0" dirty="0">
                        <a:solidFill>
                          <a:schemeClr val="bg1"/>
                        </a:solidFill>
                      </a:endParaRPr>
                    </a:p>
                  </a:txBody>
                  <a:tcPr>
                    <a:solidFill>
                      <a:schemeClr val="accent4">
                        <a:lumMod val="75000"/>
                      </a:schemeClr>
                    </a:solidFill>
                  </a:tcPr>
                </a:tc>
                <a:extLst>
                  <a:ext uri="{0D108BD9-81ED-4DB2-BD59-A6C34878D82A}">
                    <a16:rowId xmlns:a16="http://schemas.microsoft.com/office/drawing/2014/main" val="10002"/>
                  </a:ext>
                </a:extLst>
              </a:tr>
              <a:tr h="864985">
                <a:tc>
                  <a:txBody>
                    <a:bodyPr/>
                    <a:lstStyle/>
                    <a:p>
                      <a:r>
                        <a:rPr lang="en-US" sz="900" b="0" kern="1200" dirty="0" smtClean="0">
                          <a:solidFill>
                            <a:schemeClr val="bg1"/>
                          </a:solidFill>
                          <a:latin typeface="+mn-lt"/>
                          <a:ea typeface="+mn-ea"/>
                          <a:cs typeface="+mn-cs"/>
                        </a:rPr>
                        <a:t>Partner</a:t>
                      </a:r>
                      <a:r>
                        <a:rPr lang="en-US" sz="900" b="0" kern="1200" baseline="0" dirty="0" smtClean="0">
                          <a:solidFill>
                            <a:schemeClr val="bg1"/>
                          </a:solidFill>
                          <a:latin typeface="+mn-lt"/>
                          <a:ea typeface="+mn-ea"/>
                          <a:cs typeface="+mn-cs"/>
                        </a:rPr>
                        <a:t> to bring educational workshops on disaster preparedness</a:t>
                      </a:r>
                      <a:endParaRPr lang="en-US" sz="900" b="0" kern="1200" dirty="0" smtClean="0">
                        <a:solidFill>
                          <a:schemeClr val="bg1"/>
                        </a:solidFill>
                        <a:latin typeface="+mn-lt"/>
                        <a:ea typeface="+mn-ea"/>
                        <a:cs typeface="+mn-cs"/>
                      </a:endParaRPr>
                    </a:p>
                    <a:p>
                      <a:endParaRPr lang="en-US" sz="900" b="0" dirty="0"/>
                    </a:p>
                  </a:txBody>
                  <a:tcPr>
                    <a:solidFill>
                      <a:schemeClr val="accent4">
                        <a:lumMod val="75000"/>
                      </a:schemeClr>
                    </a:solidFill>
                  </a:tcPr>
                </a:tc>
                <a:tc>
                  <a:txBody>
                    <a:bodyPr/>
                    <a:lstStyle/>
                    <a:p>
                      <a:r>
                        <a:rPr lang="en-US" sz="900" b="0" dirty="0" smtClean="0">
                          <a:solidFill>
                            <a:schemeClr val="bg1"/>
                          </a:solidFill>
                        </a:rPr>
                        <a:t>TOWN</a:t>
                      </a:r>
                      <a:r>
                        <a:rPr lang="en-US" sz="900" b="0" baseline="0" dirty="0" smtClean="0">
                          <a:solidFill>
                            <a:schemeClr val="bg1"/>
                          </a:solidFill>
                        </a:rPr>
                        <a:t> GOVT</a:t>
                      </a:r>
                    </a:p>
                    <a:p>
                      <a:r>
                        <a:rPr lang="en-US" sz="900" b="0" baseline="0" dirty="0" smtClean="0">
                          <a:solidFill>
                            <a:schemeClr val="bg1"/>
                          </a:solidFill>
                        </a:rPr>
                        <a:t>COUNTY GOVT</a:t>
                      </a:r>
                    </a:p>
                    <a:p>
                      <a:r>
                        <a:rPr lang="en-US" sz="900" b="0" baseline="0" dirty="0" smtClean="0">
                          <a:solidFill>
                            <a:schemeClr val="bg1"/>
                          </a:solidFill>
                        </a:rPr>
                        <a:t>BUSINESSS</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SBA</a:t>
                      </a:r>
                    </a:p>
                    <a:p>
                      <a:r>
                        <a:rPr lang="en-US" sz="900" b="0" dirty="0" smtClean="0">
                          <a:solidFill>
                            <a:schemeClr val="bg1"/>
                          </a:solidFill>
                        </a:rPr>
                        <a:t>DOLA</a:t>
                      </a:r>
                    </a:p>
                    <a:p>
                      <a:r>
                        <a:rPr lang="en-US" sz="900" b="0" dirty="0" smtClean="0">
                          <a:solidFill>
                            <a:schemeClr val="bg1"/>
                          </a:solidFill>
                        </a:rPr>
                        <a:t>EDA</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ONGOING</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H</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NWCCOG will be</a:t>
                      </a:r>
                      <a:r>
                        <a:rPr lang="en-US" sz="900" b="0" baseline="0" dirty="0" smtClean="0">
                          <a:solidFill>
                            <a:schemeClr val="bg1"/>
                          </a:solidFill>
                        </a:rPr>
                        <a:t> hosting a disaster preparedness workshop in 2018</a:t>
                      </a:r>
                      <a:endParaRPr lang="en-US" sz="900" b="0" dirty="0">
                        <a:solidFill>
                          <a:schemeClr val="bg1"/>
                        </a:solidFill>
                      </a:endParaRPr>
                    </a:p>
                  </a:txBody>
                  <a:tcPr>
                    <a:solidFill>
                      <a:schemeClr val="accent4">
                        <a:lumMod val="75000"/>
                      </a:schemeClr>
                    </a:solidFill>
                  </a:tcPr>
                </a:tc>
                <a:extLst>
                  <a:ext uri="{0D108BD9-81ED-4DB2-BD59-A6C34878D82A}">
                    <a16:rowId xmlns:a16="http://schemas.microsoft.com/office/drawing/2014/main" val="10003"/>
                  </a:ext>
                </a:extLst>
              </a:tr>
            </a:tbl>
          </a:graphicData>
        </a:graphic>
      </p:graphicFrame>
      <p:cxnSp>
        <p:nvCxnSpPr>
          <p:cNvPr id="5" name="Straight Connector 4"/>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25</a:t>
            </a:fld>
            <a:endParaRPr lang="en-US" dirty="0"/>
          </a:p>
        </p:txBody>
      </p:sp>
    </p:spTree>
    <p:extLst>
      <p:ext uri="{BB962C8B-B14F-4D97-AF65-F5344CB8AC3E}">
        <p14:creationId xmlns:p14="http://schemas.microsoft.com/office/powerpoint/2010/main" val="3447608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7924800" cy="677108"/>
          </a:xfrm>
          <a:prstGeom prst="rect">
            <a:avLst/>
          </a:prstGeom>
        </p:spPr>
        <p:txBody>
          <a:bodyPr wrap="square">
            <a:spAutoFit/>
          </a:bodyPr>
          <a:lstStyle/>
          <a:p>
            <a:r>
              <a:rPr lang="en-US" sz="2000" dirty="0">
                <a:latin typeface="Biondi" panose="02000505030000020004" pitchFamily="2" charset="0"/>
              </a:rPr>
              <a:t>Priority Area: ECONOMIC RESILIENCY</a:t>
            </a:r>
          </a:p>
          <a:p>
            <a:endParaRPr lang="en-US" sz="800" b="1" dirty="0" smtClean="0"/>
          </a:p>
          <a:p>
            <a:r>
              <a:rPr lang="en-US" sz="1000" b="1" dirty="0" smtClean="0"/>
              <a:t>Objectives:  Bolster </a:t>
            </a:r>
            <a:r>
              <a:rPr lang="en-US" sz="1000" b="1" dirty="0"/>
              <a:t>the long-term economic durability of the </a:t>
            </a:r>
            <a:r>
              <a:rPr lang="en-US" sz="1000" b="1" dirty="0" smtClean="0"/>
              <a:t>region so as </a:t>
            </a:r>
            <a:r>
              <a:rPr lang="en-US" sz="1000" b="1" dirty="0"/>
              <a:t>not to </a:t>
            </a:r>
            <a:r>
              <a:rPr lang="en-US" sz="1000" b="1" dirty="0" smtClean="0"/>
              <a:t>be dependent </a:t>
            </a:r>
            <a:r>
              <a:rPr lang="en-US" sz="1000" b="1" dirty="0"/>
              <a:t>on one single employer or one </a:t>
            </a:r>
            <a:r>
              <a:rPr lang="en-US" sz="1000" b="1" dirty="0" smtClean="0"/>
              <a:t>dominant industry</a:t>
            </a:r>
          </a:p>
        </p:txBody>
      </p:sp>
      <p:graphicFrame>
        <p:nvGraphicFramePr>
          <p:cNvPr id="5" name="Table 4"/>
          <p:cNvGraphicFramePr>
            <a:graphicFrameLocks noGrp="1"/>
          </p:cNvGraphicFramePr>
          <p:nvPr>
            <p:extLst>
              <p:ext uri="{D42A27DB-BD31-4B8C-83A1-F6EECF244321}">
                <p14:modId xmlns:p14="http://schemas.microsoft.com/office/powerpoint/2010/main" val="4250657706"/>
              </p:ext>
            </p:extLst>
          </p:nvPr>
        </p:nvGraphicFramePr>
        <p:xfrm>
          <a:off x="155575" y="776168"/>
          <a:ext cx="8839200" cy="5839832"/>
        </p:xfrm>
        <a:graphic>
          <a:graphicData uri="http://schemas.openxmlformats.org/drawingml/2006/table">
            <a:tbl>
              <a:tblPr firstRow="1" bandRow="1">
                <a:tableStyleId>{5C22544A-7EE6-4342-B048-85BDC9FD1C3A}</a:tableStyleId>
              </a:tblPr>
              <a:tblGrid>
                <a:gridCol w="2754244">
                  <a:extLst>
                    <a:ext uri="{9D8B030D-6E8A-4147-A177-3AD203B41FA5}">
                      <a16:colId xmlns:a16="http://schemas.microsoft.com/office/drawing/2014/main" val="20000"/>
                    </a:ext>
                  </a:extLst>
                </a:gridCol>
                <a:gridCol w="862081">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3013075">
                  <a:extLst>
                    <a:ext uri="{9D8B030D-6E8A-4147-A177-3AD203B41FA5}">
                      <a16:colId xmlns:a16="http://schemas.microsoft.com/office/drawing/2014/main" val="20005"/>
                    </a:ext>
                  </a:extLst>
                </a:gridCol>
              </a:tblGrid>
              <a:tr h="182881">
                <a:tc>
                  <a:txBody>
                    <a:bodyPr/>
                    <a:lstStyle/>
                    <a:p>
                      <a:r>
                        <a:rPr lang="en-US" sz="900" b="1" dirty="0" smtClean="0"/>
                        <a:t>Action</a:t>
                      </a:r>
                      <a:r>
                        <a:rPr lang="en-US" sz="900" b="0" dirty="0" smtClean="0"/>
                        <a:t> </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Priority</a:t>
                      </a:r>
                    </a:p>
                  </a:txBody>
                  <a:tcPr>
                    <a:solidFill>
                      <a:schemeClr val="accent4">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4">
                        <a:lumMod val="75000"/>
                      </a:schemeClr>
                    </a:solidFill>
                  </a:tcPr>
                </a:tc>
                <a:extLst>
                  <a:ext uri="{0D108BD9-81ED-4DB2-BD59-A6C34878D82A}">
                    <a16:rowId xmlns:a16="http://schemas.microsoft.com/office/drawing/2014/main" val="10000"/>
                  </a:ext>
                </a:extLst>
              </a:tr>
              <a:tr h="5474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EDA</a:t>
                      </a:r>
                      <a:r>
                        <a:rPr lang="en-US" sz="900" b="0" baseline="0" dirty="0" smtClean="0">
                          <a:solidFill>
                            <a:schemeClr val="bg1"/>
                          </a:solidFill>
                        </a:rPr>
                        <a:t> Economic Adjustment Assistance Grant  - carry out scope of work – economic resiliency plan for Grand and Clear Creek Counties</a:t>
                      </a:r>
                      <a:endParaRPr lang="en-US" sz="900" b="0" dirty="0" smtClean="0">
                        <a:solidFill>
                          <a:schemeClr val="bg1"/>
                        </a:solidFill>
                      </a:endParaRPr>
                    </a:p>
                    <a:p>
                      <a:endParaRPr lang="en-US" sz="900" b="0" dirty="0" smtClean="0">
                        <a:solidFill>
                          <a:schemeClr val="bg1"/>
                        </a:solidFill>
                      </a:endParaRP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Grand County</a:t>
                      </a:r>
                    </a:p>
                    <a:p>
                      <a:pPr marL="0" algn="l" defTabSz="914400" rtl="0" eaLnBrk="1" latinLnBrk="0" hangingPunct="1"/>
                      <a:r>
                        <a:rPr lang="en-US" sz="900" b="0" kern="1200" dirty="0" smtClean="0">
                          <a:solidFill>
                            <a:schemeClr val="lt1"/>
                          </a:solidFill>
                          <a:latin typeface="+mn-lt"/>
                          <a:ea typeface="+mn-ea"/>
                          <a:cs typeface="+mn-cs"/>
                        </a:rPr>
                        <a:t>Clear Creek County</a:t>
                      </a: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EDA </a:t>
                      </a:r>
                    </a:p>
                    <a:p>
                      <a:pPr marL="0" algn="l" defTabSz="914400" rtl="0" eaLnBrk="1" latinLnBrk="0" hangingPunct="1"/>
                      <a:r>
                        <a:rPr lang="en-US" sz="900" b="0" kern="1200" dirty="0" smtClean="0">
                          <a:solidFill>
                            <a:schemeClr val="lt1"/>
                          </a:solidFill>
                          <a:latin typeface="+mn-lt"/>
                          <a:ea typeface="+mn-ea"/>
                          <a:cs typeface="+mn-cs"/>
                        </a:rPr>
                        <a:t>Climax Molybdenum</a:t>
                      </a:r>
                    </a:p>
                    <a:p>
                      <a:pPr marL="0" algn="l" defTabSz="914400" rtl="0" eaLnBrk="1" latinLnBrk="0" hangingPunct="1"/>
                      <a:r>
                        <a:rPr lang="en-US" sz="900" b="0" kern="1200" dirty="0" smtClean="0">
                          <a:solidFill>
                            <a:schemeClr val="lt1"/>
                          </a:solidFill>
                          <a:latin typeface="+mn-lt"/>
                          <a:ea typeface="+mn-ea"/>
                          <a:cs typeface="+mn-cs"/>
                        </a:rPr>
                        <a:t>Grand County</a:t>
                      </a:r>
                    </a:p>
                    <a:p>
                      <a:pPr marL="0" algn="l" defTabSz="914400" rtl="0" eaLnBrk="1" latinLnBrk="0" hangingPunct="1"/>
                      <a:r>
                        <a:rPr lang="en-US" sz="900" b="0" kern="1200" dirty="0" smtClean="0">
                          <a:solidFill>
                            <a:schemeClr val="lt1"/>
                          </a:solidFill>
                          <a:latin typeface="+mn-lt"/>
                          <a:ea typeface="+mn-ea"/>
                          <a:cs typeface="+mn-cs"/>
                        </a:rPr>
                        <a:t>Clear Creek County</a:t>
                      </a: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2017-2018</a:t>
                      </a:r>
                    </a:p>
                  </a:txBody>
                  <a:tcPr>
                    <a:solidFill>
                      <a:schemeClr val="accent4">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H</a:t>
                      </a:r>
                    </a:p>
                  </a:txBody>
                  <a:tcPr>
                    <a:solidFill>
                      <a:schemeClr val="accent4">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NWCCOG  was the grant writer and has served as project manager/fiscal agent for the project. A detailed economic data packet has been constructed for both the counties.  This data outlines the economic concentrations and associated economic opportunities in both the counties.</a:t>
                      </a:r>
                    </a:p>
                    <a:p>
                      <a:pPr marL="0" algn="l" defTabSz="914400" rtl="0" eaLnBrk="1" latinLnBrk="0" hangingPunct="1"/>
                      <a:r>
                        <a:rPr lang="en-US" sz="900" b="0" kern="1200" baseline="0" dirty="0" smtClean="0">
                          <a:solidFill>
                            <a:schemeClr val="lt1"/>
                          </a:solidFill>
                          <a:latin typeface="+mn-lt"/>
                          <a:ea typeface="+mn-ea"/>
                          <a:cs typeface="+mn-cs"/>
                        </a:rPr>
                        <a:t>The teams have conducted extensive interviews (greater than 85) with the stakeholders in both the counties.  The stakeholder list includes: government officials, business leaders, local residents, entrepreneurs, non-profit leaders, and more</a:t>
                      </a:r>
                    </a:p>
                    <a:p>
                      <a:pPr marL="0" algn="l" defTabSz="914400" rtl="0" eaLnBrk="1" latinLnBrk="0" hangingPunct="1"/>
                      <a:r>
                        <a:rPr lang="en-US" sz="900" b="0" kern="1200" baseline="0" dirty="0" smtClean="0">
                          <a:solidFill>
                            <a:schemeClr val="lt1"/>
                          </a:solidFill>
                          <a:latin typeface="+mn-lt"/>
                          <a:ea typeface="+mn-ea"/>
                          <a:cs typeface="+mn-cs"/>
                        </a:rPr>
                        <a:t>The team has developed a draft of what a 3 horizon economic development plan can look like for the county.  This three horizon map allows the team to evaluate a diversified portfolio of strategies that have different investment requirements and are able to drive benefits at different time windows.</a:t>
                      </a:r>
                    </a:p>
                    <a:p>
                      <a:pPr marL="0" algn="l" defTabSz="914400" rtl="0" eaLnBrk="1" latinLnBrk="0" hangingPunct="1"/>
                      <a:r>
                        <a:rPr lang="en-US" sz="900" b="0" kern="1200" baseline="0" dirty="0" smtClean="0">
                          <a:solidFill>
                            <a:schemeClr val="lt1"/>
                          </a:solidFill>
                          <a:latin typeface="+mn-lt"/>
                          <a:ea typeface="+mn-ea"/>
                          <a:cs typeface="+mn-cs"/>
                        </a:rPr>
                        <a:t>Both counties have started establishing strong leadership teams locally.  The purpose of this leadership team is to provide overall programmatic guidance and will be an important part of the long-term program continuity efforts.</a:t>
                      </a:r>
                    </a:p>
                    <a:p>
                      <a:pPr marL="0" algn="l" defTabSz="914400" rtl="0" eaLnBrk="1" latinLnBrk="0" hangingPunct="1"/>
                      <a:r>
                        <a:rPr lang="en-US" sz="900" b="0" kern="1200" baseline="0" dirty="0" smtClean="0">
                          <a:solidFill>
                            <a:schemeClr val="lt1"/>
                          </a:solidFill>
                          <a:latin typeface="+mn-lt"/>
                          <a:ea typeface="+mn-ea"/>
                          <a:cs typeface="+mn-cs"/>
                        </a:rPr>
                        <a:t>The grant closed on November 25th. Final report for the project has been submitted to the EDA.  For Grand County, Action Teams were formed in the following five priority areas:</a:t>
                      </a:r>
                    </a:p>
                    <a:p>
                      <a:pPr marL="0" algn="l" defTabSz="914400" rtl="0" eaLnBrk="1" latinLnBrk="0" hangingPunct="1"/>
                      <a:r>
                        <a:rPr lang="en-US" sz="900" b="0" kern="1200" baseline="0" dirty="0" smtClean="0">
                          <a:solidFill>
                            <a:schemeClr val="lt1"/>
                          </a:solidFill>
                          <a:latin typeface="+mn-lt"/>
                          <a:ea typeface="+mn-ea"/>
                          <a:cs typeface="+mn-cs"/>
                        </a:rPr>
                        <a:t>1.Anchor Institution Collaboration</a:t>
                      </a:r>
                    </a:p>
                    <a:p>
                      <a:pPr marL="0" algn="l" defTabSz="914400" rtl="0" eaLnBrk="1" latinLnBrk="0" hangingPunct="1"/>
                      <a:r>
                        <a:rPr lang="en-US" sz="900" b="0" kern="1200" baseline="0" dirty="0" smtClean="0">
                          <a:solidFill>
                            <a:schemeClr val="lt1"/>
                          </a:solidFill>
                          <a:latin typeface="+mn-lt"/>
                          <a:ea typeface="+mn-ea"/>
                          <a:cs typeface="+mn-cs"/>
                        </a:rPr>
                        <a:t>2.Housing Solutions</a:t>
                      </a:r>
                    </a:p>
                    <a:p>
                      <a:pPr marL="0" algn="l" defTabSz="914400" rtl="0" eaLnBrk="1" latinLnBrk="0" hangingPunct="1"/>
                      <a:r>
                        <a:rPr lang="en-US" sz="900" b="0" kern="1200" baseline="0" dirty="0" smtClean="0">
                          <a:solidFill>
                            <a:schemeClr val="lt1"/>
                          </a:solidFill>
                          <a:latin typeface="+mn-lt"/>
                          <a:ea typeface="+mn-ea"/>
                          <a:cs typeface="+mn-cs"/>
                        </a:rPr>
                        <a:t>3.Wood Cluster Stabilization</a:t>
                      </a:r>
                    </a:p>
                    <a:p>
                      <a:pPr marL="0" algn="l" defTabSz="914400" rtl="0" eaLnBrk="1" latinLnBrk="0" hangingPunct="1"/>
                      <a:r>
                        <a:rPr lang="en-US" sz="900" b="0" kern="1200" baseline="0" dirty="0" smtClean="0">
                          <a:solidFill>
                            <a:schemeClr val="lt1"/>
                          </a:solidFill>
                          <a:latin typeface="+mn-lt"/>
                          <a:ea typeface="+mn-ea"/>
                          <a:cs typeface="+mn-cs"/>
                        </a:rPr>
                        <a:t>4.Tourism Cluster Diversification and Small Business Development</a:t>
                      </a:r>
                    </a:p>
                    <a:p>
                      <a:pPr marL="0" algn="l" defTabSz="914400" rtl="0" eaLnBrk="1" latinLnBrk="0" hangingPunct="1"/>
                      <a:r>
                        <a:rPr lang="en-US" sz="900" b="0" kern="1200" baseline="0" dirty="0" smtClean="0">
                          <a:solidFill>
                            <a:schemeClr val="lt1"/>
                          </a:solidFill>
                          <a:latin typeface="+mn-lt"/>
                          <a:ea typeface="+mn-ea"/>
                          <a:cs typeface="+mn-cs"/>
                        </a:rPr>
                        <a:t>5.Industry Cluster Diversification</a:t>
                      </a:r>
                    </a:p>
                    <a:p>
                      <a:pPr marL="0" algn="l" defTabSz="914400" rtl="0" eaLnBrk="1" latinLnBrk="0" hangingPunct="1"/>
                      <a:r>
                        <a:rPr lang="en-US" sz="900" b="0" kern="1200" baseline="0" dirty="0" smtClean="0">
                          <a:solidFill>
                            <a:schemeClr val="lt1"/>
                          </a:solidFill>
                          <a:latin typeface="+mn-lt"/>
                          <a:ea typeface="+mn-ea"/>
                          <a:cs typeface="+mn-cs"/>
                        </a:rPr>
                        <a:t>Detailed action plans are now available on the NWCCOG EDD website on the “projects” page: http://northwestcoloradoregion.org/About-NWCCOG/Projects.aspx</a:t>
                      </a:r>
                    </a:p>
                  </a:txBody>
                  <a:tcPr>
                    <a:solidFill>
                      <a:schemeClr val="accent4">
                        <a:lumMod val="75000"/>
                      </a:schemeClr>
                    </a:solidFill>
                  </a:tcPr>
                </a:tc>
                <a:extLst>
                  <a:ext uri="{0D108BD9-81ED-4DB2-BD59-A6C34878D82A}">
                    <a16:rowId xmlns:a16="http://schemas.microsoft.com/office/drawing/2014/main" val="10001"/>
                  </a:ext>
                </a:extLst>
              </a:tr>
            </a:tbl>
          </a:graphicData>
        </a:graphic>
      </p:graphicFrame>
      <p:cxnSp>
        <p:nvCxnSpPr>
          <p:cNvPr id="6" name="Straight Connector 5"/>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26</a:t>
            </a:fld>
            <a:endParaRPr lang="en-US" dirty="0"/>
          </a:p>
        </p:txBody>
      </p:sp>
    </p:spTree>
    <p:extLst>
      <p:ext uri="{BB962C8B-B14F-4D97-AF65-F5344CB8AC3E}">
        <p14:creationId xmlns:p14="http://schemas.microsoft.com/office/powerpoint/2010/main" val="2857179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7924800" cy="954107"/>
          </a:xfrm>
          <a:prstGeom prst="rect">
            <a:avLst/>
          </a:prstGeom>
        </p:spPr>
        <p:txBody>
          <a:bodyPr wrap="square">
            <a:spAutoFit/>
          </a:bodyPr>
          <a:lstStyle/>
          <a:p>
            <a:r>
              <a:rPr lang="en-US" sz="2000" dirty="0">
                <a:latin typeface="Biondi" panose="02000505030000020004" pitchFamily="2" charset="0"/>
              </a:rPr>
              <a:t>Priority Area: ECONOMIC RESILIENCY</a:t>
            </a:r>
          </a:p>
          <a:p>
            <a:endParaRPr lang="en-US" sz="800" b="1" dirty="0" smtClean="0"/>
          </a:p>
          <a:p>
            <a:r>
              <a:rPr lang="en-US" sz="1400" b="1" dirty="0" smtClean="0"/>
              <a:t>Objectives:  Develop relationships with our dominant/key industries in order to understand their business model and plan for future changes/shocks/downturns in their business</a:t>
            </a:r>
          </a:p>
        </p:txBody>
      </p:sp>
      <p:graphicFrame>
        <p:nvGraphicFramePr>
          <p:cNvPr id="5" name="Table 4"/>
          <p:cNvGraphicFramePr>
            <a:graphicFrameLocks noGrp="1"/>
          </p:cNvGraphicFramePr>
          <p:nvPr>
            <p:extLst>
              <p:ext uri="{D42A27DB-BD31-4B8C-83A1-F6EECF244321}">
                <p14:modId xmlns:p14="http://schemas.microsoft.com/office/powerpoint/2010/main" val="2343455077"/>
              </p:ext>
            </p:extLst>
          </p:nvPr>
        </p:nvGraphicFramePr>
        <p:xfrm>
          <a:off x="228600" y="1219200"/>
          <a:ext cx="8839201" cy="1828800"/>
        </p:xfrm>
        <a:graphic>
          <a:graphicData uri="http://schemas.openxmlformats.org/drawingml/2006/table">
            <a:tbl>
              <a:tblPr firstRow="1" bandRow="1">
                <a:tableStyleId>{5C22544A-7EE6-4342-B048-85BDC9FD1C3A}</a:tableStyleId>
              </a:tblPr>
              <a:tblGrid>
                <a:gridCol w="2664759">
                  <a:extLst>
                    <a:ext uri="{9D8B030D-6E8A-4147-A177-3AD203B41FA5}">
                      <a16:colId xmlns:a16="http://schemas.microsoft.com/office/drawing/2014/main" val="20000"/>
                    </a:ext>
                  </a:extLst>
                </a:gridCol>
                <a:gridCol w="1754841">
                  <a:extLst>
                    <a:ext uri="{9D8B030D-6E8A-4147-A177-3AD203B41FA5}">
                      <a16:colId xmlns:a16="http://schemas.microsoft.com/office/drawing/2014/main" val="20001"/>
                    </a:ext>
                  </a:extLst>
                </a:gridCol>
                <a:gridCol w="779930">
                  <a:extLst>
                    <a:ext uri="{9D8B030D-6E8A-4147-A177-3AD203B41FA5}">
                      <a16:colId xmlns:a16="http://schemas.microsoft.com/office/drawing/2014/main" val="20002"/>
                    </a:ext>
                  </a:extLst>
                </a:gridCol>
                <a:gridCol w="649941">
                  <a:extLst>
                    <a:ext uri="{9D8B030D-6E8A-4147-A177-3AD203B41FA5}">
                      <a16:colId xmlns:a16="http://schemas.microsoft.com/office/drawing/2014/main" val="20003"/>
                    </a:ext>
                  </a:extLst>
                </a:gridCol>
                <a:gridCol w="1494865">
                  <a:extLst>
                    <a:ext uri="{9D8B030D-6E8A-4147-A177-3AD203B41FA5}">
                      <a16:colId xmlns:a16="http://schemas.microsoft.com/office/drawing/2014/main" val="20004"/>
                    </a:ext>
                  </a:extLst>
                </a:gridCol>
                <a:gridCol w="1494865">
                  <a:extLst>
                    <a:ext uri="{9D8B030D-6E8A-4147-A177-3AD203B41FA5}">
                      <a16:colId xmlns:a16="http://schemas.microsoft.com/office/drawing/2014/main" val="20005"/>
                    </a:ext>
                  </a:extLst>
                </a:gridCol>
              </a:tblGrid>
              <a:tr h="370840">
                <a:tc>
                  <a:txBody>
                    <a:bodyPr/>
                    <a:lstStyle/>
                    <a:p>
                      <a:r>
                        <a:rPr lang="en-US" sz="900" b="1" dirty="0" smtClean="0"/>
                        <a:t>Action</a:t>
                      </a:r>
                      <a:r>
                        <a:rPr lang="en-US" sz="900" b="0" dirty="0" smtClean="0"/>
                        <a:t> </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p>
                      <a:pPr marL="0" algn="l" defTabSz="914400" rtl="0" eaLnBrk="1" latinLnBrk="0" hangingPunct="1"/>
                      <a:r>
                        <a:rPr lang="en-US" sz="900" b="1" kern="1200" dirty="0" smtClean="0">
                          <a:solidFill>
                            <a:schemeClr val="lt1"/>
                          </a:solidFill>
                          <a:latin typeface="+mn-lt"/>
                          <a:ea typeface="+mn-ea"/>
                          <a:cs typeface="+mn-cs"/>
                        </a:rPr>
                        <a:t>2017-2021</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Priority</a:t>
                      </a:r>
                    </a:p>
                    <a:p>
                      <a:pPr marL="0" algn="l" defTabSz="914400" rtl="0" eaLnBrk="1" latinLnBrk="0" hangingPunct="1"/>
                      <a:r>
                        <a:rPr lang="en-US" sz="900" b="1" kern="1200" baseline="0" dirty="0" smtClean="0">
                          <a:solidFill>
                            <a:schemeClr val="lt1"/>
                          </a:solidFill>
                          <a:latin typeface="+mn-lt"/>
                          <a:ea typeface="+mn-ea"/>
                          <a:cs typeface="+mn-cs"/>
                        </a:rPr>
                        <a:t>H/M/L</a:t>
                      </a:r>
                    </a:p>
                  </a:txBody>
                  <a:tcPr>
                    <a:solidFill>
                      <a:schemeClr val="accent4">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Develop industry sector partnerships with our key industries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Continue existing</a:t>
                      </a:r>
                      <a:r>
                        <a:rPr lang="en-US" sz="900" b="0" baseline="0" dirty="0" smtClean="0">
                          <a:solidFill>
                            <a:schemeClr val="bg1"/>
                          </a:solidFill>
                        </a:rPr>
                        <a:t> sector partnerships (Health &amp; Wellness)</a:t>
                      </a:r>
                      <a:endParaRPr lang="en-US" sz="900" b="0" dirty="0" smtClean="0">
                        <a:solidFill>
                          <a:schemeClr val="bg1"/>
                        </a:solidFill>
                      </a:endParaRPr>
                    </a:p>
                    <a:p>
                      <a:endParaRPr lang="en-US" sz="900" b="0" dirty="0" smtClean="0">
                        <a:solidFill>
                          <a:schemeClr val="bg1"/>
                        </a:solidFill>
                      </a:endParaRP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Chambers</a:t>
                      </a:r>
                    </a:p>
                    <a:p>
                      <a:pPr marL="0" algn="l" defTabSz="914400" rtl="0" eaLnBrk="1" latinLnBrk="0" hangingPunct="1"/>
                      <a:r>
                        <a:rPr lang="en-US" sz="900" b="0" kern="1200" dirty="0" smtClean="0">
                          <a:solidFill>
                            <a:schemeClr val="lt1"/>
                          </a:solidFill>
                          <a:latin typeface="+mn-lt"/>
                          <a:ea typeface="+mn-ea"/>
                          <a:cs typeface="+mn-cs"/>
                        </a:rPr>
                        <a:t>Key industries: ski industry; outdoor recreation industry; construction industry </a:t>
                      </a: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Businesses</a:t>
                      </a:r>
                      <a:r>
                        <a:rPr lang="en-US" sz="900" b="0" kern="1200" baseline="0" dirty="0" smtClean="0">
                          <a:solidFill>
                            <a:schemeClr val="lt1"/>
                          </a:solidFill>
                          <a:latin typeface="+mn-lt"/>
                          <a:ea typeface="+mn-ea"/>
                          <a:cs typeface="+mn-cs"/>
                        </a:rPr>
                        <a:t> in key industries</a:t>
                      </a:r>
                    </a:p>
                    <a:p>
                      <a:pPr marL="0" algn="l" defTabSz="914400" rtl="0" eaLnBrk="1" latinLnBrk="0" hangingPunct="1"/>
                      <a:r>
                        <a:rPr lang="en-US" sz="900" b="0" kern="1200" baseline="0" dirty="0" smtClean="0">
                          <a:solidFill>
                            <a:schemeClr val="lt1"/>
                          </a:solidFill>
                          <a:latin typeface="+mn-lt"/>
                          <a:ea typeface="+mn-ea"/>
                          <a:cs typeface="+mn-cs"/>
                        </a:rPr>
                        <a:t>EDA</a:t>
                      </a:r>
                    </a:p>
                    <a:p>
                      <a:pPr marL="0" algn="l" defTabSz="914400" rtl="0" eaLnBrk="1" latinLnBrk="0" hangingPunct="1"/>
                      <a:r>
                        <a:rPr lang="en-US" sz="900" b="0" kern="1200" baseline="0" dirty="0" smtClean="0">
                          <a:solidFill>
                            <a:schemeClr val="lt1"/>
                          </a:solidFill>
                          <a:latin typeface="+mn-lt"/>
                          <a:ea typeface="+mn-ea"/>
                          <a:cs typeface="+mn-cs"/>
                        </a:rPr>
                        <a:t>OEDIT</a:t>
                      </a:r>
                    </a:p>
                    <a:p>
                      <a:pPr marL="0" algn="l" defTabSz="914400" rtl="0" eaLnBrk="1" latinLnBrk="0" hangingPunct="1"/>
                      <a:r>
                        <a:rPr lang="en-US" sz="900" b="0" kern="1200" baseline="0" dirty="0" smtClean="0">
                          <a:solidFill>
                            <a:schemeClr val="lt1"/>
                          </a:solidFill>
                          <a:latin typeface="+mn-lt"/>
                          <a:ea typeface="+mn-ea"/>
                          <a:cs typeface="+mn-cs"/>
                        </a:rPr>
                        <a:t>CDLE</a:t>
                      </a:r>
                    </a:p>
                    <a:p>
                      <a:pPr marL="0" algn="l" defTabSz="914400" rtl="0" eaLnBrk="1" latinLnBrk="0" hangingPunct="1"/>
                      <a:endParaRPr lang="en-US" sz="900" b="0" kern="1200" dirty="0" smtClean="0">
                        <a:solidFill>
                          <a:schemeClr val="lt1"/>
                        </a:solidFill>
                        <a:latin typeface="+mn-lt"/>
                        <a:ea typeface="+mn-ea"/>
                        <a:cs typeface="+mn-cs"/>
                      </a:endParaRP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4">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M</a:t>
                      </a:r>
                    </a:p>
                  </a:txBody>
                  <a:tcPr>
                    <a:solidFill>
                      <a:schemeClr val="accent4">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Change in strategy: no longer focusing on building sector partnerships as its proven to be not the most successful model for our rural region; continue to provide key industry support</a:t>
                      </a:r>
                    </a:p>
                  </a:txBody>
                  <a:tcPr>
                    <a:solidFill>
                      <a:schemeClr val="accent4">
                        <a:lumMod val="75000"/>
                      </a:schemeClr>
                    </a:solidFill>
                  </a:tcPr>
                </a:tc>
                <a:extLst>
                  <a:ext uri="{0D108BD9-81ED-4DB2-BD59-A6C34878D82A}">
                    <a16:rowId xmlns:a16="http://schemas.microsoft.com/office/drawing/2014/main" val="10001"/>
                  </a:ext>
                </a:extLst>
              </a:tr>
            </a:tbl>
          </a:graphicData>
        </a:graphic>
      </p:graphicFrame>
      <p:cxnSp>
        <p:nvCxnSpPr>
          <p:cNvPr id="6" name="Straight Connector 5"/>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27</a:t>
            </a:fld>
            <a:endParaRPr lang="en-US" dirty="0"/>
          </a:p>
        </p:txBody>
      </p:sp>
    </p:spTree>
    <p:extLst>
      <p:ext uri="{BB962C8B-B14F-4D97-AF65-F5344CB8AC3E}">
        <p14:creationId xmlns:p14="http://schemas.microsoft.com/office/powerpoint/2010/main" val="4222875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763000" cy="954107"/>
          </a:xfrm>
          <a:prstGeom prst="rect">
            <a:avLst/>
          </a:prstGeom>
        </p:spPr>
        <p:txBody>
          <a:bodyPr wrap="square">
            <a:spAutoFit/>
          </a:bodyPr>
          <a:lstStyle/>
          <a:p>
            <a:r>
              <a:rPr lang="en-US" sz="2000" dirty="0">
                <a:latin typeface="Biondi" panose="02000505030000020004" pitchFamily="2" charset="0"/>
              </a:rPr>
              <a:t>Priority Area: ECONOMIC RESILIENCY</a:t>
            </a:r>
          </a:p>
          <a:p>
            <a:endParaRPr lang="en-US" sz="800" b="1" dirty="0" smtClean="0"/>
          </a:p>
          <a:p>
            <a:r>
              <a:rPr lang="en-US" sz="1400" b="1" dirty="0" smtClean="0"/>
              <a:t>Objectives:  Promote a positive vision for the region; provide positive messaging about the region’s assets and opportunities</a:t>
            </a:r>
          </a:p>
        </p:txBody>
      </p:sp>
      <p:graphicFrame>
        <p:nvGraphicFramePr>
          <p:cNvPr id="5" name="Table 4"/>
          <p:cNvGraphicFramePr>
            <a:graphicFrameLocks noGrp="1"/>
          </p:cNvGraphicFramePr>
          <p:nvPr>
            <p:extLst>
              <p:ext uri="{D42A27DB-BD31-4B8C-83A1-F6EECF244321}">
                <p14:modId xmlns:p14="http://schemas.microsoft.com/office/powerpoint/2010/main" val="3671942514"/>
              </p:ext>
            </p:extLst>
          </p:nvPr>
        </p:nvGraphicFramePr>
        <p:xfrm>
          <a:off x="228600" y="1274326"/>
          <a:ext cx="8458198" cy="2702560"/>
        </p:xfrm>
        <a:graphic>
          <a:graphicData uri="http://schemas.openxmlformats.org/drawingml/2006/table">
            <a:tbl>
              <a:tblPr firstRow="1" bandRow="1">
                <a:tableStyleId>{5C22544A-7EE6-4342-B048-85BDC9FD1C3A}</a:tableStyleId>
              </a:tblPr>
              <a:tblGrid>
                <a:gridCol w="2718707">
                  <a:extLst>
                    <a:ext uri="{9D8B030D-6E8A-4147-A177-3AD203B41FA5}">
                      <a16:colId xmlns:a16="http://schemas.microsoft.com/office/drawing/2014/main" val="20000"/>
                    </a:ext>
                  </a:extLst>
                </a:gridCol>
                <a:gridCol w="906235">
                  <a:extLst>
                    <a:ext uri="{9D8B030D-6E8A-4147-A177-3AD203B41FA5}">
                      <a16:colId xmlns:a16="http://schemas.microsoft.com/office/drawing/2014/main" val="20001"/>
                    </a:ext>
                  </a:extLst>
                </a:gridCol>
                <a:gridCol w="785404">
                  <a:extLst>
                    <a:ext uri="{9D8B030D-6E8A-4147-A177-3AD203B41FA5}">
                      <a16:colId xmlns:a16="http://schemas.microsoft.com/office/drawing/2014/main" val="20002"/>
                    </a:ext>
                  </a:extLst>
                </a:gridCol>
                <a:gridCol w="785404">
                  <a:extLst>
                    <a:ext uri="{9D8B030D-6E8A-4147-A177-3AD203B41FA5}">
                      <a16:colId xmlns:a16="http://schemas.microsoft.com/office/drawing/2014/main" val="20003"/>
                    </a:ext>
                  </a:extLst>
                </a:gridCol>
                <a:gridCol w="824050">
                  <a:extLst>
                    <a:ext uri="{9D8B030D-6E8A-4147-A177-3AD203B41FA5}">
                      <a16:colId xmlns:a16="http://schemas.microsoft.com/office/drawing/2014/main" val="20004"/>
                    </a:ext>
                  </a:extLst>
                </a:gridCol>
                <a:gridCol w="2438398">
                  <a:extLst>
                    <a:ext uri="{9D8B030D-6E8A-4147-A177-3AD203B41FA5}">
                      <a16:colId xmlns:a16="http://schemas.microsoft.com/office/drawing/2014/main" val="20005"/>
                    </a:ext>
                  </a:extLst>
                </a:gridCol>
              </a:tblGrid>
              <a:tr h="370840">
                <a:tc>
                  <a:txBody>
                    <a:bodyPr/>
                    <a:lstStyle/>
                    <a:p>
                      <a:r>
                        <a:rPr lang="en-US" sz="900" b="1" dirty="0" smtClean="0"/>
                        <a:t>Action</a:t>
                      </a:r>
                      <a:r>
                        <a:rPr lang="en-US" sz="900" b="0" dirty="0" smtClean="0"/>
                        <a:t> </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Stakeholders</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Resources</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Timeframe</a:t>
                      </a:r>
                    </a:p>
                    <a:p>
                      <a:pPr marL="0" algn="l" defTabSz="914400" rtl="0" eaLnBrk="1" latinLnBrk="0" hangingPunct="1"/>
                      <a:r>
                        <a:rPr lang="en-US" sz="900" b="1" kern="1200" dirty="0" smtClean="0">
                          <a:solidFill>
                            <a:schemeClr val="lt1"/>
                          </a:solidFill>
                          <a:latin typeface="+mn-lt"/>
                          <a:ea typeface="+mn-ea"/>
                          <a:cs typeface="+mn-cs"/>
                        </a:rPr>
                        <a:t>2017-2021</a:t>
                      </a:r>
                    </a:p>
                  </a:txBody>
                  <a:tcPr>
                    <a:solidFill>
                      <a:schemeClr val="accent4">
                        <a:lumMod val="75000"/>
                      </a:schemeClr>
                    </a:solidFill>
                  </a:tcPr>
                </a:tc>
                <a:tc>
                  <a:txBody>
                    <a:bodyPr/>
                    <a:lstStyle/>
                    <a:p>
                      <a:pPr marL="0" algn="l" defTabSz="914400" rtl="0" eaLnBrk="1" latinLnBrk="0" hangingPunct="1"/>
                      <a:r>
                        <a:rPr lang="en-US" sz="900" b="1" kern="1200" dirty="0" smtClean="0">
                          <a:solidFill>
                            <a:schemeClr val="lt1"/>
                          </a:solidFill>
                          <a:latin typeface="+mn-lt"/>
                          <a:ea typeface="+mn-ea"/>
                          <a:cs typeface="+mn-cs"/>
                        </a:rPr>
                        <a:t>Priority</a:t>
                      </a:r>
                    </a:p>
                    <a:p>
                      <a:pPr marL="0" algn="l" defTabSz="914400" rtl="0" eaLnBrk="1" latinLnBrk="0" hangingPunct="1"/>
                      <a:r>
                        <a:rPr lang="en-US" sz="900" b="1" kern="1200" baseline="0" dirty="0" smtClean="0">
                          <a:solidFill>
                            <a:schemeClr val="lt1"/>
                          </a:solidFill>
                          <a:latin typeface="+mn-lt"/>
                          <a:ea typeface="+mn-ea"/>
                          <a:cs typeface="+mn-cs"/>
                        </a:rPr>
                        <a:t>H/M/L</a:t>
                      </a:r>
                    </a:p>
                  </a:txBody>
                  <a:tcPr>
                    <a:solidFill>
                      <a:schemeClr val="accent4">
                        <a:lumMod val="75000"/>
                      </a:schemeClr>
                    </a:solidFill>
                  </a:tcPr>
                </a:tc>
                <a:tc>
                  <a:txBody>
                    <a:bodyPr/>
                    <a:lstStyle/>
                    <a:p>
                      <a:pPr marL="0" algn="l" defTabSz="914400" rtl="0" eaLnBrk="1" latinLnBrk="0" hangingPunct="1"/>
                      <a:r>
                        <a:rPr lang="en-US" sz="900" b="1" kern="1200" baseline="0" dirty="0" smtClean="0">
                          <a:solidFill>
                            <a:schemeClr val="lt1"/>
                          </a:solidFill>
                          <a:latin typeface="+mn-lt"/>
                          <a:ea typeface="+mn-ea"/>
                          <a:cs typeface="+mn-cs"/>
                        </a:rPr>
                        <a:t>PROGRESS</a:t>
                      </a:r>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Create and maintain regional marketing website </a:t>
                      </a: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Chambers</a:t>
                      </a: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NWCCOGEDD</a:t>
                      </a: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Ongoing</a:t>
                      </a:r>
                    </a:p>
                  </a:txBody>
                  <a:tcPr>
                    <a:solidFill>
                      <a:schemeClr val="accent4">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H</a:t>
                      </a:r>
                    </a:p>
                  </a:txBody>
                  <a:tcPr>
                    <a:solidFill>
                      <a:schemeClr val="accent4">
                        <a:lumMod val="75000"/>
                      </a:schemeClr>
                    </a:solidFill>
                  </a:tcPr>
                </a:tc>
                <a:tc>
                  <a:txBody>
                    <a:bodyPr/>
                    <a:lstStyle/>
                    <a:p>
                      <a:pPr marL="0" algn="l" defTabSz="914400" rtl="0" eaLnBrk="1" latinLnBrk="0" hangingPunct="1"/>
                      <a:r>
                        <a:rPr lang="en-US" sz="900" b="0" kern="1200" baseline="0" dirty="0" smtClean="0">
                          <a:solidFill>
                            <a:schemeClr val="lt1"/>
                          </a:solidFill>
                          <a:latin typeface="+mn-lt"/>
                          <a:ea typeface="+mn-ea"/>
                          <a:cs typeface="+mn-cs"/>
                        </a:rPr>
                        <a:t>Created website as a regional promotion tool:</a:t>
                      </a:r>
                    </a:p>
                    <a:p>
                      <a:pPr marL="0" algn="l" defTabSz="914400" rtl="0" eaLnBrk="1" latinLnBrk="0" hangingPunct="1"/>
                      <a:r>
                        <a:rPr lang="en-US" sz="900" b="0" kern="1200" baseline="0" dirty="0" smtClean="0">
                          <a:solidFill>
                            <a:schemeClr val="lt1"/>
                          </a:solidFill>
                          <a:latin typeface="+mn-lt"/>
                          <a:ea typeface="+mn-ea"/>
                          <a:cs typeface="+mn-cs"/>
                        </a:rPr>
                        <a:t>Northwestcoloradoregion.org; continue to maintain and enhance the website</a:t>
                      </a:r>
                    </a:p>
                  </a:txBody>
                  <a:tcPr>
                    <a:solidFill>
                      <a:schemeClr val="accent4">
                        <a:lumMod val="75000"/>
                      </a:schemeClr>
                    </a:solidFill>
                  </a:tcPr>
                </a:tc>
                <a:extLst>
                  <a:ext uri="{0D108BD9-81ED-4DB2-BD59-A6C34878D82A}">
                    <a16:rowId xmlns:a16="http://schemas.microsoft.com/office/drawing/2014/main" val="10001"/>
                  </a:ext>
                </a:extLst>
              </a:tr>
              <a:tr h="370840">
                <a:tc>
                  <a:txBody>
                    <a:bodyPr/>
                    <a:lstStyle/>
                    <a:p>
                      <a:r>
                        <a:rPr lang="en-US" sz="900" b="0" dirty="0" smtClean="0">
                          <a:solidFill>
                            <a:schemeClr val="bg1"/>
                          </a:solidFill>
                        </a:rPr>
                        <a:t>Include success</a:t>
                      </a:r>
                      <a:r>
                        <a:rPr lang="en-US" sz="900" b="0" baseline="0" dirty="0" smtClean="0">
                          <a:solidFill>
                            <a:schemeClr val="bg1"/>
                          </a:solidFill>
                        </a:rPr>
                        <a:t> stories from the region in EDD resources bulletins,  NWCCOG e-News and on website</a:t>
                      </a:r>
                      <a:endParaRPr lang="en-US" sz="900" b="0" dirty="0">
                        <a:solidFill>
                          <a:schemeClr val="bg1"/>
                        </a:solidFill>
                      </a:endParaRP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Chambers</a:t>
                      </a:r>
                    </a:p>
                    <a:p>
                      <a:pPr marL="0" algn="l" defTabSz="914400" rtl="0" eaLnBrk="1" latinLnBrk="0" hangingPunct="1"/>
                      <a:r>
                        <a:rPr lang="en-US" sz="900" b="0" kern="1200" dirty="0" smtClean="0">
                          <a:solidFill>
                            <a:schemeClr val="lt1"/>
                          </a:solidFill>
                          <a:latin typeface="+mn-lt"/>
                          <a:ea typeface="+mn-ea"/>
                          <a:cs typeface="+mn-cs"/>
                        </a:rPr>
                        <a:t>CLDE</a:t>
                      </a:r>
                    </a:p>
                    <a:p>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NWCCOGEDD</a:t>
                      </a:r>
                    </a:p>
                    <a:p>
                      <a:r>
                        <a:rPr lang="en-US" sz="900" b="0" dirty="0" smtClean="0">
                          <a:solidFill>
                            <a:schemeClr val="bg1"/>
                          </a:solidFill>
                        </a:rPr>
                        <a:t>NWCCOG</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Ongoing</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H</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Success Stories Bulletins</a:t>
                      </a:r>
                    </a:p>
                    <a:p>
                      <a:r>
                        <a:rPr lang="en-US" sz="900" b="0" dirty="0" smtClean="0">
                          <a:solidFill>
                            <a:schemeClr val="bg1"/>
                          </a:solidFill>
                        </a:rPr>
                        <a:t>Archived on website</a:t>
                      </a:r>
                    </a:p>
                    <a:p>
                      <a:endParaRPr lang="en-US" sz="900" b="0" dirty="0">
                        <a:solidFill>
                          <a:schemeClr val="bg1"/>
                        </a:solidFill>
                      </a:endParaRPr>
                    </a:p>
                  </a:txBody>
                  <a:tcPr>
                    <a:solidFill>
                      <a:schemeClr val="accent4">
                        <a:lumMod val="75000"/>
                      </a:schemeClr>
                    </a:solidFill>
                  </a:tcPr>
                </a:tc>
                <a:extLst>
                  <a:ext uri="{0D108BD9-81ED-4DB2-BD59-A6C34878D82A}">
                    <a16:rowId xmlns:a16="http://schemas.microsoft.com/office/drawing/2014/main" val="10002"/>
                  </a:ext>
                </a:extLst>
              </a:tr>
              <a:tr h="370840">
                <a:tc>
                  <a:txBody>
                    <a:bodyPr/>
                    <a:lstStyle/>
                    <a:p>
                      <a:r>
                        <a:rPr lang="en-US" sz="900" b="0" dirty="0" smtClean="0">
                          <a:solidFill>
                            <a:schemeClr val="bg1"/>
                          </a:solidFill>
                        </a:rPr>
                        <a:t>Support</a:t>
                      </a:r>
                      <a:r>
                        <a:rPr lang="en-US" sz="900" b="0" baseline="0" dirty="0" smtClean="0">
                          <a:solidFill>
                            <a:schemeClr val="bg1"/>
                          </a:solidFill>
                        </a:rPr>
                        <a:t> efforts of our region’s communities to develop the creative sector in their community</a:t>
                      </a:r>
                      <a:endParaRPr lang="en-US" sz="900" b="0" dirty="0">
                        <a:solidFill>
                          <a:schemeClr val="bg1"/>
                        </a:solidFill>
                      </a:endParaRPr>
                    </a:p>
                  </a:txBody>
                  <a:tcPr>
                    <a:solidFill>
                      <a:schemeClr val="accent4">
                        <a:lumMod val="75000"/>
                      </a:schemeClr>
                    </a:solidFill>
                  </a:tcPr>
                </a:tc>
                <a:tc>
                  <a:txBody>
                    <a:bodyPr/>
                    <a:lstStyle/>
                    <a:p>
                      <a:pPr marL="0" algn="l" defTabSz="914400" rtl="0" eaLnBrk="1" latinLnBrk="0" hangingPunct="1"/>
                      <a:r>
                        <a:rPr lang="en-US" sz="900" b="0" kern="1200" dirty="0" smtClean="0">
                          <a:solidFill>
                            <a:schemeClr val="lt1"/>
                          </a:solidFill>
                          <a:latin typeface="+mn-lt"/>
                          <a:ea typeface="+mn-ea"/>
                          <a:cs typeface="+mn-cs"/>
                        </a:rPr>
                        <a:t>Town Govt</a:t>
                      </a:r>
                    </a:p>
                    <a:p>
                      <a:pPr marL="0" algn="l" defTabSz="914400" rtl="0" eaLnBrk="1" latinLnBrk="0" hangingPunct="1"/>
                      <a:r>
                        <a:rPr lang="en-US" sz="900" b="0" kern="1200" dirty="0" smtClean="0">
                          <a:solidFill>
                            <a:schemeClr val="lt1"/>
                          </a:solidFill>
                          <a:latin typeface="+mn-lt"/>
                          <a:ea typeface="+mn-ea"/>
                          <a:cs typeface="+mn-cs"/>
                        </a:rPr>
                        <a:t>County Govt</a:t>
                      </a:r>
                    </a:p>
                    <a:p>
                      <a:pPr marL="0" algn="l" defTabSz="914400" rtl="0" eaLnBrk="1" latinLnBrk="0" hangingPunct="1"/>
                      <a:r>
                        <a:rPr lang="en-US" sz="900" b="0" kern="1200" dirty="0" smtClean="0">
                          <a:solidFill>
                            <a:schemeClr val="lt1"/>
                          </a:solidFill>
                          <a:latin typeface="+mn-lt"/>
                          <a:ea typeface="+mn-ea"/>
                          <a:cs typeface="+mn-cs"/>
                        </a:rPr>
                        <a:t>Business</a:t>
                      </a:r>
                    </a:p>
                    <a:p>
                      <a:pPr marL="0" algn="l" defTabSz="914400" rtl="0" eaLnBrk="1" latinLnBrk="0" hangingPunct="1"/>
                      <a:r>
                        <a:rPr lang="en-US" sz="900" b="0" kern="1200" dirty="0" smtClean="0">
                          <a:solidFill>
                            <a:schemeClr val="lt1"/>
                          </a:solidFill>
                          <a:latin typeface="+mn-lt"/>
                          <a:ea typeface="+mn-ea"/>
                          <a:cs typeface="+mn-cs"/>
                        </a:rPr>
                        <a:t>Chambers</a:t>
                      </a:r>
                    </a:p>
                    <a:p>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CCI</a:t>
                      </a:r>
                    </a:p>
                    <a:p>
                      <a:r>
                        <a:rPr lang="en-US" sz="900" b="0" dirty="0" smtClean="0">
                          <a:solidFill>
                            <a:schemeClr val="bg1"/>
                          </a:solidFill>
                        </a:rPr>
                        <a:t>DOLA</a:t>
                      </a:r>
                    </a:p>
                    <a:p>
                      <a:r>
                        <a:rPr lang="en-US" sz="900" b="0" dirty="0" smtClean="0">
                          <a:solidFill>
                            <a:schemeClr val="bg1"/>
                          </a:solidFill>
                        </a:rPr>
                        <a:t>OEDIT</a:t>
                      </a:r>
                    </a:p>
                    <a:p>
                      <a:r>
                        <a:rPr lang="en-US" sz="900" b="0" dirty="0" smtClean="0">
                          <a:solidFill>
                            <a:schemeClr val="bg1"/>
                          </a:solidFill>
                        </a:rPr>
                        <a:t>EDA</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Ongoing</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M</a:t>
                      </a:r>
                      <a:endParaRPr lang="en-US" sz="900" b="0" dirty="0">
                        <a:solidFill>
                          <a:schemeClr val="bg1"/>
                        </a:solidFill>
                      </a:endParaRPr>
                    </a:p>
                  </a:txBody>
                  <a:tcPr>
                    <a:solidFill>
                      <a:schemeClr val="accent4">
                        <a:lumMod val="75000"/>
                      </a:schemeClr>
                    </a:solidFill>
                  </a:tcPr>
                </a:tc>
                <a:tc>
                  <a:txBody>
                    <a:bodyPr/>
                    <a:lstStyle/>
                    <a:p>
                      <a:r>
                        <a:rPr lang="en-US" sz="900" b="0" dirty="0" smtClean="0">
                          <a:solidFill>
                            <a:schemeClr val="bg1"/>
                          </a:solidFill>
                        </a:rPr>
                        <a:t>Highlight</a:t>
                      </a:r>
                      <a:r>
                        <a:rPr lang="en-US" sz="900" b="0" baseline="0" dirty="0" smtClean="0">
                          <a:solidFill>
                            <a:schemeClr val="bg1"/>
                          </a:solidFill>
                        </a:rPr>
                        <a:t> stories of creative industry sector in newsletters and success stories bulletins</a:t>
                      </a:r>
                      <a:endParaRPr lang="en-US" sz="900" b="0" dirty="0">
                        <a:solidFill>
                          <a:schemeClr val="bg1"/>
                        </a:solidFill>
                      </a:endParaRPr>
                    </a:p>
                  </a:txBody>
                  <a:tcPr>
                    <a:solidFill>
                      <a:schemeClr val="accent4">
                        <a:lumMod val="75000"/>
                      </a:schemeClr>
                    </a:solidFill>
                  </a:tcPr>
                </a:tc>
                <a:extLst>
                  <a:ext uri="{0D108BD9-81ED-4DB2-BD59-A6C34878D82A}">
                    <a16:rowId xmlns:a16="http://schemas.microsoft.com/office/drawing/2014/main" val="10003"/>
                  </a:ext>
                </a:extLst>
              </a:tr>
            </a:tbl>
          </a:graphicData>
        </a:graphic>
      </p:graphicFrame>
      <p:cxnSp>
        <p:nvCxnSpPr>
          <p:cNvPr id="6" name="Straight Connector 5"/>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C1903-54C7-4227-A5B1-A103F1F03493}" type="slidenum">
              <a:rPr lang="en-US" smtClean="0"/>
              <a:t>28</a:t>
            </a:fld>
            <a:endParaRPr lang="en-US" dirty="0"/>
          </a:p>
        </p:txBody>
      </p:sp>
    </p:spTree>
    <p:extLst>
      <p:ext uri="{BB962C8B-B14F-4D97-AF65-F5344CB8AC3E}">
        <p14:creationId xmlns:p14="http://schemas.microsoft.com/office/powerpoint/2010/main" val="148999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ield with hay bales in colo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55003"/>
            <a:ext cx="8683625" cy="1022455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03909" y="217428"/>
            <a:ext cx="8864599" cy="400110"/>
          </a:xfrm>
          <a:prstGeom prst="rect">
            <a:avLst/>
          </a:prstGeom>
          <a:noFill/>
          <a:ln>
            <a:noFill/>
          </a:ln>
        </p:spPr>
        <p:txBody>
          <a:bodyPr wrap="square" rtlCol="0">
            <a:spAutoFit/>
          </a:bodyPr>
          <a:lstStyle/>
          <a:p>
            <a:r>
              <a:rPr lang="en-US" sz="2000" dirty="0" smtClean="0">
                <a:latin typeface="Biondi" panose="02000505030000020004" pitchFamily="2" charset="0"/>
              </a:rPr>
              <a:t>NWCCOG EDD </a:t>
            </a:r>
            <a:endParaRPr lang="en-US" sz="2000" dirty="0">
              <a:latin typeface="Biondi" panose="02000505030000020004" pitchFamily="2" charset="0"/>
            </a:endParaRPr>
          </a:p>
        </p:txBody>
      </p:sp>
      <p:cxnSp>
        <p:nvCxnSpPr>
          <p:cNvPr id="6" name="Straight Connector 5"/>
          <p:cNvCxnSpPr/>
          <p:nvPr/>
        </p:nvCxnSpPr>
        <p:spPr>
          <a:xfrm>
            <a:off x="155575" y="617538"/>
            <a:ext cx="868362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7974" y="769938"/>
            <a:ext cx="8378826" cy="2154436"/>
          </a:xfrm>
          <a:prstGeom prst="rect">
            <a:avLst/>
          </a:prstGeom>
          <a:noFill/>
        </p:spPr>
        <p:txBody>
          <a:bodyPr wrap="square" rtlCol="0">
            <a:spAutoFit/>
          </a:bodyPr>
          <a:lstStyle/>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Since 2012</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Funded by U.S. Dept. of Commerce / Economic Development Administration</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Over 350 EDDs across the U.S. </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6 In Colorado (soon to be 7)</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$70,000 annual from EDA (+/-)</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Matched 1:1 by Member Dues </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Total Budget approx. $140,000</a:t>
            </a:r>
          </a:p>
          <a:p>
            <a:endParaRPr lang="en-US" sz="800" dirty="0" smtClean="0"/>
          </a:p>
        </p:txBody>
      </p:sp>
    </p:spTree>
    <p:extLst>
      <p:ext uri="{BB962C8B-B14F-4D97-AF65-F5344CB8AC3E}">
        <p14:creationId xmlns:p14="http://schemas.microsoft.com/office/powerpoint/2010/main" val="377718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jackson county colorado"/>
          <p:cNvPicPr>
            <a:picLocks noChangeAspect="1" noChangeArrowheads="1"/>
          </p:cNvPicPr>
          <p:nvPr/>
        </p:nvPicPr>
        <p:blipFill rotWithShape="1">
          <a:blip r:embed="rId2">
            <a:extLst>
              <a:ext uri="{28A0092B-C50C-407E-A947-70E740481C1C}">
                <a14:useLocalDpi xmlns:a14="http://schemas.microsoft.com/office/drawing/2010/main" val="0"/>
              </a:ext>
            </a:extLst>
          </a:blip>
          <a:srcRect l="24968"/>
          <a:stretch/>
        </p:blipFill>
        <p:spPr bwMode="auto">
          <a:xfrm>
            <a:off x="155575" y="674627"/>
            <a:ext cx="8683625" cy="61071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3229" y="674626"/>
            <a:ext cx="8582891" cy="3600986"/>
          </a:xfrm>
          <a:prstGeom prst="rect">
            <a:avLst/>
          </a:prstGeom>
          <a:noFill/>
        </p:spPr>
        <p:txBody>
          <a:bodyPr wrap="square" rtlCol="0">
            <a:spAutoFit/>
          </a:bodyPr>
          <a:lstStyle/>
          <a:p>
            <a:pPr marL="171450" indent="-171450">
              <a:buFont typeface="Arial" panose="020B0604020202020204" pitchFamily="34" charset="0"/>
              <a:buChar char="•"/>
            </a:pPr>
            <a:r>
              <a:rPr lang="en-US" sz="2000" b="1" dirty="0" smtClean="0"/>
              <a:t>Data</a:t>
            </a:r>
          </a:p>
          <a:p>
            <a:pPr marL="628650" lvl="1" indent="-171450">
              <a:buFont typeface="Arial" panose="020B0604020202020204" pitchFamily="34" charset="0"/>
              <a:buChar char="•"/>
            </a:pPr>
            <a:r>
              <a:rPr lang="en-US" sz="1200" dirty="0" smtClean="0"/>
              <a:t>Population trends – provide insight into potential workforce pool, nature of the local market, need for local goods &amp; services (i.e. schools, housing, healthcare, childcare, etc.)</a:t>
            </a:r>
          </a:p>
          <a:p>
            <a:pPr marL="628650" lvl="1" indent="-171450">
              <a:buFont typeface="Arial" panose="020B0604020202020204" pitchFamily="34" charset="0"/>
              <a:buChar char="•"/>
            </a:pPr>
            <a:r>
              <a:rPr lang="en-US" sz="1200" dirty="0" smtClean="0"/>
              <a:t>Labor Force – indicates current and future tightness or slack in the regional labor force</a:t>
            </a:r>
          </a:p>
          <a:p>
            <a:pPr marL="628650" lvl="1" indent="-171450">
              <a:buFont typeface="Arial" panose="020B0604020202020204" pitchFamily="34" charset="0"/>
              <a:buChar char="•"/>
            </a:pPr>
            <a:r>
              <a:rPr lang="en-US" sz="1200" dirty="0" smtClean="0"/>
              <a:t>Employment – indicates ability to create jobs</a:t>
            </a:r>
          </a:p>
          <a:p>
            <a:pPr marL="628650" lvl="1" indent="-171450">
              <a:buFont typeface="Arial" panose="020B0604020202020204" pitchFamily="34" charset="0"/>
              <a:buChar char="•"/>
            </a:pPr>
            <a:r>
              <a:rPr lang="en-US" sz="1200" dirty="0" smtClean="0"/>
              <a:t>Unemployment – indicates ability to use human resources efficiently</a:t>
            </a:r>
          </a:p>
          <a:p>
            <a:pPr marL="628650" lvl="1" indent="-171450">
              <a:buFont typeface="Arial" panose="020B0604020202020204" pitchFamily="34" charset="0"/>
              <a:buChar char="•"/>
            </a:pPr>
            <a:r>
              <a:rPr lang="en-US" sz="1200" dirty="0" smtClean="0"/>
              <a:t>Wages – indicate quality of jobs in the economy</a:t>
            </a:r>
          </a:p>
          <a:p>
            <a:pPr marL="628650" lvl="1" indent="-171450">
              <a:buFont typeface="Arial" panose="020B0604020202020204" pitchFamily="34" charset="0"/>
              <a:buChar char="•"/>
            </a:pPr>
            <a:r>
              <a:rPr lang="en-US" sz="1200" dirty="0" smtClean="0"/>
              <a:t>Area Median Income – indicates money circulating in the economy</a:t>
            </a:r>
          </a:p>
          <a:p>
            <a:pPr marL="628650" lvl="1" indent="-171450">
              <a:buFont typeface="Arial" panose="020B0604020202020204" pitchFamily="34" charset="0"/>
              <a:buChar char="•"/>
            </a:pPr>
            <a:r>
              <a:rPr lang="en-US" sz="1200" dirty="0" smtClean="0"/>
              <a:t>Personal Income – indicates wealth circulating in the economy to purchase local goods and services</a:t>
            </a:r>
          </a:p>
          <a:p>
            <a:pPr marL="628650" lvl="1" indent="-171450">
              <a:buFont typeface="Arial" panose="020B0604020202020204" pitchFamily="34" charset="0"/>
              <a:buChar char="•"/>
            </a:pPr>
            <a:r>
              <a:rPr lang="en-US" sz="1200" dirty="0" smtClean="0"/>
              <a:t>Industry analysis – indicates the level of diversity in the economy</a:t>
            </a:r>
          </a:p>
          <a:p>
            <a:pPr marL="171450" indent="-171450">
              <a:buFont typeface="Arial" panose="020B0604020202020204" pitchFamily="34" charset="0"/>
              <a:buChar char="•"/>
            </a:pPr>
            <a:r>
              <a:rPr lang="en-US" sz="2000" b="1" dirty="0" smtClean="0"/>
              <a:t>Technical Assistance</a:t>
            </a:r>
          </a:p>
          <a:p>
            <a:pPr marL="628650" lvl="1" indent="-171450">
              <a:buFont typeface="Arial" panose="020B0604020202020204" pitchFamily="34" charset="0"/>
              <a:buChar char="•"/>
            </a:pPr>
            <a:r>
              <a:rPr lang="en-US" sz="1200" dirty="0" smtClean="0"/>
              <a:t>Small business owners &amp; Entrepreneurs</a:t>
            </a:r>
          </a:p>
          <a:p>
            <a:pPr marL="628650" lvl="1" indent="-171450">
              <a:buFont typeface="Arial" panose="020B0604020202020204" pitchFamily="34" charset="0"/>
              <a:buChar char="•"/>
            </a:pPr>
            <a:r>
              <a:rPr lang="en-US" sz="1200" dirty="0" smtClean="0"/>
              <a:t>Assist with access to capital</a:t>
            </a:r>
          </a:p>
          <a:p>
            <a:pPr marL="628650" lvl="1" indent="-171450">
              <a:buFont typeface="Arial" panose="020B0604020202020204" pitchFamily="34" charset="0"/>
              <a:buChar char="•"/>
            </a:pPr>
            <a:r>
              <a:rPr lang="en-US" sz="1200" dirty="0" smtClean="0"/>
              <a:t>Help navigate how to start a business</a:t>
            </a:r>
          </a:p>
          <a:p>
            <a:pPr marL="628650" lvl="1" indent="-171450">
              <a:buFont typeface="Arial" panose="020B0604020202020204" pitchFamily="34" charset="0"/>
              <a:buChar char="•"/>
            </a:pPr>
            <a:r>
              <a:rPr lang="en-US" sz="1200" dirty="0" smtClean="0"/>
              <a:t>Provide data</a:t>
            </a:r>
          </a:p>
          <a:p>
            <a:pPr marL="628650" lvl="1" indent="-171450">
              <a:buFont typeface="Arial" panose="020B0604020202020204" pitchFamily="34" charset="0"/>
              <a:buChar char="•"/>
            </a:pPr>
            <a:r>
              <a:rPr lang="en-US" sz="1200" dirty="0" smtClean="0"/>
              <a:t>Answer questions on incentives, grant programs, re: specific communities</a:t>
            </a:r>
          </a:p>
          <a:p>
            <a:pPr lvl="1"/>
            <a:endParaRPr lang="en-US" sz="1200" dirty="0" smtClean="0"/>
          </a:p>
          <a:p>
            <a:endParaRPr lang="en-US" sz="800" dirty="0" smtClean="0"/>
          </a:p>
        </p:txBody>
      </p:sp>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03909" y="217428"/>
            <a:ext cx="8864599" cy="400110"/>
          </a:xfrm>
          <a:prstGeom prst="rect">
            <a:avLst/>
          </a:prstGeom>
          <a:noFill/>
          <a:ln>
            <a:noFill/>
          </a:ln>
        </p:spPr>
        <p:txBody>
          <a:bodyPr wrap="square" rtlCol="0">
            <a:spAutoFit/>
          </a:bodyPr>
          <a:lstStyle/>
          <a:p>
            <a:r>
              <a:rPr lang="en-US" sz="2000" dirty="0" smtClean="0">
                <a:latin typeface="Biondi" panose="02000505030000020004" pitchFamily="2" charset="0"/>
              </a:rPr>
              <a:t>Data &amp; Technical Assistance</a:t>
            </a:r>
            <a:endParaRPr lang="en-US" sz="2000" dirty="0">
              <a:latin typeface="Biondi" panose="02000505030000020004" pitchFamily="2" charset="0"/>
            </a:endParaRPr>
          </a:p>
        </p:txBody>
      </p:sp>
      <p:cxnSp>
        <p:nvCxnSpPr>
          <p:cNvPr id="6" name="Straight Connector 5"/>
          <p:cNvCxnSpPr/>
          <p:nvPr/>
        </p:nvCxnSpPr>
        <p:spPr>
          <a:xfrm>
            <a:off x="155575" y="617538"/>
            <a:ext cx="8683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347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03909" y="217428"/>
            <a:ext cx="8864599" cy="400110"/>
          </a:xfrm>
          <a:prstGeom prst="rect">
            <a:avLst/>
          </a:prstGeom>
          <a:noFill/>
          <a:ln>
            <a:noFill/>
          </a:ln>
        </p:spPr>
        <p:txBody>
          <a:bodyPr wrap="square" rtlCol="0">
            <a:spAutoFit/>
          </a:bodyPr>
          <a:lstStyle/>
          <a:p>
            <a:r>
              <a:rPr lang="en-US" sz="2000" dirty="0" smtClean="0">
                <a:latin typeface="Biondi" panose="02000505030000020004" pitchFamily="2" charset="0"/>
              </a:rPr>
              <a:t>Connecting Resources  &amp; Building Partnerships</a:t>
            </a:r>
            <a:endParaRPr lang="en-US" sz="2000" dirty="0">
              <a:latin typeface="Biondi" panose="02000505030000020004" pitchFamily="2" charset="0"/>
            </a:endParaRPr>
          </a:p>
        </p:txBody>
      </p:sp>
      <p:sp>
        <p:nvSpPr>
          <p:cNvPr id="2" name="Slide Number Placeholder 1"/>
          <p:cNvSpPr>
            <a:spLocks noGrp="1"/>
          </p:cNvSpPr>
          <p:nvPr>
            <p:ph type="sldNum" sz="quarter" idx="12"/>
          </p:nvPr>
        </p:nvSpPr>
        <p:spPr/>
        <p:txBody>
          <a:bodyPr/>
          <a:lstStyle/>
          <a:p>
            <a:fld id="{BE5C1903-54C7-4227-A5B1-A103F1F03493}" type="slidenum">
              <a:rPr lang="en-US" smtClean="0"/>
              <a:t>5</a:t>
            </a:fld>
            <a:endParaRPr lang="en-US" dirty="0"/>
          </a:p>
        </p:txBody>
      </p:sp>
      <p:cxnSp>
        <p:nvCxnSpPr>
          <p:cNvPr id="6" name="Straight Connector 5"/>
          <p:cNvCxnSpPr/>
          <p:nvPr/>
        </p:nvCxnSpPr>
        <p:spPr>
          <a:xfrm>
            <a:off x="155575" y="617538"/>
            <a:ext cx="86836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548064" y="2791964"/>
            <a:ext cx="1938335" cy="178003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2206" y="3439194"/>
            <a:ext cx="1404139" cy="461665"/>
          </a:xfrm>
          <a:prstGeom prst="rect">
            <a:avLst/>
          </a:prstGeom>
          <a:noFill/>
        </p:spPr>
        <p:txBody>
          <a:bodyPr wrap="square" rtlCol="0">
            <a:spAutoFit/>
          </a:bodyPr>
          <a:lstStyle/>
          <a:p>
            <a:r>
              <a:rPr lang="en-US" sz="2400" dirty="0" smtClean="0"/>
              <a:t>NWCCOG</a:t>
            </a:r>
            <a:endParaRPr lang="en-US" sz="2400" dirty="0"/>
          </a:p>
        </p:txBody>
      </p:sp>
      <p:sp>
        <p:nvSpPr>
          <p:cNvPr id="12" name="Oval 11"/>
          <p:cNvSpPr/>
          <p:nvPr/>
        </p:nvSpPr>
        <p:spPr>
          <a:xfrm>
            <a:off x="2052452" y="890672"/>
            <a:ext cx="1431206" cy="137412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61562" y="1352560"/>
            <a:ext cx="838837" cy="369332"/>
          </a:xfrm>
          <a:prstGeom prst="rect">
            <a:avLst/>
          </a:prstGeom>
          <a:noFill/>
        </p:spPr>
        <p:txBody>
          <a:bodyPr wrap="square" rtlCol="0">
            <a:spAutoFit/>
          </a:bodyPr>
          <a:lstStyle/>
          <a:p>
            <a:r>
              <a:rPr lang="en-US" dirty="0" smtClean="0"/>
              <a:t>OEDIT</a:t>
            </a:r>
            <a:endParaRPr lang="en-US" dirty="0"/>
          </a:p>
        </p:txBody>
      </p:sp>
      <p:sp>
        <p:nvSpPr>
          <p:cNvPr id="14" name="Oval 13"/>
          <p:cNvSpPr/>
          <p:nvPr/>
        </p:nvSpPr>
        <p:spPr>
          <a:xfrm>
            <a:off x="3843827" y="785008"/>
            <a:ext cx="1613334" cy="145408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07622" y="1153649"/>
            <a:ext cx="825727" cy="646331"/>
          </a:xfrm>
          <a:prstGeom prst="rect">
            <a:avLst/>
          </a:prstGeom>
          <a:noFill/>
        </p:spPr>
        <p:txBody>
          <a:bodyPr wrap="square" rtlCol="0">
            <a:spAutoFit/>
          </a:bodyPr>
          <a:lstStyle/>
          <a:p>
            <a:pPr algn="ctr"/>
            <a:r>
              <a:rPr lang="en-US" dirty="0" smtClean="0"/>
              <a:t>K-12</a:t>
            </a:r>
          </a:p>
          <a:p>
            <a:pPr algn="ctr"/>
            <a:r>
              <a:rPr lang="en-US" dirty="0" smtClean="0"/>
              <a:t>CMC</a:t>
            </a:r>
            <a:endParaRPr lang="en-US" dirty="0"/>
          </a:p>
        </p:txBody>
      </p:sp>
      <p:sp>
        <p:nvSpPr>
          <p:cNvPr id="16" name="Oval 15"/>
          <p:cNvSpPr/>
          <p:nvPr/>
        </p:nvSpPr>
        <p:spPr>
          <a:xfrm>
            <a:off x="5866100" y="994400"/>
            <a:ext cx="1582018" cy="134554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53011" y="1344007"/>
            <a:ext cx="1219200" cy="646331"/>
          </a:xfrm>
          <a:prstGeom prst="rect">
            <a:avLst/>
          </a:prstGeom>
          <a:noFill/>
        </p:spPr>
        <p:txBody>
          <a:bodyPr wrap="square" rtlCol="0">
            <a:spAutoFit/>
          </a:bodyPr>
          <a:lstStyle/>
          <a:p>
            <a:pPr algn="ctr"/>
            <a:r>
              <a:rPr lang="en-US" dirty="0" smtClean="0"/>
              <a:t>Workforce Centers</a:t>
            </a:r>
            <a:endParaRPr lang="en-US" dirty="0"/>
          </a:p>
        </p:txBody>
      </p:sp>
      <p:sp>
        <p:nvSpPr>
          <p:cNvPr id="18" name="Oval 17"/>
          <p:cNvSpPr/>
          <p:nvPr/>
        </p:nvSpPr>
        <p:spPr>
          <a:xfrm>
            <a:off x="6918130" y="3314479"/>
            <a:ext cx="1526885" cy="137976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959362" y="3670027"/>
            <a:ext cx="1390499" cy="923330"/>
          </a:xfrm>
          <a:prstGeom prst="rect">
            <a:avLst/>
          </a:prstGeom>
          <a:noFill/>
        </p:spPr>
        <p:txBody>
          <a:bodyPr wrap="square" rtlCol="0">
            <a:spAutoFit/>
          </a:bodyPr>
          <a:lstStyle/>
          <a:p>
            <a:pPr algn="ctr"/>
            <a:r>
              <a:rPr lang="en-US" dirty="0" smtClean="0"/>
              <a:t>Private Foundations</a:t>
            </a:r>
          </a:p>
          <a:p>
            <a:endParaRPr lang="en-US" dirty="0"/>
          </a:p>
        </p:txBody>
      </p:sp>
      <p:sp>
        <p:nvSpPr>
          <p:cNvPr id="20" name="Oval 19"/>
          <p:cNvSpPr/>
          <p:nvPr/>
        </p:nvSpPr>
        <p:spPr>
          <a:xfrm>
            <a:off x="4015959" y="4210198"/>
            <a:ext cx="1041098" cy="926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78219" y="4334682"/>
            <a:ext cx="1219200" cy="646331"/>
          </a:xfrm>
          <a:prstGeom prst="rect">
            <a:avLst/>
          </a:prstGeom>
          <a:noFill/>
        </p:spPr>
        <p:txBody>
          <a:bodyPr wrap="square" rtlCol="0">
            <a:spAutoFit/>
          </a:bodyPr>
          <a:lstStyle/>
          <a:p>
            <a:r>
              <a:rPr lang="en-US" dirty="0" smtClean="0"/>
              <a:t>Towns</a:t>
            </a:r>
          </a:p>
          <a:p>
            <a:r>
              <a:rPr lang="en-US" dirty="0" smtClean="0"/>
              <a:t>Counties</a:t>
            </a:r>
            <a:endParaRPr lang="en-US" dirty="0"/>
          </a:p>
        </p:txBody>
      </p:sp>
      <p:sp>
        <p:nvSpPr>
          <p:cNvPr id="22" name="Oval 21"/>
          <p:cNvSpPr/>
          <p:nvPr/>
        </p:nvSpPr>
        <p:spPr>
          <a:xfrm>
            <a:off x="3982899" y="5467023"/>
            <a:ext cx="1289253" cy="124753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207622" y="5677740"/>
            <a:ext cx="849435" cy="923330"/>
          </a:xfrm>
          <a:prstGeom prst="rect">
            <a:avLst/>
          </a:prstGeom>
          <a:noFill/>
        </p:spPr>
        <p:txBody>
          <a:bodyPr wrap="square" rtlCol="0">
            <a:spAutoFit/>
          </a:bodyPr>
          <a:lstStyle/>
          <a:p>
            <a:pPr algn="ctr"/>
            <a:r>
              <a:rPr lang="en-US" dirty="0" smtClean="0"/>
              <a:t>EDA</a:t>
            </a:r>
          </a:p>
          <a:p>
            <a:pPr algn="ctr"/>
            <a:r>
              <a:rPr lang="en-US" dirty="0" smtClean="0"/>
              <a:t>USDA</a:t>
            </a:r>
          </a:p>
          <a:p>
            <a:pPr algn="ctr"/>
            <a:r>
              <a:rPr lang="en-US" dirty="0" smtClean="0"/>
              <a:t>SBA</a:t>
            </a:r>
            <a:endParaRPr lang="en-US" dirty="0"/>
          </a:p>
        </p:txBody>
      </p:sp>
      <p:sp>
        <p:nvSpPr>
          <p:cNvPr id="24" name="Oval 23"/>
          <p:cNvSpPr/>
          <p:nvPr/>
        </p:nvSpPr>
        <p:spPr>
          <a:xfrm>
            <a:off x="2318200" y="5137148"/>
            <a:ext cx="1298724" cy="12192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624554" y="5285084"/>
            <a:ext cx="900839" cy="923330"/>
          </a:xfrm>
          <a:prstGeom prst="rect">
            <a:avLst/>
          </a:prstGeom>
          <a:noFill/>
        </p:spPr>
        <p:txBody>
          <a:bodyPr wrap="square" rtlCol="0">
            <a:spAutoFit/>
          </a:bodyPr>
          <a:lstStyle/>
          <a:p>
            <a:pPr algn="ctr"/>
            <a:r>
              <a:rPr lang="en-US" dirty="0" smtClean="0"/>
              <a:t>SBDC</a:t>
            </a:r>
          </a:p>
          <a:p>
            <a:pPr algn="ctr"/>
            <a:r>
              <a:rPr lang="en-US" dirty="0" smtClean="0"/>
              <a:t>GEI</a:t>
            </a:r>
          </a:p>
          <a:p>
            <a:pPr algn="ctr"/>
            <a:r>
              <a:rPr lang="en-US" dirty="0" smtClean="0"/>
              <a:t>JEI</a:t>
            </a:r>
            <a:endParaRPr lang="en-US" dirty="0"/>
          </a:p>
        </p:txBody>
      </p:sp>
      <p:sp>
        <p:nvSpPr>
          <p:cNvPr id="26" name="Oval 25"/>
          <p:cNvSpPr/>
          <p:nvPr/>
        </p:nvSpPr>
        <p:spPr>
          <a:xfrm>
            <a:off x="340082" y="3119774"/>
            <a:ext cx="1313153" cy="11788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65071" y="3241303"/>
            <a:ext cx="953014" cy="923330"/>
          </a:xfrm>
          <a:prstGeom prst="rect">
            <a:avLst/>
          </a:prstGeom>
          <a:noFill/>
        </p:spPr>
        <p:txBody>
          <a:bodyPr wrap="square" rtlCol="0">
            <a:spAutoFit/>
          </a:bodyPr>
          <a:lstStyle/>
          <a:p>
            <a:pPr algn="ctr"/>
            <a:r>
              <a:rPr lang="en-US" dirty="0" smtClean="0"/>
              <a:t>DOLA</a:t>
            </a:r>
          </a:p>
          <a:p>
            <a:pPr algn="ctr"/>
            <a:r>
              <a:rPr lang="en-US" dirty="0" smtClean="0"/>
              <a:t>SDO</a:t>
            </a:r>
          </a:p>
          <a:p>
            <a:pPr algn="ctr"/>
            <a:r>
              <a:rPr lang="en-US" dirty="0" smtClean="0"/>
              <a:t>CLDE</a:t>
            </a:r>
            <a:endParaRPr lang="en-US" dirty="0"/>
          </a:p>
        </p:txBody>
      </p:sp>
      <p:sp>
        <p:nvSpPr>
          <p:cNvPr id="28" name="Oval 27"/>
          <p:cNvSpPr/>
          <p:nvPr/>
        </p:nvSpPr>
        <p:spPr>
          <a:xfrm>
            <a:off x="3971922" y="2425944"/>
            <a:ext cx="1167323" cy="888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990295" y="2710393"/>
            <a:ext cx="1219200" cy="338554"/>
          </a:xfrm>
          <a:prstGeom prst="rect">
            <a:avLst/>
          </a:prstGeom>
          <a:noFill/>
        </p:spPr>
        <p:txBody>
          <a:bodyPr wrap="square" rtlCol="0">
            <a:spAutoFit/>
          </a:bodyPr>
          <a:lstStyle/>
          <a:p>
            <a:r>
              <a:rPr lang="en-US" sz="1600" dirty="0" smtClean="0"/>
              <a:t>Non-Profits</a:t>
            </a:r>
            <a:endParaRPr lang="en-US" sz="1600" dirty="0"/>
          </a:p>
        </p:txBody>
      </p:sp>
      <p:sp>
        <p:nvSpPr>
          <p:cNvPr id="30" name="Oval 29"/>
          <p:cNvSpPr/>
          <p:nvPr/>
        </p:nvSpPr>
        <p:spPr>
          <a:xfrm>
            <a:off x="5146675" y="3197108"/>
            <a:ext cx="1105191" cy="968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127051" y="3409415"/>
            <a:ext cx="1219200" cy="369332"/>
          </a:xfrm>
          <a:prstGeom prst="rect">
            <a:avLst/>
          </a:prstGeom>
          <a:noFill/>
        </p:spPr>
        <p:txBody>
          <a:bodyPr wrap="square" rtlCol="0">
            <a:spAutoFit/>
          </a:bodyPr>
          <a:lstStyle/>
          <a:p>
            <a:r>
              <a:rPr lang="en-US" dirty="0" smtClean="0"/>
              <a:t>Businesses</a:t>
            </a:r>
            <a:endParaRPr lang="en-US" dirty="0"/>
          </a:p>
        </p:txBody>
      </p:sp>
      <p:sp>
        <p:nvSpPr>
          <p:cNvPr id="32" name="Oval 31"/>
          <p:cNvSpPr/>
          <p:nvPr/>
        </p:nvSpPr>
        <p:spPr>
          <a:xfrm>
            <a:off x="2726024" y="3206782"/>
            <a:ext cx="1122365" cy="1091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726025" y="3630421"/>
            <a:ext cx="1332200" cy="307777"/>
          </a:xfrm>
          <a:prstGeom prst="rect">
            <a:avLst/>
          </a:prstGeom>
          <a:noFill/>
        </p:spPr>
        <p:txBody>
          <a:bodyPr wrap="square" rtlCol="0">
            <a:spAutoFit/>
          </a:bodyPr>
          <a:lstStyle/>
          <a:p>
            <a:r>
              <a:rPr lang="en-US" sz="1400" dirty="0" smtClean="0"/>
              <a:t>Entrepreneurs</a:t>
            </a:r>
            <a:endParaRPr lang="en-US" sz="1400" dirty="0"/>
          </a:p>
        </p:txBody>
      </p:sp>
      <p:sp>
        <p:nvSpPr>
          <p:cNvPr id="36" name="Oval 35"/>
          <p:cNvSpPr/>
          <p:nvPr/>
        </p:nvSpPr>
        <p:spPr>
          <a:xfrm>
            <a:off x="7556282" y="1794755"/>
            <a:ext cx="1370013" cy="131685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643810" y="2102428"/>
            <a:ext cx="1219200" cy="646331"/>
          </a:xfrm>
          <a:prstGeom prst="rect">
            <a:avLst/>
          </a:prstGeom>
          <a:noFill/>
        </p:spPr>
        <p:txBody>
          <a:bodyPr wrap="square" rtlCol="0">
            <a:spAutoFit/>
          </a:bodyPr>
          <a:lstStyle/>
          <a:p>
            <a:pPr algn="ctr"/>
            <a:r>
              <a:rPr lang="en-US" dirty="0" smtClean="0"/>
              <a:t>Access to Capital</a:t>
            </a:r>
            <a:endParaRPr lang="en-US" dirty="0"/>
          </a:p>
        </p:txBody>
      </p:sp>
      <p:sp>
        <p:nvSpPr>
          <p:cNvPr id="40" name="Oval 39"/>
          <p:cNvSpPr/>
          <p:nvPr/>
        </p:nvSpPr>
        <p:spPr>
          <a:xfrm>
            <a:off x="5979648" y="4839900"/>
            <a:ext cx="1556181" cy="141556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107501" y="4962951"/>
            <a:ext cx="1391726" cy="1077218"/>
          </a:xfrm>
          <a:prstGeom prst="rect">
            <a:avLst/>
          </a:prstGeom>
          <a:noFill/>
        </p:spPr>
        <p:txBody>
          <a:bodyPr wrap="square" rtlCol="0">
            <a:spAutoFit/>
          </a:bodyPr>
          <a:lstStyle/>
          <a:p>
            <a:pPr algn="ctr"/>
            <a:r>
              <a:rPr lang="en-US" sz="1600" dirty="0" err="1" smtClean="0"/>
              <a:t>CoWork</a:t>
            </a:r>
            <a:r>
              <a:rPr lang="en-US" sz="1600" dirty="0" smtClean="0"/>
              <a:t> Spaces</a:t>
            </a:r>
          </a:p>
          <a:p>
            <a:pPr algn="ctr"/>
            <a:r>
              <a:rPr lang="en-US" sz="1600" dirty="0" smtClean="0"/>
              <a:t>Accelerators</a:t>
            </a:r>
          </a:p>
          <a:p>
            <a:pPr algn="ctr"/>
            <a:r>
              <a:rPr lang="en-US" sz="1600" dirty="0" smtClean="0"/>
              <a:t>Incubators</a:t>
            </a:r>
            <a:endParaRPr lang="en-US" sz="1600" dirty="0"/>
          </a:p>
        </p:txBody>
      </p:sp>
      <p:sp>
        <p:nvSpPr>
          <p:cNvPr id="38" name="Oval 37"/>
          <p:cNvSpPr/>
          <p:nvPr/>
        </p:nvSpPr>
        <p:spPr>
          <a:xfrm>
            <a:off x="460375" y="1351399"/>
            <a:ext cx="1492249" cy="140665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82612" y="1733096"/>
            <a:ext cx="1219200" cy="369332"/>
          </a:xfrm>
          <a:prstGeom prst="rect">
            <a:avLst/>
          </a:prstGeom>
          <a:noFill/>
        </p:spPr>
        <p:txBody>
          <a:bodyPr wrap="square" rtlCol="0">
            <a:spAutoFit/>
          </a:bodyPr>
          <a:lstStyle/>
          <a:p>
            <a:pPr algn="ctr"/>
            <a:r>
              <a:rPr lang="en-US" dirty="0" smtClean="0"/>
              <a:t>Chambers</a:t>
            </a:r>
            <a:endParaRPr lang="en-US" dirty="0"/>
          </a:p>
        </p:txBody>
      </p:sp>
      <p:sp>
        <p:nvSpPr>
          <p:cNvPr id="42" name="Oval 41"/>
          <p:cNvSpPr/>
          <p:nvPr/>
        </p:nvSpPr>
        <p:spPr>
          <a:xfrm>
            <a:off x="560604" y="4694241"/>
            <a:ext cx="1406087" cy="135508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43222" y="4788215"/>
            <a:ext cx="1312647" cy="1200329"/>
          </a:xfrm>
          <a:prstGeom prst="rect">
            <a:avLst/>
          </a:prstGeom>
          <a:noFill/>
        </p:spPr>
        <p:txBody>
          <a:bodyPr wrap="square" rtlCol="0">
            <a:spAutoFit/>
          </a:bodyPr>
          <a:lstStyle/>
          <a:p>
            <a:pPr algn="ctr"/>
            <a:r>
              <a:rPr lang="en-US" dirty="0" smtClean="0"/>
              <a:t>Partners:</a:t>
            </a:r>
          </a:p>
          <a:p>
            <a:pPr algn="ctr"/>
            <a:r>
              <a:rPr lang="en-US" dirty="0" smtClean="0"/>
              <a:t>CML</a:t>
            </a:r>
          </a:p>
          <a:p>
            <a:pPr algn="ctr"/>
            <a:r>
              <a:rPr lang="en-US" dirty="0" smtClean="0"/>
              <a:t>CFI</a:t>
            </a:r>
          </a:p>
          <a:p>
            <a:pPr algn="ctr"/>
            <a:r>
              <a:rPr lang="en-US" dirty="0" smtClean="0"/>
              <a:t>CAST</a:t>
            </a:r>
            <a:endParaRPr lang="en-US" dirty="0"/>
          </a:p>
        </p:txBody>
      </p:sp>
      <p:cxnSp>
        <p:nvCxnSpPr>
          <p:cNvPr id="8" name="Straight Connector 7"/>
          <p:cNvCxnSpPr/>
          <p:nvPr/>
        </p:nvCxnSpPr>
        <p:spPr>
          <a:xfrm flipH="1" flipV="1">
            <a:off x="3200400" y="2102428"/>
            <a:ext cx="533400" cy="1094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801812" y="2453184"/>
            <a:ext cx="1815112" cy="836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 idx="3"/>
          </p:cNvCxnSpPr>
          <p:nvPr/>
        </p:nvCxnSpPr>
        <p:spPr>
          <a:xfrm flipH="1">
            <a:off x="3276600" y="4311319"/>
            <a:ext cx="555327" cy="825123"/>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5272152" y="2239093"/>
            <a:ext cx="835349" cy="864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3" idx="1"/>
          </p:cNvCxnSpPr>
          <p:nvPr/>
        </p:nvCxnSpPr>
        <p:spPr>
          <a:xfrm flipH="1" flipV="1">
            <a:off x="1653235" y="3778747"/>
            <a:ext cx="1072790" cy="5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2" idx="4"/>
          </p:cNvCxnSpPr>
          <p:nvPr/>
        </p:nvCxnSpPr>
        <p:spPr>
          <a:xfrm flipH="1">
            <a:off x="1801813" y="4298666"/>
            <a:ext cx="1485394" cy="541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0" idx="4"/>
            <a:endCxn id="22" idx="0"/>
          </p:cNvCxnSpPr>
          <p:nvPr/>
        </p:nvCxnSpPr>
        <p:spPr>
          <a:xfrm>
            <a:off x="4536508" y="5136442"/>
            <a:ext cx="91018" cy="330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202099" y="4334682"/>
            <a:ext cx="960458" cy="652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18" idx="2"/>
          </p:cNvCxnSpPr>
          <p:nvPr/>
        </p:nvCxnSpPr>
        <p:spPr>
          <a:xfrm>
            <a:off x="6227760" y="3938198"/>
            <a:ext cx="690370" cy="66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0" idx="7"/>
          </p:cNvCxnSpPr>
          <p:nvPr/>
        </p:nvCxnSpPr>
        <p:spPr>
          <a:xfrm flipV="1">
            <a:off x="6090015" y="2852818"/>
            <a:ext cx="1460137" cy="486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8" idx="0"/>
          </p:cNvCxnSpPr>
          <p:nvPr/>
        </p:nvCxnSpPr>
        <p:spPr>
          <a:xfrm flipH="1" flipV="1">
            <a:off x="4536508" y="2239093"/>
            <a:ext cx="19076" cy="18685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7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3810"/>
          <a:stretch/>
        </p:blipFill>
        <p:spPr>
          <a:xfrm>
            <a:off x="155575" y="1756357"/>
            <a:ext cx="8534400" cy="4876800"/>
          </a:xfrm>
          <a:prstGeom prst="rect">
            <a:avLst/>
          </a:prstGeom>
        </p:spPr>
      </p:pic>
      <p:sp>
        <p:nvSpPr>
          <p:cNvPr id="7" name="TextBox 6"/>
          <p:cNvSpPr txBox="1"/>
          <p:nvPr/>
        </p:nvSpPr>
        <p:spPr>
          <a:xfrm>
            <a:off x="146338" y="617538"/>
            <a:ext cx="8692861" cy="1446550"/>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NWCCOG Council / EDD Board meetings</a:t>
            </a:r>
          </a:p>
          <a:p>
            <a:pPr marL="171450" indent="-171450">
              <a:buFont typeface="Arial" panose="020B0604020202020204" pitchFamily="34" charset="0"/>
              <a:buChar char="•"/>
            </a:pPr>
            <a:r>
              <a:rPr lang="en-US" sz="1600" dirty="0" smtClean="0"/>
              <a:t>Regional Economic Summit</a:t>
            </a:r>
          </a:p>
          <a:p>
            <a:pPr marL="171450" indent="-171450">
              <a:buFont typeface="Arial" panose="020B0604020202020204" pitchFamily="34" charset="0"/>
              <a:buChar char="•"/>
            </a:pPr>
            <a:r>
              <a:rPr lang="en-US" sz="1600" dirty="0" smtClean="0"/>
              <a:t>Upon request from our partners</a:t>
            </a:r>
          </a:p>
          <a:p>
            <a:pPr marL="171450" indent="-171450">
              <a:buFont typeface="Arial" panose="020B0604020202020204" pitchFamily="34" charset="0"/>
              <a:buChar char="•"/>
            </a:pPr>
            <a:r>
              <a:rPr lang="en-US" sz="1600" dirty="0" smtClean="0"/>
              <a:t>Topics of regional interest: STRs, recent fires, broadband, e-Bikes, workforce housing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p:txBody>
      </p:sp>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03909" y="217428"/>
            <a:ext cx="8864599" cy="400110"/>
          </a:xfrm>
          <a:prstGeom prst="rect">
            <a:avLst/>
          </a:prstGeom>
          <a:noFill/>
          <a:ln>
            <a:noFill/>
          </a:ln>
        </p:spPr>
        <p:txBody>
          <a:bodyPr wrap="square" rtlCol="0">
            <a:spAutoFit/>
          </a:bodyPr>
          <a:lstStyle/>
          <a:p>
            <a:r>
              <a:rPr lang="en-US" sz="2000" dirty="0" smtClean="0">
                <a:latin typeface="Biondi" panose="02000505030000020004" pitchFamily="2" charset="0"/>
              </a:rPr>
              <a:t>Forum for Regional Collaboration</a:t>
            </a:r>
            <a:endParaRPr lang="en-US" sz="2000" dirty="0">
              <a:latin typeface="Biondi" panose="02000505030000020004" pitchFamily="2" charset="0"/>
            </a:endParaRPr>
          </a:p>
        </p:txBody>
      </p:sp>
      <p:cxnSp>
        <p:nvCxnSpPr>
          <p:cNvPr id="6" name="Straight Connector 5"/>
          <p:cNvCxnSpPr/>
          <p:nvPr/>
        </p:nvCxnSpPr>
        <p:spPr>
          <a:xfrm>
            <a:off x="155575" y="617538"/>
            <a:ext cx="8683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237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rot="1102991">
            <a:off x="-4989" y="4008507"/>
            <a:ext cx="2473973" cy="2984960"/>
          </a:xfrm>
          <a:prstGeom prst="rect">
            <a:avLst/>
          </a:prstGeom>
        </p:spPr>
      </p:pic>
      <p:pic>
        <p:nvPicPr>
          <p:cNvPr id="30" name="Picture 29"/>
          <p:cNvPicPr>
            <a:picLocks noChangeAspect="1"/>
          </p:cNvPicPr>
          <p:nvPr/>
        </p:nvPicPr>
        <p:blipFill>
          <a:blip r:embed="rId3"/>
          <a:stretch>
            <a:fillRect/>
          </a:stretch>
        </p:blipFill>
        <p:spPr>
          <a:xfrm rot="663270">
            <a:off x="4261958" y="3578605"/>
            <a:ext cx="3261745" cy="3230417"/>
          </a:xfrm>
          <a:prstGeom prst="rect">
            <a:avLst/>
          </a:prstGeom>
        </p:spPr>
      </p:pic>
      <p:pic>
        <p:nvPicPr>
          <p:cNvPr id="29" name="Picture 28"/>
          <p:cNvPicPr>
            <a:picLocks noChangeAspect="1"/>
          </p:cNvPicPr>
          <p:nvPr/>
        </p:nvPicPr>
        <p:blipFill>
          <a:blip r:embed="rId2"/>
          <a:stretch>
            <a:fillRect/>
          </a:stretch>
        </p:blipFill>
        <p:spPr>
          <a:xfrm rot="1405219">
            <a:off x="2336905" y="3110413"/>
            <a:ext cx="2859272" cy="3212870"/>
          </a:xfrm>
          <a:prstGeom prst="rect">
            <a:avLst/>
          </a:prstGeom>
        </p:spPr>
      </p:pic>
      <p:pic>
        <p:nvPicPr>
          <p:cNvPr id="27" name="Picture 26"/>
          <p:cNvPicPr>
            <a:picLocks noChangeAspect="1"/>
          </p:cNvPicPr>
          <p:nvPr/>
        </p:nvPicPr>
        <p:blipFill>
          <a:blip r:embed="rId4"/>
          <a:stretch>
            <a:fillRect/>
          </a:stretch>
        </p:blipFill>
        <p:spPr>
          <a:xfrm rot="520614">
            <a:off x="6432118" y="2885754"/>
            <a:ext cx="2859272" cy="3212870"/>
          </a:xfrm>
          <a:prstGeom prst="rect">
            <a:avLst/>
          </a:prstGeom>
        </p:spPr>
      </p:pic>
      <p:sp>
        <p:nvSpPr>
          <p:cNvPr id="25" name="TextBox 24"/>
          <p:cNvSpPr txBox="1"/>
          <p:nvPr/>
        </p:nvSpPr>
        <p:spPr>
          <a:xfrm rot="20384028">
            <a:off x="610198" y="1831931"/>
            <a:ext cx="2057400" cy="2660970"/>
          </a:xfrm>
          <a:prstGeom prst="rect">
            <a:avLst/>
          </a:prstGeom>
          <a:solidFill>
            <a:schemeClr val="accent5">
              <a:lumMod val="75000"/>
            </a:schemeClr>
          </a:solidFill>
        </p:spPr>
        <p:txBody>
          <a:bodyPr wrap="square" rtlCol="0">
            <a:spAutoFit/>
          </a:bodyPr>
          <a:lstStyle/>
          <a:p>
            <a:endParaRPr lang="en-US" dirty="0"/>
          </a:p>
        </p:txBody>
      </p:sp>
      <p:sp>
        <p:nvSpPr>
          <p:cNvPr id="24" name="TextBox 23"/>
          <p:cNvSpPr txBox="1"/>
          <p:nvPr/>
        </p:nvSpPr>
        <p:spPr>
          <a:xfrm rot="883233">
            <a:off x="6300020" y="425474"/>
            <a:ext cx="2057400" cy="2660970"/>
          </a:xfrm>
          <a:prstGeom prst="rect">
            <a:avLst/>
          </a:prstGeom>
          <a:solidFill>
            <a:schemeClr val="accent5">
              <a:lumMod val="75000"/>
            </a:schemeClr>
          </a:solidFill>
        </p:spPr>
        <p:txBody>
          <a:bodyPr wrap="square" rtlCol="0">
            <a:spAutoFit/>
          </a:bodyPr>
          <a:lstStyle/>
          <a:p>
            <a:endParaRPr lang="en-US" dirty="0"/>
          </a:p>
        </p:txBody>
      </p:sp>
      <p:sp>
        <p:nvSpPr>
          <p:cNvPr id="13" name="TextBox 12"/>
          <p:cNvSpPr txBox="1"/>
          <p:nvPr/>
        </p:nvSpPr>
        <p:spPr>
          <a:xfrm>
            <a:off x="4083563" y="790600"/>
            <a:ext cx="2057400" cy="2660970"/>
          </a:xfrm>
          <a:prstGeom prst="rect">
            <a:avLst/>
          </a:prstGeom>
          <a:solidFill>
            <a:schemeClr val="accent5">
              <a:lumMod val="75000"/>
            </a:schemeClr>
          </a:solidFill>
        </p:spPr>
        <p:txBody>
          <a:bodyPr wrap="square" rtlCol="0">
            <a:spAutoFit/>
          </a:bodyPr>
          <a:lstStyle/>
          <a:p>
            <a:endParaRPr lang="en-US" dirty="0"/>
          </a:p>
        </p:txBody>
      </p:sp>
      <p:sp>
        <p:nvSpPr>
          <p:cNvPr id="7" name="TextBox 6"/>
          <p:cNvSpPr txBox="1"/>
          <p:nvPr/>
        </p:nvSpPr>
        <p:spPr>
          <a:xfrm>
            <a:off x="-243197" y="697035"/>
            <a:ext cx="4938425" cy="1323439"/>
          </a:xfrm>
          <a:prstGeom prst="rect">
            <a:avLst/>
          </a:prstGeom>
          <a:noFill/>
        </p:spPr>
        <p:txBody>
          <a:bodyPr wrap="square" rtlCol="0">
            <a:spAutoFit/>
          </a:bodyPr>
          <a:lstStyle/>
          <a:p>
            <a:pPr marL="628650" lvl="1" indent="-171450">
              <a:buFont typeface="Arial" panose="020B0604020202020204" pitchFamily="34" charset="0"/>
              <a:buChar char="•"/>
            </a:pPr>
            <a:r>
              <a:rPr lang="en-US" b="1" dirty="0" smtClean="0"/>
              <a:t>Success Stories Bulletin - </a:t>
            </a:r>
            <a:r>
              <a:rPr lang="en-US" b="1" dirty="0" smtClean="0">
                <a:hlinkClick r:id="rId5"/>
              </a:rPr>
              <a:t>archives</a:t>
            </a:r>
            <a:endParaRPr lang="en-US" b="1" dirty="0" smtClean="0"/>
          </a:p>
          <a:p>
            <a:pPr marL="628650" lvl="1" indent="-171450">
              <a:buFont typeface="Arial" panose="020B0604020202020204" pitchFamily="34" charset="0"/>
              <a:buChar char="•"/>
            </a:pPr>
            <a:r>
              <a:rPr lang="en-US" b="1" dirty="0" smtClean="0"/>
              <a:t>NWCCOG </a:t>
            </a:r>
            <a:r>
              <a:rPr lang="en-US" b="1" dirty="0" err="1" smtClean="0"/>
              <a:t>eNews</a:t>
            </a:r>
            <a:endParaRPr lang="en-US" b="1" dirty="0" smtClean="0"/>
          </a:p>
          <a:p>
            <a:pPr marL="628650" lvl="1" indent="-171450">
              <a:buFont typeface="Arial" panose="020B0604020202020204" pitchFamily="34" charset="0"/>
              <a:buChar char="•"/>
            </a:pPr>
            <a:r>
              <a:rPr lang="en-US" b="1" dirty="0" smtClean="0"/>
              <a:t>Northwestcoloradoregion.org</a:t>
            </a:r>
          </a:p>
          <a:p>
            <a:pPr marL="628650" lvl="1" indent="-171450">
              <a:buFont typeface="Arial" panose="020B0604020202020204" pitchFamily="34" charset="0"/>
              <a:buChar char="•"/>
            </a:pPr>
            <a:r>
              <a:rPr lang="en-US" b="1" dirty="0" smtClean="0">
                <a:hlinkClick r:id="rId6"/>
              </a:rPr>
              <a:t>Video!</a:t>
            </a:r>
            <a:endParaRPr lang="en-US" b="1" dirty="0" smtClean="0"/>
          </a:p>
          <a:p>
            <a:endParaRPr lang="en-US" sz="800" dirty="0" smtClean="0"/>
          </a:p>
        </p:txBody>
      </p:sp>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03909" y="217428"/>
            <a:ext cx="8864599" cy="400110"/>
          </a:xfrm>
          <a:prstGeom prst="rect">
            <a:avLst/>
          </a:prstGeom>
          <a:noFill/>
          <a:ln>
            <a:noFill/>
          </a:ln>
        </p:spPr>
        <p:txBody>
          <a:bodyPr wrap="square" rtlCol="0">
            <a:spAutoFit/>
          </a:bodyPr>
          <a:lstStyle/>
          <a:p>
            <a:r>
              <a:rPr lang="en-US" sz="2000" dirty="0" smtClean="0">
                <a:latin typeface="Biondi" panose="02000505030000020004" pitchFamily="2" charset="0"/>
              </a:rPr>
              <a:t>Promoting a positive Image of the Region</a:t>
            </a:r>
            <a:endParaRPr lang="en-US" sz="2000" dirty="0">
              <a:latin typeface="Biondi" panose="02000505030000020004" pitchFamily="2" charset="0"/>
            </a:endParaRPr>
          </a:p>
        </p:txBody>
      </p:sp>
      <p:cxnSp>
        <p:nvCxnSpPr>
          <p:cNvPr id="6" name="Straight Connector 5"/>
          <p:cNvCxnSpPr/>
          <p:nvPr/>
        </p:nvCxnSpPr>
        <p:spPr>
          <a:xfrm>
            <a:off x="155575" y="617538"/>
            <a:ext cx="86836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817465">
            <a:off x="6576073" y="522442"/>
            <a:ext cx="1993723" cy="1015663"/>
          </a:xfrm>
          <a:prstGeom prst="rect">
            <a:avLst/>
          </a:prstGeom>
          <a:noFill/>
        </p:spPr>
        <p:txBody>
          <a:bodyPr wrap="square" rtlCol="0">
            <a:spAutoFit/>
          </a:bodyPr>
          <a:lstStyle/>
          <a:p>
            <a:pPr algn="ctr"/>
            <a:r>
              <a:rPr lang="en-US" sz="1200" b="1" i="1" dirty="0" smtClean="0"/>
              <a:t>Vail </a:t>
            </a:r>
            <a:r>
              <a:rPr lang="en-US" sz="1200" b="1" i="1" dirty="0"/>
              <a:t>Centre </a:t>
            </a:r>
            <a:r>
              <a:rPr lang="en-US" sz="1200" b="1" i="1" dirty="0" smtClean="0"/>
              <a:t>opens second co-work </a:t>
            </a:r>
            <a:r>
              <a:rPr lang="en-US" sz="1200" b="1" i="1" dirty="0"/>
              <a:t>space </a:t>
            </a:r>
            <a:endParaRPr lang="en-US" sz="1200" b="1" i="1" dirty="0" smtClean="0"/>
          </a:p>
          <a:p>
            <a:pPr algn="ctr"/>
            <a:r>
              <a:rPr lang="en-US" sz="1200" b="1" i="1" dirty="0" smtClean="0"/>
              <a:t>in </a:t>
            </a:r>
            <a:r>
              <a:rPr lang="en-US" sz="1200" b="1" i="1" dirty="0"/>
              <a:t>Edwards </a:t>
            </a:r>
            <a:r>
              <a:rPr lang="en-US" sz="1200" b="1" i="1" dirty="0" smtClean="0"/>
              <a:t>to support </a:t>
            </a:r>
          </a:p>
          <a:p>
            <a:pPr algn="ctr"/>
            <a:r>
              <a:rPr lang="en-US" sz="1200" b="1" i="1" dirty="0" smtClean="0"/>
              <a:t>entrepreneurs and small businesses</a:t>
            </a:r>
            <a:endParaRPr lang="en-US" sz="1200" b="1" i="1" dirty="0"/>
          </a:p>
        </p:txBody>
      </p:sp>
      <p:sp>
        <p:nvSpPr>
          <p:cNvPr id="17" name="TextBox 16"/>
          <p:cNvSpPr txBox="1"/>
          <p:nvPr/>
        </p:nvSpPr>
        <p:spPr>
          <a:xfrm rot="20925640">
            <a:off x="6769926" y="3340974"/>
            <a:ext cx="1860954" cy="830997"/>
          </a:xfrm>
          <a:prstGeom prst="rect">
            <a:avLst/>
          </a:prstGeom>
          <a:noFill/>
        </p:spPr>
        <p:txBody>
          <a:bodyPr wrap="square" rtlCol="0">
            <a:spAutoFit/>
          </a:bodyPr>
          <a:lstStyle/>
          <a:p>
            <a:pPr algn="ctr"/>
            <a:r>
              <a:rPr lang="en-US" sz="1200" b="1" i="1" dirty="0"/>
              <a:t>Summit Chamber</a:t>
            </a:r>
            <a:r>
              <a:rPr lang="en-US" sz="1200" b="1" i="1" dirty="0" smtClean="0"/>
              <a:t>/</a:t>
            </a:r>
          </a:p>
          <a:p>
            <a:pPr algn="ctr"/>
            <a:r>
              <a:rPr lang="en-US" sz="1200" b="1" i="1" dirty="0" smtClean="0"/>
              <a:t>Kaiser </a:t>
            </a:r>
            <a:r>
              <a:rPr lang="en-US" sz="1200" b="1" i="1" dirty="0"/>
              <a:t>Permanente</a:t>
            </a:r>
          </a:p>
          <a:p>
            <a:pPr algn="ctr"/>
            <a:r>
              <a:rPr lang="en-US" sz="1200" b="1" i="1" dirty="0"/>
              <a:t>Business Excellence </a:t>
            </a:r>
            <a:endParaRPr lang="en-US" sz="1200" b="1" i="1" dirty="0" smtClean="0"/>
          </a:p>
          <a:p>
            <a:pPr algn="ctr"/>
            <a:r>
              <a:rPr lang="en-US" sz="1200" b="1" i="1" dirty="0" smtClean="0"/>
              <a:t>Award </a:t>
            </a:r>
            <a:r>
              <a:rPr lang="en-US" sz="1200" b="1" i="1" dirty="0"/>
              <a:t>Winners</a:t>
            </a:r>
          </a:p>
        </p:txBody>
      </p:sp>
      <p:sp>
        <p:nvSpPr>
          <p:cNvPr id="18" name="TextBox 17"/>
          <p:cNvSpPr txBox="1"/>
          <p:nvPr/>
        </p:nvSpPr>
        <p:spPr>
          <a:xfrm rot="21550046">
            <a:off x="215059" y="4387913"/>
            <a:ext cx="1937838" cy="830997"/>
          </a:xfrm>
          <a:prstGeom prst="rect">
            <a:avLst/>
          </a:prstGeom>
          <a:noFill/>
        </p:spPr>
        <p:txBody>
          <a:bodyPr wrap="square" rtlCol="0">
            <a:spAutoFit/>
          </a:bodyPr>
          <a:lstStyle/>
          <a:p>
            <a:pPr algn="ctr"/>
            <a:r>
              <a:rPr lang="en-US" sz="1200" b="1" i="1" dirty="0"/>
              <a:t>Capitol Creek Brewery </a:t>
            </a:r>
            <a:endParaRPr lang="en-US" sz="1200" b="1" i="1" dirty="0" smtClean="0"/>
          </a:p>
          <a:p>
            <a:pPr algn="ctr"/>
            <a:r>
              <a:rPr lang="en-US" sz="1200" b="1" i="1" dirty="0" smtClean="0"/>
              <a:t>expanding </a:t>
            </a:r>
            <a:r>
              <a:rPr lang="en-US" sz="1200" b="1" i="1" dirty="0"/>
              <a:t>to Aspen with</a:t>
            </a:r>
          </a:p>
          <a:p>
            <a:pPr algn="ctr"/>
            <a:r>
              <a:rPr lang="en-US" sz="1200" b="1" i="1" dirty="0"/>
              <a:t>Assistance from </a:t>
            </a:r>
            <a:r>
              <a:rPr lang="en-US" sz="1200" b="1" i="1" dirty="0" smtClean="0"/>
              <a:t>the</a:t>
            </a:r>
          </a:p>
          <a:p>
            <a:pPr algn="ctr"/>
            <a:r>
              <a:rPr lang="en-US" sz="1200" b="1" i="1" dirty="0" smtClean="0"/>
              <a:t>Northwest Loan </a:t>
            </a:r>
            <a:r>
              <a:rPr lang="en-US" sz="1200" b="1" i="1" dirty="0"/>
              <a:t>Fund</a:t>
            </a:r>
          </a:p>
        </p:txBody>
      </p:sp>
      <p:sp>
        <p:nvSpPr>
          <p:cNvPr id="19" name="TextBox 18"/>
          <p:cNvSpPr txBox="1"/>
          <p:nvPr/>
        </p:nvSpPr>
        <p:spPr>
          <a:xfrm rot="269594">
            <a:off x="2854551" y="3417683"/>
            <a:ext cx="1872378" cy="830997"/>
          </a:xfrm>
          <a:prstGeom prst="rect">
            <a:avLst/>
          </a:prstGeom>
          <a:noFill/>
        </p:spPr>
        <p:txBody>
          <a:bodyPr wrap="square" rtlCol="0">
            <a:spAutoFit/>
          </a:bodyPr>
          <a:lstStyle/>
          <a:p>
            <a:pPr algn="ctr"/>
            <a:r>
              <a:rPr lang="en-US" sz="1200" b="1" i="1" dirty="0"/>
              <a:t>Town of </a:t>
            </a:r>
            <a:r>
              <a:rPr lang="en-US" sz="1200" b="1" i="1" dirty="0" smtClean="0"/>
              <a:t>Silverthorne </a:t>
            </a:r>
          </a:p>
          <a:p>
            <a:pPr algn="ctr"/>
            <a:r>
              <a:rPr lang="en-US" sz="1200" b="1" i="1" dirty="0" smtClean="0"/>
              <a:t>Business </a:t>
            </a:r>
            <a:r>
              <a:rPr lang="en-US" sz="1200" b="1" i="1" dirty="0"/>
              <a:t>Grant Program</a:t>
            </a:r>
          </a:p>
          <a:p>
            <a:pPr algn="ctr"/>
            <a:r>
              <a:rPr lang="en-US" sz="1200" b="1" i="1" dirty="0" smtClean="0"/>
              <a:t>Awards over $</a:t>
            </a:r>
            <a:r>
              <a:rPr lang="en-US" sz="1200" b="1" i="1" dirty="0"/>
              <a:t>24,000 </a:t>
            </a:r>
            <a:endParaRPr lang="en-US" sz="1200" b="1" i="1" dirty="0" smtClean="0"/>
          </a:p>
          <a:p>
            <a:pPr algn="ctr"/>
            <a:r>
              <a:rPr lang="en-US" sz="1200" b="1" i="1" dirty="0" smtClean="0"/>
              <a:t>to </a:t>
            </a:r>
            <a:r>
              <a:rPr lang="en-US" sz="1200" b="1" i="1" dirty="0"/>
              <a:t>four </a:t>
            </a:r>
            <a:r>
              <a:rPr lang="en-US" sz="1200" b="1" i="1" dirty="0" smtClean="0"/>
              <a:t>local businesses</a:t>
            </a:r>
            <a:endParaRPr lang="en-US" sz="1200" b="1" i="1" dirty="0"/>
          </a:p>
        </p:txBody>
      </p:sp>
      <p:sp>
        <p:nvSpPr>
          <p:cNvPr id="5" name="Rectangle 4"/>
          <p:cNvSpPr/>
          <p:nvPr/>
        </p:nvSpPr>
        <p:spPr>
          <a:xfrm rot="20539104">
            <a:off x="248257" y="2015572"/>
            <a:ext cx="2023274" cy="461665"/>
          </a:xfrm>
          <a:prstGeom prst="rect">
            <a:avLst/>
          </a:prstGeom>
        </p:spPr>
        <p:txBody>
          <a:bodyPr wrap="square">
            <a:spAutoFit/>
          </a:bodyPr>
          <a:lstStyle/>
          <a:p>
            <a:r>
              <a:rPr lang="en-US" sz="1200" b="1" i="1" dirty="0" smtClean="0"/>
              <a:t>Town of Grand </a:t>
            </a:r>
            <a:r>
              <a:rPr lang="en-US" sz="1200" b="1" i="1" dirty="0"/>
              <a:t>Lake </a:t>
            </a:r>
            <a:r>
              <a:rPr lang="en-US" sz="1200" b="1" i="1" dirty="0" smtClean="0"/>
              <a:t>seeks </a:t>
            </a:r>
          </a:p>
          <a:p>
            <a:r>
              <a:rPr lang="en-US" sz="1200" b="1" i="1" dirty="0" smtClean="0"/>
              <a:t>Creative District Designation</a:t>
            </a:r>
            <a:endParaRPr lang="en-US" sz="1200" b="1" i="1" dirty="0"/>
          </a:p>
        </p:txBody>
      </p:sp>
      <p:sp>
        <p:nvSpPr>
          <p:cNvPr id="8" name="Rectangle 7"/>
          <p:cNvSpPr/>
          <p:nvPr/>
        </p:nvSpPr>
        <p:spPr>
          <a:xfrm>
            <a:off x="4807800" y="4109393"/>
            <a:ext cx="1905001" cy="646331"/>
          </a:xfrm>
          <a:prstGeom prst="rect">
            <a:avLst/>
          </a:prstGeom>
        </p:spPr>
        <p:txBody>
          <a:bodyPr wrap="square">
            <a:spAutoFit/>
          </a:bodyPr>
          <a:lstStyle/>
          <a:p>
            <a:pPr algn="ctr"/>
            <a:r>
              <a:rPr lang="en-US" sz="1200" b="1" i="1" dirty="0" smtClean="0"/>
              <a:t>City of Steamboat </a:t>
            </a:r>
            <a:r>
              <a:rPr lang="en-US" sz="1200" b="1" i="1" dirty="0"/>
              <a:t>Springs </a:t>
            </a:r>
            <a:r>
              <a:rPr lang="en-US" sz="1200" b="1" i="1" dirty="0" smtClean="0"/>
              <a:t>receives Certified Creative </a:t>
            </a:r>
            <a:r>
              <a:rPr lang="en-US" sz="1200" b="1" i="1" dirty="0"/>
              <a:t>District Status</a:t>
            </a:r>
          </a:p>
        </p:txBody>
      </p:sp>
      <p:sp>
        <p:nvSpPr>
          <p:cNvPr id="22" name="Rectangle 21"/>
          <p:cNvSpPr/>
          <p:nvPr/>
        </p:nvSpPr>
        <p:spPr>
          <a:xfrm>
            <a:off x="4083563" y="894531"/>
            <a:ext cx="1981200" cy="830997"/>
          </a:xfrm>
          <a:prstGeom prst="rect">
            <a:avLst/>
          </a:prstGeom>
        </p:spPr>
        <p:txBody>
          <a:bodyPr wrap="square">
            <a:spAutoFit/>
          </a:bodyPr>
          <a:lstStyle/>
          <a:p>
            <a:pPr algn="ctr"/>
            <a:r>
              <a:rPr lang="en-US" sz="1200" b="1" i="1" dirty="0"/>
              <a:t>The Town of Walden </a:t>
            </a:r>
            <a:endParaRPr lang="en-US" sz="1200" b="1" i="1" dirty="0" smtClean="0"/>
          </a:p>
          <a:p>
            <a:pPr algn="ctr"/>
            <a:r>
              <a:rPr lang="en-US" sz="1200" b="1" i="1" dirty="0" smtClean="0"/>
              <a:t>provides "</a:t>
            </a:r>
            <a:r>
              <a:rPr lang="en-US" sz="1200" b="1" i="1" dirty="0"/>
              <a:t>The Most Unexpected </a:t>
            </a:r>
            <a:endParaRPr lang="en-US" sz="1200" b="1" i="1" dirty="0" smtClean="0"/>
          </a:p>
          <a:p>
            <a:pPr algn="ctr"/>
            <a:r>
              <a:rPr lang="en-US" sz="1200" b="1" i="1" dirty="0" smtClean="0"/>
              <a:t>Wild </a:t>
            </a:r>
            <a:r>
              <a:rPr lang="en-US" sz="1200" b="1" i="1" dirty="0"/>
              <a:t>West Adventure" </a:t>
            </a:r>
          </a:p>
        </p:txBody>
      </p:sp>
      <p:pic>
        <p:nvPicPr>
          <p:cNvPr id="1026" name="Picture 2" descr="https://mlsvc01-prod.s3.amazonaws.com/63575b89001/ddf288b1-cc65-4162-86a0-9a21c174807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022" r="14873"/>
          <a:stretch/>
        </p:blipFill>
        <p:spPr bwMode="auto">
          <a:xfrm>
            <a:off x="4224206" y="1836534"/>
            <a:ext cx="1729614" cy="1471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362538">
            <a:off x="844454" y="2673053"/>
            <a:ext cx="1814200" cy="143633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00970">
            <a:off x="6368406" y="1599739"/>
            <a:ext cx="1800320" cy="1192712"/>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9167" t="33758" r="13333"/>
          <a:stretch/>
        </p:blipFill>
        <p:spPr>
          <a:xfrm rot="20932023">
            <a:off x="7005145" y="4218717"/>
            <a:ext cx="1947494" cy="1420521"/>
          </a:xfrm>
          <a:prstGeom prst="rect">
            <a:avLst/>
          </a:prstGeom>
        </p:spPr>
      </p:pic>
      <p:pic>
        <p:nvPicPr>
          <p:cNvPr id="28" name="Picture 27"/>
          <p:cNvPicPr>
            <a:picLocks noChangeAspect="1"/>
          </p:cNvPicPr>
          <p:nvPr/>
        </p:nvPicPr>
        <p:blipFill rotWithShape="1">
          <a:blip r:embed="rId11" cstate="print">
            <a:extLst>
              <a:ext uri="{28A0092B-C50C-407E-A947-70E740481C1C}">
                <a14:useLocalDpi xmlns:a14="http://schemas.microsoft.com/office/drawing/2010/main" val="0"/>
              </a:ext>
            </a:extLst>
          </a:blip>
          <a:srcRect l="20323"/>
          <a:stretch/>
        </p:blipFill>
        <p:spPr>
          <a:xfrm rot="156468">
            <a:off x="2831035" y="4420380"/>
            <a:ext cx="1809644" cy="1512922"/>
          </a:xfrm>
          <a:prstGeom prst="rect">
            <a:avLst/>
          </a:prstGeom>
        </p:spPr>
      </p:pic>
      <p:pic>
        <p:nvPicPr>
          <p:cNvPr id="31" name="Picture 30"/>
          <p:cNvPicPr>
            <a:picLocks noChangeAspect="1"/>
          </p:cNvPicPr>
          <p:nvPr/>
        </p:nvPicPr>
        <p:blipFill>
          <a:blip r:embed="rId12"/>
          <a:stretch>
            <a:fillRect/>
          </a:stretch>
        </p:blipFill>
        <p:spPr>
          <a:xfrm>
            <a:off x="4933346" y="4808386"/>
            <a:ext cx="1905000" cy="1383904"/>
          </a:xfrm>
          <a:prstGeom prst="rect">
            <a:avLst/>
          </a:prstGeom>
        </p:spPr>
      </p:pic>
      <p:pic>
        <p:nvPicPr>
          <p:cNvPr id="1024" name="Picture 1023"/>
          <p:cNvPicPr>
            <a:picLocks noChangeAspect="1"/>
          </p:cNvPicPr>
          <p:nvPr/>
        </p:nvPicPr>
        <p:blipFill>
          <a:blip r:embed="rId13"/>
          <a:stretch>
            <a:fillRect/>
          </a:stretch>
        </p:blipFill>
        <p:spPr>
          <a:xfrm rot="21381211">
            <a:off x="526668" y="5178931"/>
            <a:ext cx="1462156" cy="1462156"/>
          </a:xfrm>
          <a:prstGeom prst="rect">
            <a:avLst/>
          </a:prstGeom>
        </p:spPr>
      </p:pic>
    </p:spTree>
    <p:extLst>
      <p:ext uri="{BB962C8B-B14F-4D97-AF65-F5344CB8AC3E}">
        <p14:creationId xmlns:p14="http://schemas.microsoft.com/office/powerpoint/2010/main" val="89187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untain road in colo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66" y="560146"/>
            <a:ext cx="8914534" cy="622165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14" name="Straight Connector 13"/>
          <p:cNvCxnSpPr/>
          <p:nvPr/>
        </p:nvCxnSpPr>
        <p:spPr>
          <a:xfrm flipV="1">
            <a:off x="155575" y="472774"/>
            <a:ext cx="8607425" cy="40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3266" y="72966"/>
            <a:ext cx="8788400" cy="400110"/>
          </a:xfrm>
          <a:prstGeom prst="rect">
            <a:avLst/>
          </a:prstGeom>
          <a:noFill/>
        </p:spPr>
        <p:txBody>
          <a:bodyPr wrap="square" rtlCol="0">
            <a:spAutoFit/>
          </a:bodyPr>
          <a:lstStyle/>
          <a:p>
            <a:r>
              <a:rPr lang="en-US" sz="2000" dirty="0" smtClean="0">
                <a:latin typeface="Biondi" panose="02000505030000020004" pitchFamily="2" charset="0"/>
              </a:rPr>
              <a:t>Comprehensive Economic Development Strategy </a:t>
            </a:r>
            <a:endParaRPr lang="en-US" sz="2000" dirty="0">
              <a:latin typeface="Biondi" panose="02000505030000020004" pitchFamily="2" charset="0"/>
            </a:endParaRPr>
          </a:p>
        </p:txBody>
      </p:sp>
      <p:sp>
        <p:nvSpPr>
          <p:cNvPr id="5" name="TextBox 4"/>
          <p:cNvSpPr txBox="1"/>
          <p:nvPr/>
        </p:nvSpPr>
        <p:spPr>
          <a:xfrm>
            <a:off x="612775" y="749865"/>
            <a:ext cx="7086601" cy="1384995"/>
          </a:xfrm>
          <a:prstGeom prst="rect">
            <a:avLst/>
          </a:prstGeom>
          <a:noFill/>
        </p:spPr>
        <p:txBody>
          <a:bodyPr wrap="square" rtlCol="0">
            <a:spAutoFit/>
          </a:bodyPr>
          <a:lstStyle/>
          <a:p>
            <a:pPr algn="ctr"/>
            <a:r>
              <a:rPr lang="en-US" sz="1400" b="1" dirty="0" smtClean="0"/>
              <a:t>The </a:t>
            </a:r>
            <a:r>
              <a:rPr lang="en-US" sz="1400" b="1" dirty="0"/>
              <a:t>strategic blueprint, known as a </a:t>
            </a:r>
            <a:r>
              <a:rPr lang="en-US" sz="1400" b="1" dirty="0">
                <a:solidFill>
                  <a:schemeClr val="accent5">
                    <a:lumMod val="50000"/>
                  </a:schemeClr>
                </a:solidFill>
              </a:rPr>
              <a:t>Comprehensive Economic Development Strategy </a:t>
            </a:r>
            <a:r>
              <a:rPr lang="en-US" sz="1400" b="1" dirty="0"/>
              <a:t>(CEDS), is a strategy-driven plan for regional economic development. A CEDS is the result of a “regionally-owned” planning process designed to guide the economic prosperity and resiliency of an area or region. It provides a coordinating mechanism for individuals, organizations, local governments, and private industry to engage in a meaningful conversation and debate about the economic direction of their region.</a:t>
            </a:r>
          </a:p>
        </p:txBody>
      </p:sp>
    </p:spTree>
    <p:extLst>
      <p:ext uri="{BB962C8B-B14F-4D97-AF65-F5344CB8AC3E}">
        <p14:creationId xmlns:p14="http://schemas.microsoft.com/office/powerpoint/2010/main" val="237971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640913"/>
            <a:ext cx="6962775" cy="6155531"/>
          </a:xfrm>
          <a:prstGeom prst="rect">
            <a:avLst/>
          </a:prstGeom>
          <a:noFill/>
        </p:spPr>
        <p:txBody>
          <a:bodyPr wrap="square" rtlCol="0">
            <a:spAutoFit/>
          </a:bodyPr>
          <a:lstStyle/>
          <a:p>
            <a:r>
              <a:rPr lang="en-US" sz="1100" dirty="0">
                <a:latin typeface="Biondi" panose="02000505030000020004" pitchFamily="2" charset="0"/>
              </a:rPr>
              <a:t>WORKFORCE</a:t>
            </a:r>
          </a:p>
          <a:p>
            <a:r>
              <a:rPr lang="en-US" sz="1000" b="1" dirty="0" smtClean="0"/>
              <a:t>GOAL: Develop </a:t>
            </a:r>
            <a:r>
              <a:rPr lang="en-US" sz="1000" b="1" dirty="0"/>
              <a:t>a healthy, productive, quality workforce that meets the demand for the business community</a:t>
            </a:r>
          </a:p>
          <a:p>
            <a:r>
              <a:rPr lang="en-US" sz="1000" dirty="0"/>
              <a:t>Objectives:</a:t>
            </a:r>
          </a:p>
          <a:p>
            <a:pPr marL="171450" indent="-171450">
              <a:buFont typeface="Arial" panose="020B0604020202020204" pitchFamily="34" charset="0"/>
              <a:buChar char="•"/>
            </a:pPr>
            <a:r>
              <a:rPr lang="en-US" sz="1000" dirty="0"/>
              <a:t>Build capacity in our region to have community infrastructure to support workforce: affordable housing, broadband, transportation, childcare, healthcare, education </a:t>
            </a:r>
          </a:p>
          <a:p>
            <a:pPr marL="171450" indent="-171450">
              <a:buFont typeface="Arial" panose="020B0604020202020204" pitchFamily="34" charset="0"/>
              <a:buChar char="•"/>
            </a:pPr>
            <a:r>
              <a:rPr lang="en-US" sz="1000" dirty="0" smtClean="0"/>
              <a:t>Develop career pathways that help to retain a qualified workforce. </a:t>
            </a:r>
            <a:endParaRPr lang="en-US" sz="1000" dirty="0"/>
          </a:p>
          <a:p>
            <a:pPr marL="171450" indent="-171450">
              <a:buFont typeface="Arial" panose="020B0604020202020204" pitchFamily="34" charset="0"/>
              <a:buChar char="•"/>
            </a:pPr>
            <a:r>
              <a:rPr lang="en-US" sz="1000" dirty="0"/>
              <a:t>Foster an environment that supports the health and well-being of our workforce.</a:t>
            </a:r>
          </a:p>
          <a:p>
            <a:endParaRPr lang="en-US" sz="1000" dirty="0"/>
          </a:p>
          <a:p>
            <a:r>
              <a:rPr lang="en-US" sz="1100" dirty="0">
                <a:latin typeface="Biondi" panose="02000505030000020004" pitchFamily="2" charset="0"/>
              </a:rPr>
              <a:t>BUSINESS</a:t>
            </a:r>
          </a:p>
          <a:p>
            <a:r>
              <a:rPr lang="en-US" sz="1000" b="1" dirty="0" smtClean="0"/>
              <a:t>GOAL: Cultivate </a:t>
            </a:r>
            <a:r>
              <a:rPr lang="en-US" sz="1000" b="1" dirty="0"/>
              <a:t>a diversified, stable, balanced, sustainable economy</a:t>
            </a:r>
          </a:p>
          <a:p>
            <a:r>
              <a:rPr lang="en-US" sz="1000" dirty="0"/>
              <a:t>Objectives:</a:t>
            </a:r>
          </a:p>
          <a:p>
            <a:pPr marL="171450" indent="-171450">
              <a:buFont typeface="Arial" panose="020B0604020202020204" pitchFamily="34" charset="0"/>
              <a:buChar char="•"/>
            </a:pPr>
            <a:r>
              <a:rPr lang="en-US" sz="1000" dirty="0"/>
              <a:t>Create and maintain communities and a business climate attractive to entrepreneurs; Create an entrepreneurial ecosystem that encourages growth of new industries, new </a:t>
            </a:r>
            <a:r>
              <a:rPr lang="en-US" sz="1000" dirty="0" smtClean="0"/>
              <a:t>businesses</a:t>
            </a:r>
          </a:p>
          <a:p>
            <a:pPr marL="171450" indent="-171450">
              <a:buFont typeface="Arial" panose="020B0604020202020204" pitchFamily="34" charset="0"/>
              <a:buChar char="•"/>
            </a:pPr>
            <a:r>
              <a:rPr lang="en-US" sz="1000" dirty="0"/>
              <a:t>Encourage creation of higher-paying, year-round, career-focused </a:t>
            </a:r>
            <a:r>
              <a:rPr lang="en-US" sz="1000" dirty="0" smtClean="0"/>
              <a:t>jobs</a:t>
            </a:r>
            <a:endParaRPr lang="en-US" sz="1000" dirty="0"/>
          </a:p>
          <a:p>
            <a:pPr marL="171450" indent="-171450">
              <a:buFont typeface="Arial" panose="020B0604020202020204" pitchFamily="34" charset="0"/>
              <a:buChar char="•"/>
            </a:pPr>
            <a:r>
              <a:rPr lang="en-US" sz="1000" dirty="0"/>
              <a:t>Provide access to capital for existing businesses as well as new start-ups</a:t>
            </a:r>
          </a:p>
          <a:p>
            <a:pPr marL="171450" indent="-171450">
              <a:buFont typeface="Arial" panose="020B0604020202020204" pitchFamily="34" charset="0"/>
              <a:buChar char="•"/>
            </a:pPr>
            <a:r>
              <a:rPr lang="en-US" sz="1000" dirty="0"/>
              <a:t>Support, strengthen, build capacity in our region’s key industries and existing businesses</a:t>
            </a:r>
          </a:p>
          <a:p>
            <a:pPr marL="171450" indent="-171450">
              <a:buFont typeface="Arial" panose="020B0604020202020204" pitchFamily="34" charset="0"/>
              <a:buChar char="•"/>
            </a:pPr>
            <a:r>
              <a:rPr lang="en-US" sz="1000" dirty="0"/>
              <a:t>Build capacity of our towns and counties to meet their economic development goals</a:t>
            </a:r>
          </a:p>
          <a:p>
            <a:endParaRPr lang="en-US" sz="1000" dirty="0"/>
          </a:p>
          <a:p>
            <a:r>
              <a:rPr lang="en-US" sz="1100" dirty="0">
                <a:latin typeface="Biondi" panose="02000505030000020004" pitchFamily="2" charset="0"/>
              </a:rPr>
              <a:t>COMMUNITY</a:t>
            </a:r>
          </a:p>
          <a:p>
            <a:r>
              <a:rPr lang="en-US" sz="1000" b="1" dirty="0" smtClean="0"/>
              <a:t>GOAL: Continue </a:t>
            </a:r>
            <a:r>
              <a:rPr lang="en-US" sz="1000" b="1" dirty="0"/>
              <a:t>to </a:t>
            </a:r>
            <a:r>
              <a:rPr lang="en-US" sz="1000" b="1" dirty="0" smtClean="0"/>
              <a:t>help steward </a:t>
            </a:r>
            <a:r>
              <a:rPr lang="en-US" sz="1000" b="1" dirty="0"/>
              <a:t>a unique community character and high quality of life attractive to year-round residents as well as visitors</a:t>
            </a:r>
          </a:p>
          <a:p>
            <a:r>
              <a:rPr lang="en-US" sz="1000" dirty="0"/>
              <a:t>Objectives:</a:t>
            </a:r>
          </a:p>
          <a:p>
            <a:pPr marL="171450" indent="-171450">
              <a:buFont typeface="Arial" panose="020B0604020202020204" pitchFamily="34" charset="0"/>
              <a:buChar char="•"/>
            </a:pPr>
            <a:r>
              <a:rPr lang="en-US" sz="1000" dirty="0"/>
              <a:t>Protect our unique community character</a:t>
            </a:r>
          </a:p>
          <a:p>
            <a:pPr marL="171450" indent="-171450">
              <a:buFont typeface="Arial" panose="020B0604020202020204" pitchFamily="34" charset="0"/>
              <a:buChar char="•"/>
            </a:pPr>
            <a:r>
              <a:rPr lang="en-US" sz="1000" dirty="0"/>
              <a:t>Protect the natural environment </a:t>
            </a:r>
          </a:p>
          <a:p>
            <a:pPr marL="171450" indent="-171450">
              <a:buFont typeface="Arial" panose="020B0604020202020204" pitchFamily="34" charset="0"/>
              <a:buChar char="•"/>
            </a:pPr>
            <a:r>
              <a:rPr lang="en-US" sz="1000" dirty="0"/>
              <a:t>Assist our communities to have thriving main street/downtown areas with full storefronts</a:t>
            </a:r>
          </a:p>
          <a:p>
            <a:endParaRPr lang="en-US" sz="1000" dirty="0"/>
          </a:p>
          <a:p>
            <a:r>
              <a:rPr lang="en-US" sz="1100" dirty="0">
                <a:latin typeface="Biondi" panose="02000505030000020004" pitchFamily="2" charset="0"/>
              </a:rPr>
              <a:t>RESILIENCY</a:t>
            </a:r>
          </a:p>
          <a:p>
            <a:r>
              <a:rPr lang="en-US" sz="1000" b="1" dirty="0" smtClean="0"/>
              <a:t>GOAL: Foster a </a:t>
            </a:r>
            <a:r>
              <a:rPr lang="en-US" sz="1000" b="1" dirty="0"/>
              <a:t>regional economy that is resilient to economic downturns/shocks and natural disasters in the long-term </a:t>
            </a:r>
          </a:p>
          <a:p>
            <a:r>
              <a:rPr lang="en-US" sz="1000" dirty="0"/>
              <a:t>Objectives:</a:t>
            </a:r>
          </a:p>
          <a:p>
            <a:pPr marL="171450" indent="-171450">
              <a:buFont typeface="Arial" panose="020B0604020202020204" pitchFamily="34" charset="0"/>
              <a:buChar char="•"/>
            </a:pPr>
            <a:r>
              <a:rPr lang="en-US" sz="1000" dirty="0"/>
              <a:t>Build capacity of our towns and counties to be resilient in the face of natural disasters, economic downturns</a:t>
            </a:r>
          </a:p>
          <a:p>
            <a:pPr marL="171450" indent="-171450">
              <a:buFont typeface="Arial" panose="020B0604020202020204" pitchFamily="34" charset="0"/>
              <a:buChar char="•"/>
            </a:pPr>
            <a:r>
              <a:rPr lang="en-US" sz="1000" dirty="0"/>
              <a:t>Bolster the long-term economic durability of the region so as not to be dependent on one single employer or one dominate industry</a:t>
            </a:r>
          </a:p>
          <a:p>
            <a:pPr marL="171450" indent="-171450">
              <a:buFont typeface="Arial" panose="020B0604020202020204" pitchFamily="34" charset="0"/>
              <a:buChar char="•"/>
            </a:pPr>
            <a:r>
              <a:rPr lang="en-US" sz="1000" dirty="0"/>
              <a:t>Establishing Information networks among the various stakeholders in the region to encourage active and regular communications between the public, private, education, and non-profit sectors to collaborate on existing and potential future challenges.</a:t>
            </a:r>
          </a:p>
          <a:p>
            <a:pPr marL="171450" indent="-171450">
              <a:buFont typeface="Arial" panose="020B0604020202020204" pitchFamily="34" charset="0"/>
              <a:buChar char="•"/>
            </a:pPr>
            <a:r>
              <a:rPr lang="en-US" sz="1000" dirty="0"/>
              <a:t>Promote a positive vision for the region</a:t>
            </a:r>
          </a:p>
          <a:p>
            <a:endParaRPr lang="en-US" sz="1200" b="1" dirty="0" smtClean="0"/>
          </a:p>
          <a:p>
            <a:endParaRPr lang="en-US" sz="800" dirty="0" smtClean="0"/>
          </a:p>
        </p:txBody>
      </p:sp>
      <p:sp>
        <p:nvSpPr>
          <p:cNvPr id="9" name="AutoShape 5" descr="Image result for colorado department of local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7" descr="Image result for colorado department of local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Image result for colorado department of local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14" name="Straight Connector 13"/>
          <p:cNvCxnSpPr/>
          <p:nvPr/>
        </p:nvCxnSpPr>
        <p:spPr>
          <a:xfrm>
            <a:off x="155575" y="513397"/>
            <a:ext cx="86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7000" y="112682"/>
            <a:ext cx="6578600" cy="400110"/>
          </a:xfrm>
          <a:prstGeom prst="rect">
            <a:avLst/>
          </a:prstGeom>
          <a:noFill/>
        </p:spPr>
        <p:txBody>
          <a:bodyPr wrap="square" rtlCol="0">
            <a:spAutoFit/>
          </a:bodyPr>
          <a:lstStyle/>
          <a:p>
            <a:r>
              <a:rPr lang="en-US" sz="2000" dirty="0">
                <a:latin typeface="Biondi" panose="02000505030000020004" pitchFamily="2" charset="0"/>
              </a:rPr>
              <a:t>Strategic Direction/Action Plan</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551497"/>
            <a:ext cx="1644650" cy="1322230"/>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91" t="526" b="-526"/>
          <a:stretch/>
        </p:blipFill>
        <p:spPr bwMode="auto">
          <a:xfrm>
            <a:off x="111830" y="2075497"/>
            <a:ext cx="1640770" cy="1295706"/>
          </a:xfrm>
          <a:prstGeom prst="rect">
            <a:avLst/>
          </a:prstGeom>
          <a:noFill/>
          <a:ln w="50800">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528" t="18831" r="22764" b="18831"/>
          <a:stretch/>
        </p:blipFill>
        <p:spPr bwMode="auto">
          <a:xfrm>
            <a:off x="111830" y="3524693"/>
            <a:ext cx="1687690" cy="1288021"/>
          </a:xfrm>
          <a:prstGeom prst="rect">
            <a:avLst/>
          </a:prstGeom>
          <a:noFill/>
          <a:ln w="50800">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6242" r="10617"/>
          <a:stretch/>
        </p:blipFill>
        <p:spPr bwMode="auto">
          <a:xfrm>
            <a:off x="158750" y="5047297"/>
            <a:ext cx="1593850" cy="1299597"/>
          </a:xfrm>
          <a:prstGeom prst="rect">
            <a:avLst/>
          </a:prstGeom>
          <a:noFill/>
          <a:ln w="50800">
            <a:no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BE5C1903-54C7-4227-A5B1-A103F1F03493}" type="slidenum">
              <a:rPr lang="en-US" smtClean="0"/>
              <a:t>9</a:t>
            </a:fld>
            <a:endParaRPr lang="en-US" dirty="0"/>
          </a:p>
        </p:txBody>
      </p:sp>
    </p:spTree>
    <p:extLst>
      <p:ext uri="{BB962C8B-B14F-4D97-AF65-F5344CB8AC3E}">
        <p14:creationId xmlns:p14="http://schemas.microsoft.com/office/powerpoint/2010/main" val="1039050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4215</TotalTime>
  <Words>3560</Words>
  <Application>Microsoft Office PowerPoint</Application>
  <PresentationFormat>On-screen Show (4:3)</PresentationFormat>
  <Paragraphs>789</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Aharoni</vt:lpstr>
      <vt:lpstr>Arial</vt:lpstr>
      <vt:lpstr>Biondi</vt:lpstr>
      <vt:lpstr>Calibri</vt:lpstr>
      <vt:lpstr>Office Theme</vt:lpstr>
      <vt:lpstr>NWCCOG Economic Development District COMPREHENSIVE ECONOMIC DEVELOPMENT STRATEGY 2017-2022 Mid-Year Progress Report – August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NWCCOG EDD  CEDS 2017 - 2021</dc:title>
  <dc:creator>Rachel</dc:creator>
  <cp:lastModifiedBy>RACHEL</cp:lastModifiedBy>
  <cp:revision>648</cp:revision>
  <cp:lastPrinted>2017-01-30T17:38:33Z</cp:lastPrinted>
  <dcterms:created xsi:type="dcterms:W3CDTF">2016-03-29T18:21:33Z</dcterms:created>
  <dcterms:modified xsi:type="dcterms:W3CDTF">2018-08-15T19:01:36Z</dcterms:modified>
</cp:coreProperties>
</file>