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58" r:id="rId6"/>
    <p:sldId id="261" r:id="rId7"/>
    <p:sldId id="262" r:id="rId8"/>
    <p:sldId id="263" r:id="rId9"/>
    <p:sldId id="264" r:id="rId10"/>
    <p:sldId id="265" r:id="rId11"/>
    <p:sldId id="266" r:id="rId12"/>
    <p:sldId id="268" r:id="rId13"/>
    <p:sldId id="267"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09CAF1-5B9C-436F-B3FC-D6ACA6A3E6E5}"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4C6CA-FF1F-4B85-9803-2F6156A9B48E}" type="slidenum">
              <a:rPr lang="en-US" smtClean="0"/>
              <a:t>‹#›</a:t>
            </a:fld>
            <a:endParaRPr lang="en-US"/>
          </a:p>
        </p:txBody>
      </p:sp>
    </p:spTree>
    <p:extLst>
      <p:ext uri="{BB962C8B-B14F-4D97-AF65-F5344CB8AC3E}">
        <p14:creationId xmlns:p14="http://schemas.microsoft.com/office/powerpoint/2010/main" val="4256059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09CAF1-5B9C-436F-B3FC-D6ACA6A3E6E5}"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4C6CA-FF1F-4B85-9803-2F6156A9B48E}" type="slidenum">
              <a:rPr lang="en-US" smtClean="0"/>
              <a:t>‹#›</a:t>
            </a:fld>
            <a:endParaRPr lang="en-US"/>
          </a:p>
        </p:txBody>
      </p:sp>
    </p:spTree>
    <p:extLst>
      <p:ext uri="{BB962C8B-B14F-4D97-AF65-F5344CB8AC3E}">
        <p14:creationId xmlns:p14="http://schemas.microsoft.com/office/powerpoint/2010/main" val="933220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09CAF1-5B9C-436F-B3FC-D6ACA6A3E6E5}"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4C6CA-FF1F-4B85-9803-2F6156A9B48E}" type="slidenum">
              <a:rPr lang="en-US" smtClean="0"/>
              <a:t>‹#›</a:t>
            </a:fld>
            <a:endParaRPr lang="en-US"/>
          </a:p>
        </p:txBody>
      </p:sp>
    </p:spTree>
    <p:extLst>
      <p:ext uri="{BB962C8B-B14F-4D97-AF65-F5344CB8AC3E}">
        <p14:creationId xmlns:p14="http://schemas.microsoft.com/office/powerpoint/2010/main" val="246577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09CAF1-5B9C-436F-B3FC-D6ACA6A3E6E5}"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4C6CA-FF1F-4B85-9803-2F6156A9B48E}" type="slidenum">
              <a:rPr lang="en-US" smtClean="0"/>
              <a:t>‹#›</a:t>
            </a:fld>
            <a:endParaRPr lang="en-US"/>
          </a:p>
        </p:txBody>
      </p:sp>
    </p:spTree>
    <p:extLst>
      <p:ext uri="{BB962C8B-B14F-4D97-AF65-F5344CB8AC3E}">
        <p14:creationId xmlns:p14="http://schemas.microsoft.com/office/powerpoint/2010/main" val="341224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09CAF1-5B9C-436F-B3FC-D6ACA6A3E6E5}"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4C6CA-FF1F-4B85-9803-2F6156A9B48E}" type="slidenum">
              <a:rPr lang="en-US" smtClean="0"/>
              <a:t>‹#›</a:t>
            </a:fld>
            <a:endParaRPr lang="en-US"/>
          </a:p>
        </p:txBody>
      </p:sp>
    </p:spTree>
    <p:extLst>
      <p:ext uri="{BB962C8B-B14F-4D97-AF65-F5344CB8AC3E}">
        <p14:creationId xmlns:p14="http://schemas.microsoft.com/office/powerpoint/2010/main" val="97689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09CAF1-5B9C-436F-B3FC-D6ACA6A3E6E5}" type="datetimeFigureOut">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4C6CA-FF1F-4B85-9803-2F6156A9B48E}" type="slidenum">
              <a:rPr lang="en-US" smtClean="0"/>
              <a:t>‹#›</a:t>
            </a:fld>
            <a:endParaRPr lang="en-US"/>
          </a:p>
        </p:txBody>
      </p:sp>
    </p:spTree>
    <p:extLst>
      <p:ext uri="{BB962C8B-B14F-4D97-AF65-F5344CB8AC3E}">
        <p14:creationId xmlns:p14="http://schemas.microsoft.com/office/powerpoint/2010/main" val="3131673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09CAF1-5B9C-436F-B3FC-D6ACA6A3E6E5}" type="datetimeFigureOut">
              <a:rPr lang="en-US" smtClean="0"/>
              <a:t>8/8/2018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4C6CA-FF1F-4B85-9803-2F6156A9B48E}" type="slidenum">
              <a:rPr lang="en-US" smtClean="0"/>
              <a:t>‹#›</a:t>
            </a:fld>
            <a:endParaRPr lang="en-US"/>
          </a:p>
        </p:txBody>
      </p:sp>
    </p:spTree>
    <p:extLst>
      <p:ext uri="{BB962C8B-B14F-4D97-AF65-F5344CB8AC3E}">
        <p14:creationId xmlns:p14="http://schemas.microsoft.com/office/powerpoint/2010/main" val="1249840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09CAF1-5B9C-436F-B3FC-D6ACA6A3E6E5}" type="datetimeFigureOut">
              <a:rPr lang="en-US" smtClean="0"/>
              <a:t>8/8/2018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4C6CA-FF1F-4B85-9803-2F6156A9B48E}" type="slidenum">
              <a:rPr lang="en-US" smtClean="0"/>
              <a:t>‹#›</a:t>
            </a:fld>
            <a:endParaRPr lang="en-US"/>
          </a:p>
        </p:txBody>
      </p:sp>
    </p:spTree>
    <p:extLst>
      <p:ext uri="{BB962C8B-B14F-4D97-AF65-F5344CB8AC3E}">
        <p14:creationId xmlns:p14="http://schemas.microsoft.com/office/powerpoint/2010/main" val="220805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9CAF1-5B9C-436F-B3FC-D6ACA6A3E6E5}" type="datetimeFigureOut">
              <a:rPr lang="en-US" smtClean="0"/>
              <a:t>8/8/2018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4C6CA-FF1F-4B85-9803-2F6156A9B48E}" type="slidenum">
              <a:rPr lang="en-US" smtClean="0"/>
              <a:t>‹#›</a:t>
            </a:fld>
            <a:endParaRPr lang="en-US"/>
          </a:p>
        </p:txBody>
      </p:sp>
    </p:spTree>
    <p:extLst>
      <p:ext uri="{BB962C8B-B14F-4D97-AF65-F5344CB8AC3E}">
        <p14:creationId xmlns:p14="http://schemas.microsoft.com/office/powerpoint/2010/main" val="1578813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09CAF1-5B9C-436F-B3FC-D6ACA6A3E6E5}" type="datetimeFigureOut">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4C6CA-FF1F-4B85-9803-2F6156A9B48E}" type="slidenum">
              <a:rPr lang="en-US" smtClean="0"/>
              <a:t>‹#›</a:t>
            </a:fld>
            <a:endParaRPr lang="en-US"/>
          </a:p>
        </p:txBody>
      </p:sp>
    </p:spTree>
    <p:extLst>
      <p:ext uri="{BB962C8B-B14F-4D97-AF65-F5344CB8AC3E}">
        <p14:creationId xmlns:p14="http://schemas.microsoft.com/office/powerpoint/2010/main" val="688691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09CAF1-5B9C-436F-B3FC-D6ACA6A3E6E5}" type="datetimeFigureOut">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4C6CA-FF1F-4B85-9803-2F6156A9B48E}" type="slidenum">
              <a:rPr lang="en-US" smtClean="0"/>
              <a:t>‹#›</a:t>
            </a:fld>
            <a:endParaRPr lang="en-US"/>
          </a:p>
        </p:txBody>
      </p:sp>
    </p:spTree>
    <p:extLst>
      <p:ext uri="{BB962C8B-B14F-4D97-AF65-F5344CB8AC3E}">
        <p14:creationId xmlns:p14="http://schemas.microsoft.com/office/powerpoint/2010/main" val="2526496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9CAF1-5B9C-436F-B3FC-D6ACA6A3E6E5}" type="datetimeFigureOut">
              <a:rPr lang="en-US" smtClean="0"/>
              <a:t>8/8/2018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4C6CA-FF1F-4B85-9803-2F6156A9B48E}" type="slidenum">
              <a:rPr lang="en-US" smtClean="0"/>
              <a:t>‹#›</a:t>
            </a:fld>
            <a:endParaRPr lang="en-US"/>
          </a:p>
        </p:txBody>
      </p:sp>
    </p:spTree>
    <p:extLst>
      <p:ext uri="{BB962C8B-B14F-4D97-AF65-F5344CB8AC3E}">
        <p14:creationId xmlns:p14="http://schemas.microsoft.com/office/powerpoint/2010/main" val="1581312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291" y="1122363"/>
            <a:ext cx="11083636" cy="1500764"/>
          </a:xfrm>
        </p:spPr>
        <p:txBody>
          <a:bodyPr>
            <a:normAutofit/>
          </a:bodyPr>
          <a:lstStyle/>
          <a:p>
            <a:r>
              <a:rPr lang="en-US" sz="7200" b="1" dirty="0" smtClean="0"/>
              <a:t>Sugarloaf &amp; Golf Course fires</a:t>
            </a:r>
            <a:endParaRPr lang="en-US" sz="72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1491" y="3020297"/>
            <a:ext cx="4735176" cy="3551382"/>
          </a:xfrm>
          <a:prstGeom prst="rect">
            <a:avLst/>
          </a:prstGeom>
        </p:spPr>
      </p:pic>
    </p:spTree>
    <p:extLst>
      <p:ext uri="{BB962C8B-B14F-4D97-AF65-F5344CB8AC3E}">
        <p14:creationId xmlns:p14="http://schemas.microsoft.com/office/powerpoint/2010/main" val="3034323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Golf Course Fire</a:t>
            </a:r>
            <a:endParaRPr lang="en-US" dirty="0"/>
          </a:p>
        </p:txBody>
      </p:sp>
      <p:sp>
        <p:nvSpPr>
          <p:cNvPr id="7" name="Subtitle 2"/>
          <p:cNvSpPr>
            <a:spLocks noGrp="1"/>
          </p:cNvSpPr>
          <p:nvPr>
            <p:ph type="subTitle" idx="1"/>
          </p:nvPr>
        </p:nvSpPr>
        <p:spPr>
          <a:xfrm>
            <a:off x="4294908" y="2105891"/>
            <a:ext cx="6668656" cy="4322618"/>
          </a:xfrm>
        </p:spPr>
        <p:txBody>
          <a:bodyPr>
            <a:normAutofit fontScale="92500" lnSpcReduction="10000"/>
          </a:bodyPr>
          <a:lstStyle/>
          <a:p>
            <a:r>
              <a:rPr lang="en-US" dirty="0" smtClean="0"/>
              <a:t>History of the fire:</a:t>
            </a:r>
          </a:p>
          <a:p>
            <a:pPr algn="l"/>
            <a:r>
              <a:rPr lang="en-US" dirty="0" smtClean="0"/>
              <a:t>The newly organized Mountain Area Mutual Aid response was initiated to provide additional resources within a shortened period of time from the NW region.</a:t>
            </a:r>
          </a:p>
          <a:p>
            <a:pPr algn="l"/>
            <a:r>
              <a:rPr lang="en-US" dirty="0" smtClean="0"/>
              <a:t>Crews from across the NW region, state, SD and WY responded to assist with the fire efforts and would ultimately grow to over 150 personnel that battled it.</a:t>
            </a:r>
          </a:p>
          <a:p>
            <a:pPr algn="l"/>
            <a:r>
              <a:rPr lang="en-US" dirty="0" smtClean="0"/>
              <a:t>At 3:55pm a pre-evacuation notification was sent out through CodeRed warning the residents of the need to be prepared should the fire grow.</a:t>
            </a:r>
          </a:p>
          <a:p>
            <a:pPr algn="l"/>
            <a:r>
              <a:rPr lang="en-US" dirty="0" smtClean="0"/>
              <a:t>At 4:23pm the residents in the impacted were notified of a mandatory evacuation and that the evacuation point would be the Grand Lake Center.</a:t>
            </a:r>
          </a:p>
          <a:p>
            <a:pPr algn="l"/>
            <a:endParaRPr lang="en-US" dirty="0" smtClean="0"/>
          </a:p>
          <a:p>
            <a:pPr algn="l"/>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602" y="2004291"/>
            <a:ext cx="3701689" cy="4615092"/>
          </a:xfrm>
          <a:prstGeom prst="rect">
            <a:avLst/>
          </a:prstGeom>
        </p:spPr>
      </p:pic>
    </p:spTree>
    <p:extLst>
      <p:ext uri="{BB962C8B-B14F-4D97-AF65-F5344CB8AC3E}">
        <p14:creationId xmlns:p14="http://schemas.microsoft.com/office/powerpoint/2010/main" val="1853899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Golf Course Fire</a:t>
            </a:r>
            <a:endParaRPr lang="en-US" dirty="0"/>
          </a:p>
        </p:txBody>
      </p:sp>
      <p:sp>
        <p:nvSpPr>
          <p:cNvPr id="7" name="Subtitle 2"/>
          <p:cNvSpPr>
            <a:spLocks noGrp="1"/>
          </p:cNvSpPr>
          <p:nvPr>
            <p:ph type="subTitle" idx="1"/>
          </p:nvPr>
        </p:nvSpPr>
        <p:spPr>
          <a:xfrm>
            <a:off x="4294908" y="2105891"/>
            <a:ext cx="6631710" cy="4322618"/>
          </a:xfrm>
        </p:spPr>
        <p:txBody>
          <a:bodyPr>
            <a:normAutofit fontScale="92500"/>
          </a:bodyPr>
          <a:lstStyle/>
          <a:p>
            <a:r>
              <a:rPr lang="en-US" dirty="0" smtClean="0"/>
              <a:t>History of the fire:</a:t>
            </a:r>
          </a:p>
          <a:p>
            <a:pPr algn="l"/>
            <a:r>
              <a:rPr lang="en-US" dirty="0" smtClean="0"/>
              <a:t>Incident Commanders did cut off power and gas to some of the impacted area to minimize potential fires</a:t>
            </a:r>
          </a:p>
          <a:p>
            <a:pPr algn="l"/>
            <a:r>
              <a:rPr lang="en-US" dirty="0" smtClean="0"/>
              <a:t>OEM was able to coordinate with the American Red Cross the use of the GL Center to provide shelter for any impacted resident. A total of 30 people stayed over night, either within the facility or camping outside. </a:t>
            </a:r>
          </a:p>
          <a:p>
            <a:pPr algn="l"/>
            <a:r>
              <a:rPr lang="en-US" dirty="0" smtClean="0"/>
              <a:t>The ARC kept the shelter open during the day on Friday and was able to demobilize in the evening of the 29th </a:t>
            </a:r>
          </a:p>
          <a:p>
            <a:pPr algn="l"/>
            <a:r>
              <a:rPr lang="en-US" dirty="0" smtClean="0"/>
              <a:t>OEM coordinated the feeding of the firefighters and worked with ARC on the feeding of those that sought shelter</a:t>
            </a:r>
          </a:p>
          <a:p>
            <a:pPr algn="l"/>
            <a:endParaRPr lang="en-US" dirty="0" smtClean="0"/>
          </a:p>
          <a:p>
            <a:pPr algn="l"/>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1914" y="2662383"/>
            <a:ext cx="4451929" cy="3338947"/>
          </a:xfrm>
          <a:prstGeom prst="rect">
            <a:avLst/>
          </a:prstGeom>
        </p:spPr>
      </p:pic>
    </p:spTree>
    <p:extLst>
      <p:ext uri="{BB962C8B-B14F-4D97-AF65-F5344CB8AC3E}">
        <p14:creationId xmlns:p14="http://schemas.microsoft.com/office/powerpoint/2010/main" val="382049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Golf Course Fire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41" y="2004291"/>
            <a:ext cx="3329132" cy="4438843"/>
          </a:xfrm>
          <a:prstGeom prst="rect">
            <a:avLst/>
          </a:prstGeom>
        </p:spPr>
      </p:pic>
      <p:sp>
        <p:nvSpPr>
          <p:cNvPr id="8" name="Subtitle 2"/>
          <p:cNvSpPr>
            <a:spLocks noGrp="1"/>
          </p:cNvSpPr>
          <p:nvPr>
            <p:ph type="subTitle" idx="1"/>
          </p:nvPr>
        </p:nvSpPr>
        <p:spPr>
          <a:xfrm>
            <a:off x="4294908" y="2105891"/>
            <a:ext cx="6631710" cy="4322618"/>
          </a:xfrm>
        </p:spPr>
        <p:txBody>
          <a:bodyPr>
            <a:normAutofit/>
          </a:bodyPr>
          <a:lstStyle/>
          <a:p>
            <a:r>
              <a:rPr lang="en-US" dirty="0" smtClean="0"/>
              <a:t>History of the fire:</a:t>
            </a:r>
          </a:p>
          <a:p>
            <a:pPr algn="l"/>
            <a:r>
              <a:rPr lang="en-US" dirty="0" smtClean="0"/>
              <a:t>By Thursday night, crews had a good handle on the fire but needed to watch out for hot spots that were crossing the fire break of CR 48.</a:t>
            </a:r>
          </a:p>
          <a:p>
            <a:pPr algn="l"/>
            <a:r>
              <a:rPr lang="en-US" dirty="0" smtClean="0"/>
              <a:t>By Friday AM, it was believed that the fire would be adequately controlled enough by the end of the day to allow residents back home barring any major change in the wind.</a:t>
            </a:r>
          </a:p>
          <a:p>
            <a:pPr algn="l"/>
            <a:r>
              <a:rPr lang="en-US" dirty="0" smtClean="0"/>
              <a:t>Mutual Aid crews began to be released by 3:30 as the fire activity was slowing down.</a:t>
            </a:r>
          </a:p>
          <a:p>
            <a:pPr algn="l"/>
            <a:endParaRPr lang="en-US" dirty="0" smtClean="0"/>
          </a:p>
          <a:p>
            <a:pPr algn="l"/>
            <a:endParaRPr lang="en-US" dirty="0" smtClean="0"/>
          </a:p>
          <a:p>
            <a:pPr algn="l"/>
            <a:endParaRPr lang="en-US" dirty="0"/>
          </a:p>
        </p:txBody>
      </p:sp>
    </p:spTree>
    <p:extLst>
      <p:ext uri="{BB962C8B-B14F-4D97-AF65-F5344CB8AC3E}">
        <p14:creationId xmlns:p14="http://schemas.microsoft.com/office/powerpoint/2010/main" val="1816927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Golf Course Fire</a:t>
            </a:r>
            <a:endParaRPr lang="en-US" dirty="0"/>
          </a:p>
        </p:txBody>
      </p:sp>
      <p:sp>
        <p:nvSpPr>
          <p:cNvPr id="8" name="Subtitle 2"/>
          <p:cNvSpPr>
            <a:spLocks noGrp="1"/>
          </p:cNvSpPr>
          <p:nvPr>
            <p:ph type="subTitle" idx="1"/>
          </p:nvPr>
        </p:nvSpPr>
        <p:spPr>
          <a:xfrm>
            <a:off x="4294908" y="2105891"/>
            <a:ext cx="7084292" cy="4322618"/>
          </a:xfrm>
        </p:spPr>
        <p:txBody>
          <a:bodyPr>
            <a:normAutofit fontScale="85000" lnSpcReduction="20000"/>
          </a:bodyPr>
          <a:lstStyle/>
          <a:p>
            <a:r>
              <a:rPr lang="en-US" dirty="0" smtClean="0"/>
              <a:t>History of the fire:</a:t>
            </a:r>
          </a:p>
          <a:p>
            <a:pPr algn="l"/>
            <a:r>
              <a:rPr lang="en-US" dirty="0" smtClean="0"/>
              <a:t>Due to the nature of the fire and to make sure that citizens were kept informed in a timely and professional manner, a community briefing was held at 7pm on Thursday where over 150 people attended.</a:t>
            </a:r>
          </a:p>
          <a:p>
            <a:pPr algn="l"/>
            <a:r>
              <a:rPr lang="en-US" dirty="0" smtClean="0"/>
              <a:t>A </a:t>
            </a:r>
            <a:r>
              <a:rPr lang="en-US" dirty="0" smtClean="0"/>
              <a:t>total of four community briefings were held between Thursday and Friday evening that allowed the incident commanders to provide information to the public and answer questions</a:t>
            </a:r>
            <a:r>
              <a:rPr lang="en-US" dirty="0" smtClean="0"/>
              <a:t>. Each briefing was recorded and shown on Facebook Live via OEM’s Facebook page.</a:t>
            </a:r>
          </a:p>
          <a:p>
            <a:pPr algn="l"/>
            <a:r>
              <a:rPr lang="en-US" dirty="0" smtClean="0"/>
              <a:t>At </a:t>
            </a:r>
            <a:r>
              <a:rPr lang="en-US" dirty="0" smtClean="0"/>
              <a:t>7pm on Friday June 29</a:t>
            </a:r>
            <a:r>
              <a:rPr lang="en-US" baseline="30000" dirty="0" smtClean="0"/>
              <a:t>th</a:t>
            </a:r>
            <a:r>
              <a:rPr lang="en-US" dirty="0" smtClean="0"/>
              <a:t>, the final CodeRed notification was sent out informing residents that the evacuation order had been lifted following the final briefing</a:t>
            </a:r>
            <a:r>
              <a:rPr lang="en-US" dirty="0"/>
              <a:t>. </a:t>
            </a:r>
            <a:endParaRPr lang="en-US" dirty="0" smtClean="0"/>
          </a:p>
          <a:p>
            <a:pPr algn="l"/>
            <a:r>
              <a:rPr lang="en-US" dirty="0" smtClean="0"/>
              <a:t>At </a:t>
            </a:r>
            <a:r>
              <a:rPr lang="en-US" dirty="0"/>
              <a:t>the recent Responder and Public After Action Report meeting, everyone was thankful for the quick determination to hold these briefings as well as the ability to interact with the command staff.</a:t>
            </a:r>
          </a:p>
          <a:p>
            <a:pPr algn="l"/>
            <a:endParaRPr lang="en-US" dirty="0" smtClean="0"/>
          </a:p>
          <a:p>
            <a:pPr algn="l"/>
            <a:endParaRPr lang="en-US" dirty="0" smtClean="0"/>
          </a:p>
          <a:p>
            <a:pPr algn="l"/>
            <a:endParaRPr lang="en-US" dirty="0" smtClean="0"/>
          </a:p>
          <a:p>
            <a:pPr algn="l"/>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27" y="2731654"/>
            <a:ext cx="3629891" cy="2722418"/>
          </a:xfrm>
          <a:prstGeom prst="rect">
            <a:avLst/>
          </a:prstGeom>
        </p:spPr>
      </p:pic>
    </p:spTree>
    <p:extLst>
      <p:ext uri="{BB962C8B-B14F-4D97-AF65-F5344CB8AC3E}">
        <p14:creationId xmlns:p14="http://schemas.microsoft.com/office/powerpoint/2010/main" val="2005788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65454" y="2004291"/>
            <a:ext cx="4959927" cy="4636654"/>
          </a:xfrm>
        </p:spPr>
        <p:txBody>
          <a:bodyPr/>
          <a:lstStyle/>
          <a:p>
            <a:pPr algn="l"/>
            <a:r>
              <a:rPr lang="en-US" dirty="0" smtClean="0"/>
              <a:t>Grand County’s </a:t>
            </a:r>
            <a:r>
              <a:rPr lang="en-US" dirty="0" err="1" smtClean="0"/>
              <a:t>Sherrif’s</a:t>
            </a:r>
            <a:r>
              <a:rPr lang="en-US" dirty="0" smtClean="0"/>
              <a:t> Office used the brand new thermal-capable Unmanned Aerial Vehicle (drone) to assist firefighters with detecting hot spots that were not initially visible by those on the ground.  Some of these spots were between 200-300 degrees and still undetectable due to the terrain and them not producing smoke initially. </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Golf Course Fire</a:t>
            </a:r>
            <a:endParaRPr lang="en-US" dirty="0"/>
          </a:p>
        </p:txBody>
      </p:sp>
      <p:pic>
        <p:nvPicPr>
          <p:cNvPr id="2" name="DJI_00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872" y="2004291"/>
            <a:ext cx="6096000" cy="4064000"/>
          </a:xfrm>
          <a:prstGeom prst="rect">
            <a:avLst/>
          </a:prstGeom>
        </p:spPr>
      </p:pic>
    </p:spTree>
    <p:extLst>
      <p:ext uri="{BB962C8B-B14F-4D97-AF65-F5344CB8AC3E}">
        <p14:creationId xmlns:p14="http://schemas.microsoft.com/office/powerpoint/2010/main" val="1115225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55127" y="2105891"/>
            <a:ext cx="6336146" cy="4313382"/>
          </a:xfrm>
        </p:spPr>
        <p:txBody>
          <a:bodyPr>
            <a:normAutofit lnSpcReduction="10000"/>
          </a:bodyPr>
          <a:lstStyle/>
          <a:p>
            <a:r>
              <a:rPr lang="en-US" dirty="0" smtClean="0"/>
              <a:t>Additional information:</a:t>
            </a:r>
          </a:p>
          <a:p>
            <a:pPr algn="l"/>
            <a:r>
              <a:rPr lang="en-US" dirty="0" smtClean="0"/>
              <a:t>A local hotline was established at the Grand County Admin building to answer questions from residents.</a:t>
            </a:r>
          </a:p>
          <a:p>
            <a:pPr algn="l"/>
            <a:r>
              <a:rPr lang="en-US" dirty="0" smtClean="0"/>
              <a:t>Social media was heavily used to provide information to the public at set times to ‘control’ the expectation of when residents could get any updates unless major issues arose</a:t>
            </a:r>
            <a:r>
              <a:rPr lang="en-US" dirty="0" smtClean="0"/>
              <a:t>.</a:t>
            </a:r>
          </a:p>
          <a:p>
            <a:pPr algn="l"/>
            <a:r>
              <a:rPr lang="en-US" dirty="0" smtClean="0"/>
              <a:t>Over 100,000 likes, views and or shares of posts and videos occurred over a three </a:t>
            </a:r>
            <a:r>
              <a:rPr lang="en-US" smtClean="0"/>
              <a:t>day period</a:t>
            </a:r>
            <a:endParaRPr lang="en-US" dirty="0" smtClean="0"/>
          </a:p>
          <a:p>
            <a:pPr algn="l"/>
            <a:r>
              <a:rPr lang="en-US" dirty="0" smtClean="0"/>
              <a:t>www.gcemergency.com was used to provide additional updates</a:t>
            </a:r>
          </a:p>
          <a:p>
            <a:pPr algn="l"/>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Golf Course Fire</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21673" y="2267526"/>
            <a:ext cx="4248727" cy="3186545"/>
          </a:xfrm>
          <a:prstGeom prst="rect">
            <a:avLst/>
          </a:prstGeom>
        </p:spPr>
      </p:pic>
    </p:spTree>
    <p:extLst>
      <p:ext uri="{BB962C8B-B14F-4D97-AF65-F5344CB8AC3E}">
        <p14:creationId xmlns:p14="http://schemas.microsoft.com/office/powerpoint/2010/main" val="3357783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Thank You</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58" y="2294470"/>
            <a:ext cx="3013941" cy="401858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4325" y="2298319"/>
            <a:ext cx="3011054" cy="401473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086702" y="2796790"/>
            <a:ext cx="4018592" cy="3013943"/>
          </a:xfrm>
          <a:prstGeom prst="rect">
            <a:avLst/>
          </a:prstGeom>
        </p:spPr>
      </p:pic>
    </p:spTree>
    <p:extLst>
      <p:ext uri="{BB962C8B-B14F-4D97-AF65-F5344CB8AC3E}">
        <p14:creationId xmlns:p14="http://schemas.microsoft.com/office/powerpoint/2010/main" val="2016726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46" y="1122363"/>
            <a:ext cx="5867954" cy="946582"/>
          </a:xfrm>
        </p:spPr>
        <p:txBody>
          <a:bodyPr/>
          <a:lstStyle/>
          <a:p>
            <a:r>
              <a:rPr lang="en-US" dirty="0" smtClean="0"/>
              <a:t>Overview</a:t>
            </a:r>
            <a:endParaRPr lang="en-US" dirty="0"/>
          </a:p>
        </p:txBody>
      </p:sp>
      <p:sp>
        <p:nvSpPr>
          <p:cNvPr id="3" name="Subtitle 2"/>
          <p:cNvSpPr>
            <a:spLocks noGrp="1"/>
          </p:cNvSpPr>
          <p:nvPr>
            <p:ph type="subTitle" idx="1"/>
          </p:nvPr>
        </p:nvSpPr>
        <p:spPr>
          <a:xfrm>
            <a:off x="4800046" y="2068945"/>
            <a:ext cx="5867953" cy="4618182"/>
          </a:xfrm>
        </p:spPr>
        <p:txBody>
          <a:bodyPr>
            <a:normAutofit lnSpcReduction="10000"/>
          </a:bodyPr>
          <a:lstStyle/>
          <a:p>
            <a:r>
              <a:rPr lang="en-US" dirty="0" smtClean="0"/>
              <a:t>On June 28</a:t>
            </a:r>
            <a:r>
              <a:rPr lang="en-US" baseline="30000" dirty="0" smtClean="0"/>
              <a:t>th</a:t>
            </a:r>
            <a:r>
              <a:rPr lang="en-US" dirty="0" smtClean="0"/>
              <a:t>, Grand County saw two fires begin on opposite ends of the county within 12-hours of each other. The Sugarloaf fire was on Forest Service land while the Golf Course fire was on county land. Both were heavily fueled by the Pine Beetle Kill infestation.</a:t>
            </a:r>
          </a:p>
          <a:p>
            <a:r>
              <a:rPr lang="en-US" dirty="0" smtClean="0"/>
              <a:t>There were no injuries to residents or first responders, and no structures were damaged on either of these events. </a:t>
            </a:r>
          </a:p>
          <a:p>
            <a:r>
              <a:rPr lang="en-US" dirty="0" smtClean="0"/>
              <a:t>On June 26</a:t>
            </a:r>
            <a:r>
              <a:rPr lang="en-US" baseline="30000" dirty="0" smtClean="0"/>
              <a:t>th</a:t>
            </a:r>
            <a:r>
              <a:rPr lang="en-US" dirty="0" smtClean="0"/>
              <a:t> at the weekly Board of County Commissioners meeting, a unanimous vote was made to enact Stage 1 Fire Restrictions beginning on June 28</a:t>
            </a:r>
            <a:r>
              <a:rPr lang="en-US" baseline="30000" dirty="0" smtClean="0"/>
              <a:t>th</a:t>
            </a:r>
            <a:r>
              <a:rPr lang="en-US" dirty="0" smtClean="0"/>
              <a:t> at 4pm.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92" y="1256146"/>
            <a:ext cx="4356101" cy="5430982"/>
          </a:xfrm>
          <a:prstGeom prst="rect">
            <a:avLst/>
          </a:prstGeom>
        </p:spPr>
      </p:pic>
    </p:spTree>
    <p:extLst>
      <p:ext uri="{BB962C8B-B14F-4D97-AF65-F5344CB8AC3E}">
        <p14:creationId xmlns:p14="http://schemas.microsoft.com/office/powerpoint/2010/main" val="1700485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881928"/>
          </a:xfrm>
        </p:spPr>
        <p:txBody>
          <a:bodyPr>
            <a:normAutofit fontScale="90000"/>
          </a:bodyPr>
          <a:lstStyle/>
          <a:p>
            <a:r>
              <a:rPr lang="en-US" dirty="0" smtClean="0"/>
              <a:t>Sugarloaf Fire</a:t>
            </a:r>
            <a:endParaRPr lang="en-US" dirty="0"/>
          </a:p>
        </p:txBody>
      </p:sp>
      <p:sp>
        <p:nvSpPr>
          <p:cNvPr id="3" name="Subtitle 2"/>
          <p:cNvSpPr>
            <a:spLocks noGrp="1"/>
          </p:cNvSpPr>
          <p:nvPr>
            <p:ph type="subTitle" idx="1"/>
          </p:nvPr>
        </p:nvSpPr>
        <p:spPr>
          <a:xfrm>
            <a:off x="4119418" y="2004291"/>
            <a:ext cx="6548582" cy="4380345"/>
          </a:xfrm>
        </p:spPr>
        <p:txBody>
          <a:bodyPr/>
          <a:lstStyle/>
          <a:p>
            <a:pPr algn="l"/>
            <a:r>
              <a:rPr lang="en-US" dirty="0" smtClean="0"/>
              <a:t>Started: Thursday June 28, approx. 12:00 am</a:t>
            </a:r>
          </a:p>
          <a:p>
            <a:pPr algn="l"/>
            <a:r>
              <a:rPr lang="en-US" dirty="0" smtClean="0"/>
              <a:t>Cause of fire: Lightning strike</a:t>
            </a:r>
          </a:p>
          <a:p>
            <a:pPr algn="l"/>
            <a:r>
              <a:rPr lang="en-US" dirty="0" smtClean="0"/>
              <a:t>Location: 13 miles SW of Fraser</a:t>
            </a:r>
          </a:p>
          <a:p>
            <a:pPr algn="l"/>
            <a:r>
              <a:rPr lang="en-US" dirty="0" smtClean="0"/>
              <a:t>Size: 1280 acres</a:t>
            </a:r>
          </a:p>
          <a:p>
            <a:pPr algn="l"/>
            <a:r>
              <a:rPr lang="en-US" dirty="0" smtClean="0"/>
              <a:t>Current status: Active</a:t>
            </a:r>
          </a:p>
          <a:p>
            <a:pPr algn="l"/>
            <a:r>
              <a:rPr lang="en-US" dirty="0" smtClean="0"/>
              <a:t>Personnel assigned: 10</a:t>
            </a:r>
          </a:p>
          <a:p>
            <a:pPr algn="l"/>
            <a:r>
              <a:rPr lang="en-US" dirty="0" smtClean="0"/>
              <a:t>Resources assigned: 2 type-6 engines</a:t>
            </a:r>
          </a:p>
          <a:p>
            <a:pPr algn="l"/>
            <a:r>
              <a:rPr lang="en-US" dirty="0" smtClean="0"/>
              <a:t>Containment: 35%</a:t>
            </a:r>
          </a:p>
          <a:p>
            <a:pPr algn="l"/>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0921" y="2285134"/>
            <a:ext cx="4685145" cy="3513859"/>
          </a:xfrm>
          <a:prstGeom prst="rect">
            <a:avLst/>
          </a:prstGeom>
        </p:spPr>
      </p:pic>
    </p:spTree>
    <p:extLst>
      <p:ext uri="{BB962C8B-B14F-4D97-AF65-F5344CB8AC3E}">
        <p14:creationId xmlns:p14="http://schemas.microsoft.com/office/powerpoint/2010/main" val="1458753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16218" y="1893455"/>
            <a:ext cx="7398327" cy="4599709"/>
          </a:xfrm>
        </p:spPr>
        <p:txBody>
          <a:bodyPr>
            <a:normAutofit lnSpcReduction="10000"/>
          </a:bodyPr>
          <a:lstStyle/>
          <a:p>
            <a:r>
              <a:rPr lang="en-US" dirty="0" smtClean="0"/>
              <a:t>History of the fire:</a:t>
            </a:r>
          </a:p>
          <a:p>
            <a:pPr marL="342900" indent="-342900" algn="l">
              <a:buFont typeface="Arial" panose="020B0604020202020204" pitchFamily="34" charset="0"/>
              <a:buChar char="•"/>
            </a:pPr>
            <a:r>
              <a:rPr lang="en-US" dirty="0" smtClean="0"/>
              <a:t>Grand County dispatch was notified of visible smoke SE of the Henderson Mill on the morning of June 28</a:t>
            </a:r>
            <a:r>
              <a:rPr lang="en-US" baseline="30000" dirty="0" smtClean="0"/>
              <a:t>th</a:t>
            </a:r>
            <a:r>
              <a:rPr lang="en-US" dirty="0" smtClean="0"/>
              <a:t>. </a:t>
            </a:r>
          </a:p>
          <a:p>
            <a:pPr marL="342900" indent="-342900" algn="l">
              <a:buFont typeface="Arial" panose="020B0604020202020204" pitchFamily="34" charset="0"/>
              <a:buChar char="•"/>
            </a:pPr>
            <a:r>
              <a:rPr lang="en-US" dirty="0" smtClean="0"/>
              <a:t>Crews from Hot Sulphur Springs Fire District along with deputies from Grand County Sheriff’s Office responded and were able to control growth of the </a:t>
            </a:r>
            <a:r>
              <a:rPr lang="en-US" dirty="0" smtClean="0"/>
              <a:t>fire to a very small size. </a:t>
            </a:r>
            <a:endParaRPr lang="en-US" dirty="0" smtClean="0"/>
          </a:p>
          <a:p>
            <a:pPr marL="342900" indent="-342900" algn="l">
              <a:buFont typeface="Arial" panose="020B0604020202020204" pitchFamily="34" charset="0"/>
              <a:buChar char="•"/>
            </a:pPr>
            <a:r>
              <a:rPr lang="en-US" dirty="0" smtClean="0"/>
              <a:t>Forest Service took control of the fire late morning and decided to let the fire burn as it was in a remote area impacted by the pine beetle infestation</a:t>
            </a:r>
          </a:p>
          <a:p>
            <a:pPr marL="342900" indent="-342900" algn="l">
              <a:buFont typeface="Arial" panose="020B0604020202020204" pitchFamily="34" charset="0"/>
              <a:buChar char="•"/>
            </a:pPr>
            <a:r>
              <a:rPr lang="en-US" dirty="0" smtClean="0"/>
              <a:t>Smoke plume from the growth of the fire was noticeable from Grand County as well as Summit County.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Sugarloaf Fire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57" y="3133148"/>
            <a:ext cx="3769461" cy="2120322"/>
          </a:xfrm>
          <a:prstGeom prst="rect">
            <a:avLst/>
          </a:prstGeom>
        </p:spPr>
      </p:pic>
    </p:spTree>
    <p:extLst>
      <p:ext uri="{BB962C8B-B14F-4D97-AF65-F5344CB8AC3E}">
        <p14:creationId xmlns:p14="http://schemas.microsoft.com/office/powerpoint/2010/main" val="2831108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3200" y="2004291"/>
            <a:ext cx="11406909" cy="2410691"/>
          </a:xfrm>
        </p:spPr>
        <p:txBody>
          <a:bodyPr>
            <a:normAutofit fontScale="92500" lnSpcReduction="20000"/>
          </a:bodyPr>
          <a:lstStyle/>
          <a:p>
            <a:r>
              <a:rPr lang="en-US" dirty="0" smtClean="0"/>
              <a:t>History of the fire:</a:t>
            </a:r>
          </a:p>
          <a:p>
            <a:pPr marL="342900" indent="-342900" algn="l">
              <a:buFont typeface="Arial" panose="020B0604020202020204" pitchFamily="34" charset="0"/>
              <a:buChar char="•"/>
            </a:pPr>
            <a:r>
              <a:rPr lang="en-US" dirty="0" smtClean="0"/>
              <a:t>The sudden growth of the fire (and smoke plume) caused multiple reports across both counties of fires in the area, which also caused confusion as the Golf Course fire began.</a:t>
            </a:r>
          </a:p>
          <a:p>
            <a:pPr marL="342900" indent="-342900" algn="l">
              <a:buFont typeface="Arial" panose="020B0604020202020204" pitchFamily="34" charset="0"/>
              <a:buChar char="•"/>
            </a:pPr>
            <a:r>
              <a:rPr lang="en-US" dirty="0" smtClean="0"/>
              <a:t>Coordinator meeting was set up for Friday at 2pm at Granby directed by the Forest Service to keep all stakeholders aware of the response. These meetings continued until the middle of July when the fire’s growth began to slow and the fire’s activity was better controlled.</a:t>
            </a:r>
          </a:p>
          <a:p>
            <a:pPr marL="342900" indent="-342900" algn="l">
              <a:buFont typeface="Arial" panose="020B0604020202020204" pitchFamily="34" charset="0"/>
              <a:buChar char="•"/>
            </a:pPr>
            <a:r>
              <a:rPr lang="en-US" dirty="0" smtClean="0"/>
              <a:t>The Sugar Loaf fire received considerable attention due to the smoke plume viewed from Summit County as well as the smoke in the area.</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Sugarloaf Fire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587" y="4414982"/>
            <a:ext cx="4662823" cy="2253672"/>
          </a:xfrm>
          <a:prstGeom prst="rect">
            <a:avLst/>
          </a:prstGeom>
        </p:spPr>
      </p:pic>
    </p:spTree>
    <p:extLst>
      <p:ext uri="{BB962C8B-B14F-4D97-AF65-F5344CB8AC3E}">
        <p14:creationId xmlns:p14="http://schemas.microsoft.com/office/powerpoint/2010/main" val="216831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80872" y="2190873"/>
            <a:ext cx="6687127" cy="4228400"/>
          </a:xfrm>
        </p:spPr>
        <p:txBody>
          <a:bodyPr/>
          <a:lstStyle/>
          <a:p>
            <a:pPr marL="342900" indent="-342900" algn="l">
              <a:buFont typeface="Arial" panose="020B0604020202020204" pitchFamily="34" charset="0"/>
              <a:buChar char="•"/>
            </a:pPr>
            <a:r>
              <a:rPr lang="en-US" dirty="0" smtClean="0"/>
              <a:t>Grand County EMS was asked to provide an ALS standby ambulance close to the staging area for 2 weeks to provide medical support in the event that a firefighter was injured.</a:t>
            </a:r>
          </a:p>
          <a:p>
            <a:pPr marL="342900" indent="-342900" algn="l">
              <a:buFont typeface="Arial" panose="020B0604020202020204" pitchFamily="34" charset="0"/>
              <a:buChar char="•"/>
            </a:pPr>
            <a:r>
              <a:rPr lang="en-US" dirty="0" smtClean="0"/>
              <a:t>GCEMS crews reported to the Incident Command Post at East Grand High School each morning at 7am and reported back at 8pm.</a:t>
            </a:r>
          </a:p>
          <a:p>
            <a:pPr marL="342900" indent="-342900" algn="l">
              <a:buFont typeface="Arial" panose="020B0604020202020204" pitchFamily="34" charset="0"/>
              <a:buChar char="•"/>
            </a:pPr>
            <a:r>
              <a:rPr lang="en-US" dirty="0" smtClean="0"/>
              <a:t>U.S.F.S. crews were extremely supportive of the presence of GCEMS.</a:t>
            </a:r>
          </a:p>
          <a:p>
            <a:pPr marL="342900" indent="-342900" algn="l">
              <a:buFont typeface="Arial" panose="020B0604020202020204" pitchFamily="34" charset="0"/>
              <a:buChar char="•"/>
            </a:pPr>
            <a:r>
              <a:rPr lang="en-US" dirty="0" smtClean="0"/>
              <a:t>No injuries were reported during their deployment.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Sugarloaf Fire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223" y="1563327"/>
            <a:ext cx="2844511" cy="5056909"/>
          </a:xfrm>
          <a:prstGeom prst="rect">
            <a:avLst/>
          </a:prstGeom>
        </p:spPr>
      </p:pic>
    </p:spTree>
    <p:extLst>
      <p:ext uri="{BB962C8B-B14F-4D97-AF65-F5344CB8AC3E}">
        <p14:creationId xmlns:p14="http://schemas.microsoft.com/office/powerpoint/2010/main" val="2199659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656" y="2190874"/>
            <a:ext cx="12053454" cy="1494608"/>
          </a:xfrm>
        </p:spPr>
        <p:txBody>
          <a:bodyPr>
            <a:normAutofit/>
          </a:bodyPr>
          <a:lstStyle/>
          <a:p>
            <a:r>
              <a:rPr lang="en-US" sz="2800" dirty="0" smtClean="0"/>
              <a:t>The fire is still currently active and at 35% containment. There is minimal growth and minimal resources currently attached. No Grand County resources are actively engaging the fire at this time</a:t>
            </a:r>
            <a:r>
              <a:rPr lang="en-US" sz="2800" dirty="0" smtClean="0"/>
              <a:t>.</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7" name="Title 1"/>
          <p:cNvSpPr>
            <a:spLocks noGrp="1"/>
          </p:cNvSpPr>
          <p:nvPr>
            <p:ph type="ctrTitle"/>
          </p:nvPr>
        </p:nvSpPr>
        <p:spPr>
          <a:xfrm>
            <a:off x="1524000" y="1122363"/>
            <a:ext cx="9144000" cy="881928"/>
          </a:xfrm>
        </p:spPr>
        <p:txBody>
          <a:bodyPr>
            <a:normAutofit fontScale="90000"/>
          </a:bodyPr>
          <a:lstStyle/>
          <a:p>
            <a:r>
              <a:rPr lang="en-US" dirty="0" smtClean="0"/>
              <a:t>Sugarloaf Fire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4040" y="3685481"/>
            <a:ext cx="3969233" cy="3067893"/>
          </a:xfrm>
          <a:prstGeom prst="rect">
            <a:avLst/>
          </a:prstGeom>
        </p:spPr>
      </p:pic>
    </p:spTree>
    <p:extLst>
      <p:ext uri="{BB962C8B-B14F-4D97-AF65-F5344CB8AC3E}">
        <p14:creationId xmlns:p14="http://schemas.microsoft.com/office/powerpoint/2010/main" val="246094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Golf Course Fire</a:t>
            </a:r>
            <a:endParaRPr lang="en-US" dirty="0"/>
          </a:p>
        </p:txBody>
      </p:sp>
      <p:sp>
        <p:nvSpPr>
          <p:cNvPr id="7" name="Subtitle 2"/>
          <p:cNvSpPr>
            <a:spLocks noGrp="1"/>
          </p:cNvSpPr>
          <p:nvPr>
            <p:ph type="subTitle" idx="1"/>
          </p:nvPr>
        </p:nvSpPr>
        <p:spPr>
          <a:xfrm>
            <a:off x="258617" y="1874983"/>
            <a:ext cx="11767127" cy="2319480"/>
          </a:xfrm>
        </p:spPr>
        <p:txBody>
          <a:bodyPr numCol="2">
            <a:normAutofit lnSpcReduction="10000"/>
          </a:bodyPr>
          <a:lstStyle/>
          <a:p>
            <a:pPr algn="l"/>
            <a:r>
              <a:rPr lang="en-US" dirty="0" smtClean="0"/>
              <a:t>Started: Thursday June 28, approx. 2:30pm</a:t>
            </a:r>
          </a:p>
          <a:p>
            <a:pPr algn="l"/>
            <a:r>
              <a:rPr lang="en-US" dirty="0" smtClean="0"/>
              <a:t>Cause of fire: Under investigation</a:t>
            </a:r>
          </a:p>
          <a:p>
            <a:pPr algn="l"/>
            <a:r>
              <a:rPr lang="en-US" dirty="0" smtClean="0"/>
              <a:t>Location: East of GL Golf Course</a:t>
            </a:r>
          </a:p>
          <a:p>
            <a:pPr algn="l"/>
            <a:r>
              <a:rPr lang="en-US" dirty="0" smtClean="0"/>
              <a:t>Size: 18.5 acres</a:t>
            </a:r>
          </a:p>
          <a:p>
            <a:pPr algn="l"/>
            <a:r>
              <a:rPr lang="en-US" dirty="0" smtClean="0"/>
              <a:t>Current status: Extinguished</a:t>
            </a:r>
          </a:p>
          <a:p>
            <a:pPr algn="l"/>
            <a:r>
              <a:rPr lang="en-US" dirty="0" smtClean="0"/>
              <a:t>Personnel assigned: 150+</a:t>
            </a:r>
          </a:p>
          <a:p>
            <a:pPr algn="l"/>
            <a:r>
              <a:rPr lang="en-US" dirty="0" smtClean="0"/>
              <a:t>Resources assigned: Heavy tankers, helicopters, hot shot crews, all types fire engines, dozers, loaders</a:t>
            </a:r>
          </a:p>
          <a:p>
            <a:pPr algn="l"/>
            <a:r>
              <a:rPr lang="en-US" dirty="0" smtClean="0"/>
              <a:t>Containment: 100%</a:t>
            </a:r>
          </a:p>
          <a:p>
            <a:pPr algn="l"/>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386" y="4194463"/>
            <a:ext cx="4782365" cy="2493195"/>
          </a:xfrm>
          <a:prstGeom prst="rect">
            <a:avLst/>
          </a:prstGeom>
        </p:spPr>
      </p:pic>
    </p:spTree>
    <p:extLst>
      <p:ext uri="{BB962C8B-B14F-4D97-AF65-F5344CB8AC3E}">
        <p14:creationId xmlns:p14="http://schemas.microsoft.com/office/powerpoint/2010/main" val="1848779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94908" y="2105891"/>
            <a:ext cx="6373091" cy="4322618"/>
          </a:xfrm>
        </p:spPr>
        <p:txBody>
          <a:bodyPr>
            <a:normAutofit fontScale="92500" lnSpcReduction="20000"/>
          </a:bodyPr>
          <a:lstStyle/>
          <a:p>
            <a:r>
              <a:rPr lang="en-US" dirty="0" smtClean="0"/>
              <a:t>History of the fire:</a:t>
            </a:r>
          </a:p>
          <a:p>
            <a:pPr algn="l"/>
            <a:r>
              <a:rPr lang="en-US" dirty="0" smtClean="0"/>
              <a:t>At approx. 2:30pm on June 28</a:t>
            </a:r>
            <a:r>
              <a:rPr lang="en-US" baseline="30000" dirty="0" smtClean="0"/>
              <a:t>th</a:t>
            </a:r>
            <a:r>
              <a:rPr lang="en-US" dirty="0" smtClean="0"/>
              <a:t>, Grand County dispatch received calls of a fire burning in the area of County Road 48 and the golf course as other calls were being received of smoke in the county.</a:t>
            </a:r>
          </a:p>
          <a:p>
            <a:pPr algn="l"/>
            <a:r>
              <a:rPr lang="en-US" dirty="0" smtClean="0"/>
              <a:t>Grand Lake Fire District crews responded to the wildland fire within minutes of the initial call and began fighting the fire. </a:t>
            </a:r>
          </a:p>
          <a:p>
            <a:pPr algn="l"/>
            <a:r>
              <a:rPr lang="en-US" dirty="0" smtClean="0"/>
              <a:t>Area mutual aid was requested with Grand Fire, East Grand Fire, Hot Sulphur Springs Fire and Kremmling Fire all responding with varying crews.</a:t>
            </a:r>
          </a:p>
          <a:p>
            <a:pPr algn="l"/>
            <a:r>
              <a:rPr lang="en-US" dirty="0" smtClean="0"/>
              <a:t>Grand County EMS, Grand County OEM, Grand County Sheriff’s Office, The Rocky Mountain National Park and U.S.F.S all responded immediately to provide support.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078" y="84837"/>
            <a:ext cx="6667843" cy="850944"/>
          </a:xfrm>
          <a:prstGeom prst="rect">
            <a:avLst/>
          </a:prstGeom>
        </p:spPr>
      </p:pic>
      <p:sp>
        <p:nvSpPr>
          <p:cNvPr id="6" name="Title 1"/>
          <p:cNvSpPr>
            <a:spLocks noGrp="1"/>
          </p:cNvSpPr>
          <p:nvPr>
            <p:ph type="ctrTitle"/>
          </p:nvPr>
        </p:nvSpPr>
        <p:spPr>
          <a:xfrm>
            <a:off x="1524000" y="1122363"/>
            <a:ext cx="9144000" cy="881928"/>
          </a:xfrm>
        </p:spPr>
        <p:txBody>
          <a:bodyPr>
            <a:normAutofit fontScale="90000"/>
          </a:bodyPr>
          <a:lstStyle/>
          <a:p>
            <a:r>
              <a:rPr lang="en-US" dirty="0" smtClean="0"/>
              <a:t>Golf Course Fire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27" y="2004291"/>
            <a:ext cx="3594793" cy="4493491"/>
          </a:xfrm>
          <a:prstGeom prst="rect">
            <a:avLst/>
          </a:prstGeom>
        </p:spPr>
      </p:pic>
    </p:spTree>
    <p:extLst>
      <p:ext uri="{BB962C8B-B14F-4D97-AF65-F5344CB8AC3E}">
        <p14:creationId xmlns:p14="http://schemas.microsoft.com/office/powerpoint/2010/main" val="575125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1568</TotalTime>
  <Words>1274</Words>
  <Application>Microsoft Office PowerPoint</Application>
  <PresentationFormat>Widescreen</PresentationFormat>
  <Paragraphs>82</Paragraphs>
  <Slides>16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Sugarloaf &amp; Golf Course fires</vt:lpstr>
      <vt:lpstr>Overview</vt:lpstr>
      <vt:lpstr>Sugarloaf Fire</vt:lpstr>
      <vt:lpstr>Sugarloaf Fire</vt:lpstr>
      <vt:lpstr>Sugarloaf Fire</vt:lpstr>
      <vt:lpstr>Sugarloaf Fire</vt:lpstr>
      <vt:lpstr>Sugarloaf Fire</vt:lpstr>
      <vt:lpstr>Golf Course Fire</vt:lpstr>
      <vt:lpstr>Golf Course Fire</vt:lpstr>
      <vt:lpstr>Golf Course Fire</vt:lpstr>
      <vt:lpstr>Golf Course Fire</vt:lpstr>
      <vt:lpstr>Golf Course Fire</vt:lpstr>
      <vt:lpstr>Golf Course Fire</vt:lpstr>
      <vt:lpstr>Golf Course Fire</vt:lpstr>
      <vt:lpstr>Golf Course Fire</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Hornbaker</dc:creator>
  <cp:lastModifiedBy>Christian Hornbaker</cp:lastModifiedBy>
  <cp:revision>31</cp:revision>
  <dcterms:created xsi:type="dcterms:W3CDTF">2018-08-06T20:13:20Z</dcterms:created>
  <dcterms:modified xsi:type="dcterms:W3CDTF">2018-08-08T17:38:00Z</dcterms:modified>
</cp:coreProperties>
</file>