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1" r:id="rId1"/>
  </p:sldMasterIdLst>
  <p:notesMasterIdLst>
    <p:notesMasterId r:id="rId8"/>
  </p:notesMasterIdLst>
  <p:sldIdLst>
    <p:sldId id="257" r:id="rId2"/>
    <p:sldId id="267" r:id="rId3"/>
    <p:sldId id="268" r:id="rId4"/>
    <p:sldId id="273" r:id="rId5"/>
    <p:sldId id="270" r:id="rId6"/>
    <p:sldId id="276" r:id="rId7"/>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pitchFamily="-110" charset="0"/>
        <a:ea typeface="ヒラギノ角ゴ Pro W3" pitchFamily="-110" charset="-128"/>
        <a:cs typeface="ヒラギノ角ゴ Pro W3" pitchFamily="-110" charset="-128"/>
      </a:defRPr>
    </a:lvl1pPr>
    <a:lvl2pPr marL="457200" algn="l" defTabSz="457200" rtl="0" fontAlgn="base">
      <a:spcBef>
        <a:spcPct val="0"/>
      </a:spcBef>
      <a:spcAft>
        <a:spcPct val="0"/>
      </a:spcAft>
      <a:defRPr kern="1200">
        <a:solidFill>
          <a:schemeClr val="tx1"/>
        </a:solidFill>
        <a:latin typeface="Arial" pitchFamily="-110" charset="0"/>
        <a:ea typeface="ヒラギノ角ゴ Pro W3" pitchFamily="-110" charset="-128"/>
        <a:cs typeface="ヒラギノ角ゴ Pro W3" pitchFamily="-110" charset="-128"/>
      </a:defRPr>
    </a:lvl2pPr>
    <a:lvl3pPr marL="914400" algn="l" defTabSz="457200" rtl="0" fontAlgn="base">
      <a:spcBef>
        <a:spcPct val="0"/>
      </a:spcBef>
      <a:spcAft>
        <a:spcPct val="0"/>
      </a:spcAft>
      <a:defRPr kern="1200">
        <a:solidFill>
          <a:schemeClr val="tx1"/>
        </a:solidFill>
        <a:latin typeface="Arial" pitchFamily="-110" charset="0"/>
        <a:ea typeface="ヒラギノ角ゴ Pro W3" pitchFamily="-110" charset="-128"/>
        <a:cs typeface="ヒラギノ角ゴ Pro W3" pitchFamily="-110" charset="-128"/>
      </a:defRPr>
    </a:lvl3pPr>
    <a:lvl4pPr marL="1371600" algn="l" defTabSz="457200" rtl="0" fontAlgn="base">
      <a:spcBef>
        <a:spcPct val="0"/>
      </a:spcBef>
      <a:spcAft>
        <a:spcPct val="0"/>
      </a:spcAft>
      <a:defRPr kern="1200">
        <a:solidFill>
          <a:schemeClr val="tx1"/>
        </a:solidFill>
        <a:latin typeface="Arial" pitchFamily="-110" charset="0"/>
        <a:ea typeface="ヒラギノ角ゴ Pro W3" pitchFamily="-110" charset="-128"/>
        <a:cs typeface="ヒラギノ角ゴ Pro W3" pitchFamily="-110" charset="-128"/>
      </a:defRPr>
    </a:lvl4pPr>
    <a:lvl5pPr marL="1828800" algn="l" defTabSz="457200" rtl="0" fontAlgn="base">
      <a:spcBef>
        <a:spcPct val="0"/>
      </a:spcBef>
      <a:spcAft>
        <a:spcPct val="0"/>
      </a:spcAft>
      <a:defRPr kern="1200">
        <a:solidFill>
          <a:schemeClr val="tx1"/>
        </a:solidFill>
        <a:latin typeface="Arial" pitchFamily="-110" charset="0"/>
        <a:ea typeface="ヒラギノ角ゴ Pro W3" pitchFamily="-110" charset="-128"/>
        <a:cs typeface="ヒラギノ角ゴ Pro W3" pitchFamily="-110" charset="-128"/>
      </a:defRPr>
    </a:lvl5pPr>
    <a:lvl6pPr marL="2286000" algn="l" defTabSz="457200" rtl="0" eaLnBrk="1" latinLnBrk="0" hangingPunct="1">
      <a:defRPr kern="1200">
        <a:solidFill>
          <a:schemeClr val="tx1"/>
        </a:solidFill>
        <a:latin typeface="Arial" pitchFamily="-110" charset="0"/>
        <a:ea typeface="ヒラギノ角ゴ Pro W3" pitchFamily="-110" charset="-128"/>
        <a:cs typeface="ヒラギノ角ゴ Pro W3" pitchFamily="-110" charset="-128"/>
      </a:defRPr>
    </a:lvl6pPr>
    <a:lvl7pPr marL="2743200" algn="l" defTabSz="457200" rtl="0" eaLnBrk="1" latinLnBrk="0" hangingPunct="1">
      <a:defRPr kern="1200">
        <a:solidFill>
          <a:schemeClr val="tx1"/>
        </a:solidFill>
        <a:latin typeface="Arial" pitchFamily="-110" charset="0"/>
        <a:ea typeface="ヒラギノ角ゴ Pro W3" pitchFamily="-110" charset="-128"/>
        <a:cs typeface="ヒラギノ角ゴ Pro W3" pitchFamily="-110" charset="-128"/>
      </a:defRPr>
    </a:lvl7pPr>
    <a:lvl8pPr marL="3200400" algn="l" defTabSz="457200" rtl="0" eaLnBrk="1" latinLnBrk="0" hangingPunct="1">
      <a:defRPr kern="1200">
        <a:solidFill>
          <a:schemeClr val="tx1"/>
        </a:solidFill>
        <a:latin typeface="Arial" pitchFamily="-110" charset="0"/>
        <a:ea typeface="ヒラギノ角ゴ Pro W3" pitchFamily="-110" charset="-128"/>
        <a:cs typeface="ヒラギノ角ゴ Pro W3" pitchFamily="-110" charset="-128"/>
      </a:defRPr>
    </a:lvl8pPr>
    <a:lvl9pPr marL="3657600" algn="l" defTabSz="457200" rtl="0" eaLnBrk="1" latinLnBrk="0" hangingPunct="1">
      <a:defRPr kern="1200">
        <a:solidFill>
          <a:schemeClr val="tx1"/>
        </a:solidFill>
        <a:latin typeface="Arial" pitchFamily="-110" charset="0"/>
        <a:ea typeface="ヒラギノ角ゴ Pro W3" pitchFamily="-110" charset="-128"/>
        <a:cs typeface="ヒラギノ角ゴ Pro W3" pitchFamily="-110"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E748B"/>
    <a:srgbClr val="7A7F3F"/>
    <a:srgbClr val="8B8D4A"/>
    <a:srgbClr val="898C8D"/>
    <a:srgbClr val="FFFFFF"/>
    <a:srgbClr val="EEEEE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5" autoAdjust="0"/>
    <p:restoredTop sz="69261" autoAdjust="0"/>
  </p:normalViewPr>
  <p:slideViewPr>
    <p:cSldViewPr snapToGrid="0" snapToObjects="1">
      <p:cViewPr varScale="1">
        <p:scale>
          <a:sx n="89" d="100"/>
          <a:sy n="89" d="100"/>
        </p:scale>
        <p:origin x="1374" y="63"/>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0CF4EF6-4DA4-4362-B365-65BF44212250}" type="datetimeFigureOut">
              <a:rPr lang="en-US" smtClean="0"/>
              <a:pPr/>
              <a:t>3/27/2019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37D8050-BBFF-4EA1-932B-5F9F8FB6BB9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indent="0">
              <a:buFont typeface="Arial" panose="020B0604020202020204" pitchFamily="34" charset="0"/>
              <a:buNone/>
            </a:pPr>
            <a:r>
              <a:rPr lang="en-US" b="1" dirty="0" smtClean="0"/>
              <a:t>SCOTT </a:t>
            </a:r>
            <a:r>
              <a:rPr lang="en-US" dirty="0" smtClean="0"/>
              <a:t>– Intro Sarah</a:t>
            </a:r>
          </a:p>
          <a:p>
            <a:pPr marL="171450" indent="-171450">
              <a:buFont typeface="Arial" panose="020B0604020202020204" pitchFamily="34" charset="0"/>
              <a:buChar char="•"/>
            </a:pPr>
            <a:r>
              <a:rPr lang="en-US" dirty="0" smtClean="0"/>
              <a:t>Hello and</a:t>
            </a:r>
            <a:r>
              <a:rPr lang="en-US" baseline="0" dirty="0" smtClean="0"/>
              <a:t> thanks for inviting me to your meeting to chat about the most recent 1A ballot measure</a:t>
            </a:r>
          </a:p>
          <a:p>
            <a:pPr marL="171450" indent="-171450">
              <a:buFont typeface="Arial" panose="020B0604020202020204" pitchFamily="34" charset="0"/>
              <a:buChar char="•"/>
            </a:pPr>
            <a:r>
              <a:rPr lang="en-US" baseline="0" dirty="0" smtClean="0"/>
              <a:t>County questions are always 1A so we try to come up with creative names – in the past we have had Legacy Fund, Safety First Safety Faster, Right Start, we are calling the 2018 1A – Strong Future</a:t>
            </a:r>
            <a:endParaRPr lang="en-US" dirty="0"/>
          </a:p>
        </p:txBody>
      </p:sp>
      <p:sp>
        <p:nvSpPr>
          <p:cNvPr id="4" name="Slide Number Placeholder 3"/>
          <p:cNvSpPr>
            <a:spLocks noGrp="1"/>
          </p:cNvSpPr>
          <p:nvPr>
            <p:ph type="sldNum" sz="quarter" idx="10"/>
          </p:nvPr>
        </p:nvSpPr>
        <p:spPr/>
        <p:txBody>
          <a:bodyPr/>
          <a:lstStyle/>
          <a:p>
            <a:fld id="{937D8050-BBFF-4EA1-932B-5F9F8FB6BB93}"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SCOTT</a:t>
            </a:r>
          </a:p>
          <a:p>
            <a:r>
              <a:rPr lang="en-US" dirty="0" smtClean="0"/>
              <a:t>Thanks for indulging</a:t>
            </a:r>
            <a:r>
              <a:rPr lang="en-US" baseline="0" dirty="0" smtClean="0"/>
              <a:t> me in the past several slides, I am very proud of the work the county does and appreciate the opportunity to share the info.</a:t>
            </a:r>
          </a:p>
          <a:p>
            <a:endParaRPr lang="en-US" baseline="0" dirty="0" smtClean="0"/>
          </a:p>
          <a:p>
            <a:r>
              <a:rPr lang="en-US" baseline="0" dirty="0" smtClean="0"/>
              <a:t>Background – it’s important for folks to understand how we develop a question like this. It is through interaction of our staff and elected officials with the community, non-profits and citizen feedback, monitoring local and regional trends, and surveys that identify high priority issues. This approach has been supported throughout the years with a number of County and broader funding initiatives successfully passing. Such as our Legacy Fund (MOB, MRF, Old Dillon Reservoir), 2010 Fund (Open Space, Trails, Energy efficiency, General operations, housing, wildfire), Safety First Safety Faster (Ambulance, 911 Center, Mine Cleanup), Right Start – Early childhood care and learning funding.</a:t>
            </a:r>
          </a:p>
        </p:txBody>
      </p:sp>
      <p:sp>
        <p:nvSpPr>
          <p:cNvPr id="4" name="Slide Number Placeholder 3"/>
          <p:cNvSpPr>
            <a:spLocks noGrp="1"/>
          </p:cNvSpPr>
          <p:nvPr>
            <p:ph type="sldNum" sz="quarter" idx="10"/>
          </p:nvPr>
        </p:nvSpPr>
        <p:spPr/>
        <p:txBody>
          <a:bodyPr/>
          <a:lstStyle/>
          <a:p>
            <a:fld id="{937D8050-BBFF-4EA1-932B-5F9F8FB6BB93}" type="slidenum">
              <a:rPr lang="en-US" smtClean="0"/>
              <a:pPr/>
              <a:t>2</a:t>
            </a:fld>
            <a:endParaRPr lang="en-US"/>
          </a:p>
        </p:txBody>
      </p:sp>
    </p:spTree>
    <p:extLst>
      <p:ext uri="{BB962C8B-B14F-4D97-AF65-F5344CB8AC3E}">
        <p14:creationId xmlns:p14="http://schemas.microsoft.com/office/powerpoint/2010/main" val="1401180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b="1" dirty="0" smtClean="0"/>
              <a:t>SCOTT</a:t>
            </a:r>
          </a:p>
          <a:p>
            <a:pPr marL="171450" indent="-171450">
              <a:buFont typeface="Arial" panose="020B0604020202020204" pitchFamily="34" charset="0"/>
              <a:buChar char="•"/>
            </a:pPr>
            <a:r>
              <a:rPr lang="en-US" dirty="0" smtClean="0"/>
              <a:t>Day after the election</a:t>
            </a:r>
          </a:p>
          <a:p>
            <a:pPr marL="171450" indent="-171450">
              <a:buFont typeface="Arial" panose="020B0604020202020204" pitchFamily="34" charset="0"/>
              <a:buChar char="•"/>
            </a:pPr>
            <a:r>
              <a:rPr lang="en-US" dirty="0" smtClean="0"/>
              <a:t>We</a:t>
            </a:r>
            <a:r>
              <a:rPr lang="en-US" baseline="0" dirty="0" smtClean="0"/>
              <a:t> began the process of forming advisory committees to provide funding/program recommendations to the BOCC</a:t>
            </a:r>
          </a:p>
          <a:p>
            <a:pPr marL="171450" indent="-171450">
              <a:buFont typeface="Arial" panose="020B0604020202020204" pitchFamily="34" charset="0"/>
              <a:buChar char="•"/>
            </a:pPr>
            <a:r>
              <a:rPr lang="en-US" baseline="0" dirty="0" smtClean="0"/>
              <a:t>All of the committees have been formed and begun meeting</a:t>
            </a:r>
          </a:p>
          <a:p>
            <a:pPr marL="171450" indent="-171450">
              <a:buFont typeface="Arial" panose="020B0604020202020204" pitchFamily="34" charset="0"/>
              <a:buChar char="•"/>
            </a:pPr>
            <a:r>
              <a:rPr lang="en-US" baseline="0" dirty="0" smtClean="0"/>
              <a:t>A Subcommittee of the Zero Waste Task Force for Recycling</a:t>
            </a:r>
          </a:p>
          <a:p>
            <a:pPr marL="171450" indent="-171450">
              <a:buFont typeface="Arial" panose="020B0604020202020204" pitchFamily="34" charset="0"/>
              <a:buChar char="•"/>
            </a:pPr>
            <a:r>
              <a:rPr lang="en-US" baseline="0" dirty="0" smtClean="0"/>
              <a:t>Wildfire Council for wildfire</a:t>
            </a:r>
          </a:p>
          <a:p>
            <a:pPr marL="171450" indent="-171450">
              <a:buFont typeface="Arial" panose="020B0604020202020204" pitchFamily="34" charset="0"/>
              <a:buChar char="•"/>
            </a:pPr>
            <a:r>
              <a:rPr lang="en-US" baseline="0" dirty="0" smtClean="0"/>
              <a:t>Building Hope Executive </a:t>
            </a:r>
            <a:r>
              <a:rPr lang="en-US" baseline="0" dirty="0" err="1" smtClean="0"/>
              <a:t>Cmte</a:t>
            </a:r>
            <a:r>
              <a:rPr lang="en-US" baseline="0" dirty="0" smtClean="0"/>
              <a:t> for Mental Health</a:t>
            </a:r>
          </a:p>
          <a:p>
            <a:pPr marL="171450" indent="-171450">
              <a:buFont typeface="Arial" panose="020B0604020202020204" pitchFamily="34" charset="0"/>
              <a:buChar char="•"/>
            </a:pPr>
            <a:r>
              <a:rPr lang="en-US" baseline="0" dirty="0" smtClean="0"/>
              <a:t>Early Childhood Options for Summit Pre-K</a:t>
            </a:r>
          </a:p>
          <a:p>
            <a:pPr marL="171450" indent="-171450">
              <a:buFont typeface="Arial" panose="020B0604020202020204" pitchFamily="34" charset="0"/>
              <a:buChar char="•"/>
            </a:pPr>
            <a:r>
              <a:rPr lang="en-US" baseline="0" dirty="0" smtClean="0"/>
              <a:t>And a new Facilities committee was formed – myself, County Capital Projects Manager, Gary Martinez, Tamara Drangstveit and Ben Butler</a:t>
            </a:r>
          </a:p>
          <a:p>
            <a:endParaRPr lang="en-US" dirty="0"/>
          </a:p>
        </p:txBody>
      </p:sp>
      <p:sp>
        <p:nvSpPr>
          <p:cNvPr id="4" name="Slide Number Placeholder 3"/>
          <p:cNvSpPr>
            <a:spLocks noGrp="1"/>
          </p:cNvSpPr>
          <p:nvPr>
            <p:ph type="sldNum" sz="quarter" idx="10"/>
          </p:nvPr>
        </p:nvSpPr>
        <p:spPr/>
        <p:txBody>
          <a:bodyPr/>
          <a:lstStyle/>
          <a:p>
            <a:fld id="{937D8050-BBFF-4EA1-932B-5F9F8FB6BB93}" type="slidenum">
              <a:rPr lang="en-US" smtClean="0"/>
              <a:pPr/>
              <a:t>3</a:t>
            </a:fld>
            <a:endParaRPr lang="en-US"/>
          </a:p>
        </p:txBody>
      </p:sp>
    </p:spTree>
    <p:extLst>
      <p:ext uri="{BB962C8B-B14F-4D97-AF65-F5344CB8AC3E}">
        <p14:creationId xmlns:p14="http://schemas.microsoft.com/office/powerpoint/2010/main" val="2124292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SARAH</a:t>
            </a:r>
            <a:endParaRPr lang="en-US" b="1" dirty="0"/>
          </a:p>
        </p:txBody>
      </p:sp>
      <p:sp>
        <p:nvSpPr>
          <p:cNvPr id="4" name="Slide Number Placeholder 3"/>
          <p:cNvSpPr>
            <a:spLocks noGrp="1"/>
          </p:cNvSpPr>
          <p:nvPr>
            <p:ph type="sldNum" sz="quarter" idx="10"/>
          </p:nvPr>
        </p:nvSpPr>
        <p:spPr/>
        <p:txBody>
          <a:bodyPr/>
          <a:lstStyle/>
          <a:p>
            <a:fld id="{937D8050-BBFF-4EA1-932B-5F9F8FB6BB93}" type="slidenum">
              <a:rPr lang="en-US" smtClean="0"/>
              <a:pPr/>
              <a:t>4</a:t>
            </a:fld>
            <a:endParaRPr lang="en-US"/>
          </a:p>
        </p:txBody>
      </p:sp>
    </p:spTree>
    <p:extLst>
      <p:ext uri="{BB962C8B-B14F-4D97-AF65-F5344CB8AC3E}">
        <p14:creationId xmlns:p14="http://schemas.microsoft.com/office/powerpoint/2010/main" val="39305428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SCOTT</a:t>
            </a:r>
            <a:endParaRPr lang="en-US" b="1" dirty="0"/>
          </a:p>
        </p:txBody>
      </p:sp>
      <p:sp>
        <p:nvSpPr>
          <p:cNvPr id="4" name="Slide Number Placeholder 3"/>
          <p:cNvSpPr>
            <a:spLocks noGrp="1"/>
          </p:cNvSpPr>
          <p:nvPr>
            <p:ph type="sldNum" sz="quarter" idx="10"/>
          </p:nvPr>
        </p:nvSpPr>
        <p:spPr/>
        <p:txBody>
          <a:bodyPr/>
          <a:lstStyle/>
          <a:p>
            <a:fld id="{937D8050-BBFF-4EA1-932B-5F9F8FB6BB93}" type="slidenum">
              <a:rPr lang="en-US" smtClean="0"/>
              <a:pPr/>
              <a:t>5</a:t>
            </a:fld>
            <a:endParaRPr lang="en-US"/>
          </a:p>
        </p:txBody>
      </p:sp>
    </p:spTree>
    <p:extLst>
      <p:ext uri="{BB962C8B-B14F-4D97-AF65-F5344CB8AC3E}">
        <p14:creationId xmlns:p14="http://schemas.microsoft.com/office/powerpoint/2010/main" val="36699768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SCOTT and</a:t>
            </a:r>
            <a:r>
              <a:rPr lang="en-US" b="1" baseline="0" dirty="0" smtClean="0"/>
              <a:t> SARAH</a:t>
            </a:r>
            <a:endParaRPr lang="en-US" b="1" dirty="0"/>
          </a:p>
        </p:txBody>
      </p:sp>
      <p:sp>
        <p:nvSpPr>
          <p:cNvPr id="4" name="Slide Number Placeholder 3"/>
          <p:cNvSpPr>
            <a:spLocks noGrp="1"/>
          </p:cNvSpPr>
          <p:nvPr>
            <p:ph type="sldNum" sz="quarter" idx="10"/>
          </p:nvPr>
        </p:nvSpPr>
        <p:spPr/>
        <p:txBody>
          <a:bodyPr/>
          <a:lstStyle/>
          <a:p>
            <a:fld id="{937D8050-BBFF-4EA1-932B-5F9F8FB6BB93}" type="slidenum">
              <a:rPr lang="en-US" smtClean="0"/>
              <a:pPr/>
              <a:t>6</a:t>
            </a:fld>
            <a:endParaRPr lang="en-US"/>
          </a:p>
        </p:txBody>
      </p:sp>
    </p:spTree>
    <p:extLst>
      <p:ext uri="{BB962C8B-B14F-4D97-AF65-F5344CB8AC3E}">
        <p14:creationId xmlns:p14="http://schemas.microsoft.com/office/powerpoint/2010/main" val="304828528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799" y="714102"/>
            <a:ext cx="7788728" cy="1173481"/>
          </a:xfrm>
        </p:spPr>
        <p:txBody>
          <a:bodyPr/>
          <a:lstStyle>
            <a:lvl1pPr algn="l">
              <a:defRPr b="1"/>
            </a:lvl1pPr>
          </a:lstStyle>
          <a:p>
            <a:r>
              <a:rPr lang="en-US" smtClean="0"/>
              <a:t>Click to edit Master title style</a:t>
            </a:r>
            <a:endParaRPr lang="en-US" dirty="0"/>
          </a:p>
        </p:txBody>
      </p:sp>
      <p:sp>
        <p:nvSpPr>
          <p:cNvPr id="3" name="Subtitle 2"/>
          <p:cNvSpPr>
            <a:spLocks noGrp="1"/>
          </p:cNvSpPr>
          <p:nvPr>
            <p:ph type="subTitle" idx="1"/>
          </p:nvPr>
        </p:nvSpPr>
        <p:spPr>
          <a:xfrm>
            <a:off x="5216435" y="1887583"/>
            <a:ext cx="3258092" cy="1700347"/>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880C29F8-816E-8D49-8C39-36802F7D5939}" type="datetime1">
              <a:rPr lang="en-US"/>
              <a:pPr>
                <a:defRPr/>
              </a:pPr>
              <a:t>3/27/2019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8514DC6-8333-6F4F-B85B-BB018B5546C4}" type="slidenum">
              <a:rPr lang="en-US"/>
              <a:pPr>
                <a:defRPr/>
              </a:pPr>
              <a:t>‹#›</a:t>
            </a:fld>
            <a:endParaRPr lang="en-US"/>
          </a:p>
        </p:txBody>
      </p:sp>
      <p:pic>
        <p:nvPicPr>
          <p:cNvPr id="1026" name="Picture 2" descr="F:\Web\Redesign\Photos\Web Photos\Courthouse\Winter courthouse.jpg"/>
          <p:cNvPicPr>
            <a:picLocks noChangeAspect="1" noChangeArrowheads="1"/>
          </p:cNvPicPr>
          <p:nvPr userDrawn="1"/>
        </p:nvPicPr>
        <p:blipFill>
          <a:blip r:embed="rId2" cstate="print"/>
          <a:srcRect/>
          <a:stretch>
            <a:fillRect/>
          </a:stretch>
        </p:blipFill>
        <p:spPr bwMode="auto">
          <a:xfrm>
            <a:off x="711926" y="2358389"/>
            <a:ext cx="4373881" cy="3280411"/>
          </a:xfrm>
          <a:prstGeom prst="rect">
            <a:avLst/>
          </a:prstGeom>
          <a:noFill/>
        </p:spPr>
      </p:pic>
      <p:pic>
        <p:nvPicPr>
          <p:cNvPr id="8" name="Picture 2" descr="F:\Logo\SC Logos\SC 3 Color Preferred Logo\SClogo3color.png"/>
          <p:cNvPicPr>
            <a:picLocks noChangeAspect="1" noChangeArrowheads="1"/>
          </p:cNvPicPr>
          <p:nvPr userDrawn="1"/>
        </p:nvPicPr>
        <p:blipFill>
          <a:blip r:embed="rId3" cstate="print"/>
          <a:srcRect/>
          <a:stretch>
            <a:fillRect/>
          </a:stretch>
        </p:blipFill>
        <p:spPr bwMode="auto">
          <a:xfrm>
            <a:off x="5455919" y="4524375"/>
            <a:ext cx="3124200" cy="1114425"/>
          </a:xfrm>
          <a:prstGeom prst="rect">
            <a:avLst/>
          </a:prstGeom>
          <a:no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9CC85BC-060B-2A4E-B75B-4C028E6BBAA5}" type="datetime1">
              <a:rPr lang="en-US"/>
              <a:pPr>
                <a:defRPr/>
              </a:pPr>
              <a:t>3/27/2019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1755A30-A9CF-3A4B-B2E4-216A16BDD20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53A5C89-EF0D-1146-82CF-8CBA5E306413}" type="datetime1">
              <a:rPr lang="en-US"/>
              <a:pPr>
                <a:defRPr/>
              </a:pPr>
              <a:t>3/27/2019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C742276-05B6-8C4A-A45C-8178934ED6F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716A5C1-FD92-D34A-B0B6-FD85B0734E40}" type="datetime1">
              <a:rPr lang="en-US"/>
              <a:pPr>
                <a:defRPr/>
              </a:pPr>
              <a:t>3/27/2019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9DE00EE-C564-994B-8B5A-C4EFE19B75B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lvl1pPr>
          </a:lstStyle>
          <a:p>
            <a:pPr>
              <a:defRPr/>
            </a:pPr>
            <a:fld id="{77CEA351-0FC5-494F-9F51-3589C9F841AF}" type="datetime1">
              <a:rPr lang="en-US"/>
              <a:pPr>
                <a:defRPr/>
              </a:pPr>
              <a:t>3/27/2019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AE84E7F-ADC7-1442-8C1C-D46EC2F0B8F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1E037391-2A41-0F41-8A0A-9CFB52A8CF60}" type="datetime1">
              <a:rPr lang="en-US"/>
              <a:pPr>
                <a:defRPr/>
              </a:pPr>
              <a:t>3/27/2019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34DA391-9A71-7742-9224-D937C9FED71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4E748B"/>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FD4891B6-1D87-FA4D-B674-4D8A132BC50B}" type="datetime1">
              <a:rPr lang="en-US"/>
              <a:pPr>
                <a:defRPr/>
              </a:pPr>
              <a:t>3/27/2019</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D51CAC0A-1063-C54A-9AB6-985054D74178}"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B0A84A4F-C8C5-2444-A336-1653146DD7B8}" type="datetime1">
              <a:rPr lang="en-US"/>
              <a:pPr>
                <a:defRPr/>
              </a:pPr>
              <a:t>3/27/2019</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2E728EDE-D58F-AA4D-9350-A540E18677F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5AA1E9E-1FA7-D141-A9D1-48B47D033712}" type="datetime1">
              <a:rPr lang="en-US"/>
              <a:pPr>
                <a:defRPr/>
              </a:pPr>
              <a:t>3/27/2019</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8E569368-5FA1-CB43-91B2-FB5E286F1206}"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3"/>
          <p:cNvSpPr>
            <a:spLocks noGrp="1"/>
          </p:cNvSpPr>
          <p:nvPr>
            <p:ph type="dt" sz="half" idx="10"/>
          </p:nvPr>
        </p:nvSpPr>
        <p:spPr/>
        <p:txBody>
          <a:bodyPr/>
          <a:lstStyle>
            <a:lvl1pPr>
              <a:defRPr/>
            </a:lvl1pPr>
          </a:lstStyle>
          <a:p>
            <a:pPr>
              <a:defRPr/>
            </a:pPr>
            <a:fld id="{6287ED7D-BE11-B240-98F8-DD5DBF12257E}" type="datetime1">
              <a:rPr lang="en-US"/>
              <a:pPr>
                <a:defRPr/>
              </a:pPr>
              <a:t>3/27/2019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034F372-696D-FA44-B421-81F4CB019CE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3"/>
          <p:cNvSpPr>
            <a:spLocks noGrp="1"/>
          </p:cNvSpPr>
          <p:nvPr>
            <p:ph type="dt" sz="half" idx="10"/>
          </p:nvPr>
        </p:nvSpPr>
        <p:spPr/>
        <p:txBody>
          <a:bodyPr/>
          <a:lstStyle>
            <a:lvl1pPr>
              <a:defRPr/>
            </a:lvl1pPr>
          </a:lstStyle>
          <a:p>
            <a:pPr>
              <a:defRPr/>
            </a:pPr>
            <a:fld id="{280BD3F8-891F-544E-B459-86A384119E99}" type="datetime1">
              <a:rPr lang="en-US"/>
              <a:pPr>
                <a:defRPr/>
              </a:pPr>
              <a:t>3/27/2019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FFA5CE8-F99B-6847-A14D-BC273D480DF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457200"/>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a:p>
        </p:txBody>
      </p:sp>
      <p:sp>
        <p:nvSpPr>
          <p:cNvPr id="1027" name="Text Placeholder 2"/>
          <p:cNvSpPr>
            <a:spLocks noGrp="1"/>
          </p:cNvSpPr>
          <p:nvPr>
            <p:ph type="body" idx="1"/>
          </p:nvPr>
        </p:nvSpPr>
        <p:spPr bwMode="auto">
          <a:xfrm>
            <a:off x="457200" y="1600200"/>
            <a:ext cx="8229600" cy="440000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ea typeface="+mn-ea"/>
                <a:cs typeface="+mn-cs"/>
              </a:defRPr>
            </a:lvl1pPr>
          </a:lstStyle>
          <a:p>
            <a:pPr>
              <a:defRPr/>
            </a:pPr>
            <a:fld id="{AB9B9849-4429-2640-8294-C1D8FB03D50D}" type="datetime1">
              <a:rPr lang="en-US"/>
              <a:pPr>
                <a:defRPr/>
              </a:pPr>
              <a:t>3/27/2019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ea typeface="+mn-ea"/>
                <a:cs typeface="+mn-cs"/>
              </a:defRPr>
            </a:lvl1pPr>
          </a:lstStyle>
          <a:p>
            <a:pPr>
              <a:defRPr/>
            </a:pPr>
            <a:fld id="{A72A8595-084C-FA42-8EBE-A0426F0C3C29}" type="slidenum">
              <a:rPr lang="en-US"/>
              <a:pPr>
                <a:defRPr/>
              </a:pPr>
              <a:t>‹#›</a:t>
            </a:fld>
            <a:endParaRPr lang="en-US"/>
          </a:p>
        </p:txBody>
      </p:sp>
      <p:pic>
        <p:nvPicPr>
          <p:cNvPr id="7" name="Picture 12" descr="80% mtn.psd"/>
          <p:cNvPicPr>
            <a:picLocks noChangeAspect="1"/>
          </p:cNvPicPr>
          <p:nvPr userDrawn="1"/>
        </p:nvPicPr>
        <p:blipFill>
          <a:blip r:embed="rId13" cstate="print"/>
          <a:srcRect/>
          <a:stretch>
            <a:fillRect/>
          </a:stretch>
        </p:blipFill>
        <p:spPr bwMode="auto">
          <a:xfrm>
            <a:off x="3328988" y="260350"/>
            <a:ext cx="2487612" cy="393700"/>
          </a:xfrm>
          <a:prstGeom prst="rect">
            <a:avLst/>
          </a:prstGeom>
          <a:noFill/>
          <a:ln w="9525">
            <a:noFill/>
            <a:miter lim="800000"/>
            <a:headEnd/>
            <a:tailEnd/>
          </a:ln>
        </p:spPr>
      </p:pic>
      <p:pic>
        <p:nvPicPr>
          <p:cNvPr id="8" name="Picture 3" descr="blue-green fade.png"/>
          <p:cNvPicPr>
            <a:picLocks noChangeAspect="1"/>
          </p:cNvPicPr>
          <p:nvPr userDrawn="1"/>
        </p:nvPicPr>
        <p:blipFill>
          <a:blip r:embed="rId14" cstate="print"/>
          <a:srcRect/>
          <a:stretch>
            <a:fillRect/>
          </a:stretch>
        </p:blipFill>
        <p:spPr bwMode="auto">
          <a:xfrm>
            <a:off x="457200" y="6108700"/>
            <a:ext cx="8229600" cy="2476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Lst>
  <p:txStyles>
    <p:titleStyle>
      <a:lvl1pPr algn="ctr" defTabSz="457200" rtl="0" eaLnBrk="1" fontAlgn="base" hangingPunct="1">
        <a:spcBef>
          <a:spcPct val="0"/>
        </a:spcBef>
        <a:spcAft>
          <a:spcPct val="0"/>
        </a:spcAft>
        <a:defRPr sz="4400" kern="1200">
          <a:solidFill>
            <a:srgbClr val="4E748B"/>
          </a:solidFill>
          <a:latin typeface="+mj-lt"/>
          <a:ea typeface="ヒラギノ角ゴ Pro W3" pitchFamily="-110" charset="-128"/>
          <a:cs typeface="ヒラギノ角ゴ Pro W3" pitchFamily="-110" charset="-128"/>
        </a:defRPr>
      </a:lvl1pPr>
      <a:lvl2pPr algn="ctr" defTabSz="457200" rtl="0" eaLnBrk="1" fontAlgn="base" hangingPunct="1">
        <a:spcBef>
          <a:spcPct val="0"/>
        </a:spcBef>
        <a:spcAft>
          <a:spcPct val="0"/>
        </a:spcAft>
        <a:defRPr sz="4400">
          <a:solidFill>
            <a:schemeClr val="tx1"/>
          </a:solidFill>
          <a:latin typeface="Gill Sans MT" charset="0"/>
          <a:ea typeface="ヒラギノ角ゴ Pro W3" pitchFamily="-110" charset="-128"/>
          <a:cs typeface="ヒラギノ角ゴ Pro W3" pitchFamily="-110" charset="-128"/>
        </a:defRPr>
      </a:lvl2pPr>
      <a:lvl3pPr algn="ctr" defTabSz="457200" rtl="0" eaLnBrk="1" fontAlgn="base" hangingPunct="1">
        <a:spcBef>
          <a:spcPct val="0"/>
        </a:spcBef>
        <a:spcAft>
          <a:spcPct val="0"/>
        </a:spcAft>
        <a:defRPr sz="4400">
          <a:solidFill>
            <a:schemeClr val="tx1"/>
          </a:solidFill>
          <a:latin typeface="Gill Sans MT" charset="0"/>
          <a:ea typeface="ヒラギノ角ゴ Pro W3" pitchFamily="-110" charset="-128"/>
          <a:cs typeface="ヒラギノ角ゴ Pro W3" pitchFamily="-110" charset="-128"/>
        </a:defRPr>
      </a:lvl3pPr>
      <a:lvl4pPr algn="ctr" defTabSz="457200" rtl="0" eaLnBrk="1" fontAlgn="base" hangingPunct="1">
        <a:spcBef>
          <a:spcPct val="0"/>
        </a:spcBef>
        <a:spcAft>
          <a:spcPct val="0"/>
        </a:spcAft>
        <a:defRPr sz="4400">
          <a:solidFill>
            <a:schemeClr val="tx1"/>
          </a:solidFill>
          <a:latin typeface="Gill Sans MT" charset="0"/>
          <a:ea typeface="ヒラギノ角ゴ Pro W3" pitchFamily="-110" charset="-128"/>
          <a:cs typeface="ヒラギノ角ゴ Pro W3" pitchFamily="-110" charset="-128"/>
        </a:defRPr>
      </a:lvl4pPr>
      <a:lvl5pPr algn="ctr" defTabSz="457200" rtl="0" eaLnBrk="1" fontAlgn="base" hangingPunct="1">
        <a:spcBef>
          <a:spcPct val="0"/>
        </a:spcBef>
        <a:spcAft>
          <a:spcPct val="0"/>
        </a:spcAft>
        <a:defRPr sz="4400">
          <a:solidFill>
            <a:schemeClr val="tx1"/>
          </a:solidFill>
          <a:latin typeface="Gill Sans MT" charset="0"/>
          <a:ea typeface="ヒラギノ角ゴ Pro W3" pitchFamily="-110" charset="-128"/>
          <a:cs typeface="ヒラギノ角ゴ Pro W3" pitchFamily="-110" charset="-128"/>
        </a:defRPr>
      </a:lvl5pPr>
      <a:lvl6pPr marL="457200" algn="ctr" defTabSz="457200" rtl="0" eaLnBrk="1" fontAlgn="base" hangingPunct="1">
        <a:spcBef>
          <a:spcPct val="0"/>
        </a:spcBef>
        <a:spcAft>
          <a:spcPct val="0"/>
        </a:spcAft>
        <a:defRPr sz="4400">
          <a:solidFill>
            <a:schemeClr val="tx1"/>
          </a:solidFill>
          <a:latin typeface="Gill Sans MT" charset="0"/>
          <a:ea typeface="ヒラギノ角ゴ Pro W3" pitchFamily="-110" charset="-128"/>
          <a:cs typeface="ヒラギノ角ゴ Pro W3" pitchFamily="-110" charset="-128"/>
        </a:defRPr>
      </a:lvl6pPr>
      <a:lvl7pPr marL="914400" algn="ctr" defTabSz="457200" rtl="0" eaLnBrk="1" fontAlgn="base" hangingPunct="1">
        <a:spcBef>
          <a:spcPct val="0"/>
        </a:spcBef>
        <a:spcAft>
          <a:spcPct val="0"/>
        </a:spcAft>
        <a:defRPr sz="4400">
          <a:solidFill>
            <a:schemeClr val="tx1"/>
          </a:solidFill>
          <a:latin typeface="Gill Sans MT" charset="0"/>
          <a:ea typeface="ヒラギノ角ゴ Pro W3" pitchFamily="-110" charset="-128"/>
          <a:cs typeface="ヒラギノ角ゴ Pro W3" pitchFamily="-110" charset="-128"/>
        </a:defRPr>
      </a:lvl7pPr>
      <a:lvl8pPr marL="1371600" algn="ctr" defTabSz="457200" rtl="0" eaLnBrk="1" fontAlgn="base" hangingPunct="1">
        <a:spcBef>
          <a:spcPct val="0"/>
        </a:spcBef>
        <a:spcAft>
          <a:spcPct val="0"/>
        </a:spcAft>
        <a:defRPr sz="4400">
          <a:solidFill>
            <a:schemeClr val="tx1"/>
          </a:solidFill>
          <a:latin typeface="Gill Sans MT" charset="0"/>
          <a:ea typeface="ヒラギノ角ゴ Pro W3" pitchFamily="-110" charset="-128"/>
          <a:cs typeface="ヒラギノ角ゴ Pro W3" pitchFamily="-110" charset="-128"/>
        </a:defRPr>
      </a:lvl8pPr>
      <a:lvl9pPr marL="1828800" algn="ctr" defTabSz="457200" rtl="0" eaLnBrk="1" fontAlgn="base" hangingPunct="1">
        <a:spcBef>
          <a:spcPct val="0"/>
        </a:spcBef>
        <a:spcAft>
          <a:spcPct val="0"/>
        </a:spcAft>
        <a:defRPr sz="4400">
          <a:solidFill>
            <a:schemeClr val="tx1"/>
          </a:solidFill>
          <a:latin typeface="Gill Sans MT" charset="0"/>
          <a:ea typeface="ヒラギノ角ゴ Pro W3" pitchFamily="-110" charset="-128"/>
          <a:cs typeface="ヒラギノ角ゴ Pro W3" pitchFamily="-110" charset="-128"/>
        </a:defRPr>
      </a:lvl9pPr>
    </p:titleStyle>
    <p:bodyStyle>
      <a:lvl1pPr marL="342900" indent="-342900" algn="l" defTabSz="457200" rtl="0" eaLnBrk="1" fontAlgn="base" hangingPunct="1">
        <a:spcBef>
          <a:spcPct val="20000"/>
        </a:spcBef>
        <a:spcAft>
          <a:spcPct val="0"/>
        </a:spcAft>
        <a:buFont typeface="Arial" pitchFamily="34" charset="0"/>
        <a:buChar char="•"/>
        <a:defRPr sz="3200" b="1" kern="1200">
          <a:solidFill>
            <a:schemeClr val="tx1">
              <a:lumMod val="65000"/>
              <a:lumOff val="35000"/>
            </a:schemeClr>
          </a:solidFill>
          <a:latin typeface="+mn-lt"/>
          <a:ea typeface="ヒラギノ角ゴ Pro W3" pitchFamily="-110" charset="-128"/>
          <a:cs typeface="ヒラギノ角ゴ Pro W3" pitchFamily="-110" charset="-128"/>
        </a:defRPr>
      </a:lvl1pPr>
      <a:lvl2pPr marL="742950" indent="-285750" algn="l" defTabSz="457200" rtl="0" eaLnBrk="1" fontAlgn="base" hangingPunct="1">
        <a:spcBef>
          <a:spcPct val="20000"/>
        </a:spcBef>
        <a:spcAft>
          <a:spcPct val="0"/>
        </a:spcAft>
        <a:buFont typeface="Courier New" pitchFamily="49" charset="0"/>
        <a:buChar char="o"/>
        <a:defRPr sz="2800" kern="1200">
          <a:solidFill>
            <a:schemeClr val="tx1">
              <a:lumMod val="65000"/>
              <a:lumOff val="35000"/>
            </a:schemeClr>
          </a:solidFill>
          <a:latin typeface="+mn-lt"/>
          <a:ea typeface="ヒラギノ角ゴ Pro W3" pitchFamily="-110" charset="-128"/>
          <a:cs typeface="+mn-cs"/>
        </a:defRPr>
      </a:lvl2pPr>
      <a:lvl3pPr marL="1143000" indent="-228600" algn="l" defTabSz="457200" rtl="0" eaLnBrk="1" fontAlgn="base" hangingPunct="1">
        <a:spcBef>
          <a:spcPct val="20000"/>
        </a:spcBef>
        <a:spcAft>
          <a:spcPct val="0"/>
        </a:spcAft>
        <a:buFont typeface="Wingdings" pitchFamily="2" charset="2"/>
        <a:buChar char="§"/>
        <a:defRPr sz="2400" kern="1200">
          <a:solidFill>
            <a:srgbClr val="4E748B"/>
          </a:solidFill>
          <a:latin typeface="+mn-lt"/>
          <a:ea typeface="ヒラギノ角ゴ Pro W3" pitchFamily="-110" charset="-128"/>
          <a:cs typeface="+mn-cs"/>
        </a:defRPr>
      </a:lvl3pPr>
      <a:lvl4pPr marL="1600200" indent="-228600" algn="l" defTabSz="457200" rtl="0" eaLnBrk="1" fontAlgn="base" hangingPunct="1">
        <a:spcBef>
          <a:spcPct val="20000"/>
        </a:spcBef>
        <a:spcAft>
          <a:spcPct val="0"/>
        </a:spcAft>
        <a:buFont typeface="Arial" pitchFamily="-110" charset="0"/>
        <a:buChar char="–"/>
        <a:defRPr sz="2000" kern="1200">
          <a:solidFill>
            <a:srgbClr val="7A7F3F"/>
          </a:solidFill>
          <a:latin typeface="+mn-lt"/>
          <a:ea typeface="ヒラギノ角ゴ Pro W3" pitchFamily="-110" charset="-128"/>
          <a:cs typeface="+mn-cs"/>
        </a:defRPr>
      </a:lvl4pPr>
      <a:lvl5pPr marL="2057400" indent="-228600" algn="l" defTabSz="457200" rtl="0" eaLnBrk="1" fontAlgn="base" hangingPunct="1">
        <a:spcBef>
          <a:spcPct val="20000"/>
        </a:spcBef>
        <a:spcAft>
          <a:spcPct val="0"/>
        </a:spcAft>
        <a:buFont typeface="Arial" pitchFamily="-110" charset="0"/>
        <a:buChar char="»"/>
        <a:defRPr sz="2000" kern="1200">
          <a:solidFill>
            <a:schemeClr val="tx1">
              <a:lumMod val="50000"/>
              <a:lumOff val="50000"/>
            </a:schemeClr>
          </a:solidFill>
          <a:latin typeface="+mn-lt"/>
          <a:ea typeface="ヒラギノ角ゴ Pro W3" pitchFamily="-110"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ctrTitle"/>
          </p:nvPr>
        </p:nvSpPr>
        <p:spPr>
          <a:xfrm>
            <a:off x="563562" y="1131888"/>
            <a:ext cx="8393826" cy="603606"/>
          </a:xfrm>
        </p:spPr>
        <p:txBody>
          <a:bodyPr>
            <a:noAutofit/>
          </a:bodyPr>
          <a:lstStyle/>
          <a:p>
            <a:pPr algn="l"/>
            <a:r>
              <a:rPr lang="en-US" sz="4000" dirty="0" smtClean="0">
                <a:ea typeface="Gill Sans MT" charset="0"/>
                <a:cs typeface="Gill Sans MT" charset="0"/>
              </a:rPr>
              <a:t>2018 1A – Strong Future</a:t>
            </a:r>
          </a:p>
        </p:txBody>
      </p:sp>
      <p:sp>
        <p:nvSpPr>
          <p:cNvPr id="13315" name="Subtitle 2"/>
          <p:cNvSpPr>
            <a:spLocks noGrp="1"/>
          </p:cNvSpPr>
          <p:nvPr>
            <p:ph type="subTitle" idx="1"/>
          </p:nvPr>
        </p:nvSpPr>
        <p:spPr>
          <a:xfrm>
            <a:off x="5467738" y="1912777"/>
            <a:ext cx="3032449" cy="615820"/>
          </a:xfrm>
        </p:spPr>
        <p:txBody>
          <a:bodyPr/>
          <a:lstStyle/>
          <a:p>
            <a:pPr algn="r"/>
            <a:endParaRPr lang="en-US" dirty="0" smtClean="0">
              <a:solidFill>
                <a:srgbClr val="898C8D"/>
              </a:solidFill>
              <a:ea typeface="Gill Sans MT" charset="0"/>
              <a:cs typeface="Gill Sans MT"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2018 1A – Strong Future</a:t>
            </a:r>
            <a:endParaRPr lang="en-US" dirty="0"/>
          </a:p>
        </p:txBody>
      </p:sp>
      <p:sp>
        <p:nvSpPr>
          <p:cNvPr id="3" name="Content Placeholder 2"/>
          <p:cNvSpPr>
            <a:spLocks noGrp="1"/>
          </p:cNvSpPr>
          <p:nvPr>
            <p:ph idx="1"/>
          </p:nvPr>
        </p:nvSpPr>
        <p:spPr/>
        <p:txBody>
          <a:bodyPr/>
          <a:lstStyle/>
          <a:p>
            <a:r>
              <a:rPr lang="en-US" dirty="0" smtClean="0"/>
              <a:t>$</a:t>
            </a:r>
            <a:r>
              <a:rPr lang="en-US" dirty="0" smtClean="0"/>
              <a:t>8.8 million </a:t>
            </a:r>
          </a:p>
          <a:p>
            <a:r>
              <a:rPr lang="en-US" dirty="0" smtClean="0"/>
              <a:t>5 program areas</a:t>
            </a:r>
          </a:p>
          <a:p>
            <a:pPr lvl="1"/>
            <a:r>
              <a:rPr lang="en-US" dirty="0" smtClean="0"/>
              <a:t>Recycling</a:t>
            </a:r>
          </a:p>
          <a:p>
            <a:pPr lvl="1"/>
            <a:r>
              <a:rPr lang="en-US" dirty="0" smtClean="0"/>
              <a:t>Early Care and Learning – Summit Pre-K</a:t>
            </a:r>
          </a:p>
          <a:p>
            <a:pPr lvl="1"/>
            <a:r>
              <a:rPr lang="en-US" dirty="0" smtClean="0"/>
              <a:t>Wildfire</a:t>
            </a:r>
          </a:p>
          <a:p>
            <a:pPr lvl="1"/>
            <a:r>
              <a:rPr lang="en-US" dirty="0" smtClean="0"/>
              <a:t>Community/Public Facilities</a:t>
            </a:r>
          </a:p>
          <a:p>
            <a:pPr lvl="1"/>
            <a:r>
              <a:rPr lang="en-US" dirty="0" smtClean="0"/>
              <a:t>Mental Health</a:t>
            </a:r>
          </a:p>
          <a:p>
            <a:endParaRPr lang="en-US" dirty="0"/>
          </a:p>
        </p:txBody>
      </p:sp>
    </p:spTree>
    <p:extLst>
      <p:ext uri="{BB962C8B-B14F-4D97-AF65-F5344CB8AC3E}">
        <p14:creationId xmlns:p14="http://schemas.microsoft.com/office/powerpoint/2010/main" val="22154289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98979" y="1600200"/>
            <a:ext cx="5196857" cy="4400006"/>
          </a:xfrm>
          <a:prstGeom prst="rect">
            <a:avLst/>
          </a:prstGeom>
        </p:spPr>
      </p:pic>
      <p:sp>
        <p:nvSpPr>
          <p:cNvPr id="2" name="Title 1"/>
          <p:cNvSpPr>
            <a:spLocks noGrp="1"/>
          </p:cNvSpPr>
          <p:nvPr>
            <p:ph type="title"/>
          </p:nvPr>
        </p:nvSpPr>
        <p:spPr/>
        <p:txBody>
          <a:bodyPr/>
          <a:lstStyle/>
          <a:p>
            <a:r>
              <a:rPr lang="en-US" dirty="0" smtClean="0"/>
              <a:t>Implementation</a:t>
            </a:r>
            <a:endParaRPr lang="en-US" dirty="0"/>
          </a:p>
        </p:txBody>
      </p:sp>
      <p:sp>
        <p:nvSpPr>
          <p:cNvPr id="3" name="Content Placeholder 2"/>
          <p:cNvSpPr>
            <a:spLocks noGrp="1"/>
          </p:cNvSpPr>
          <p:nvPr>
            <p:ph idx="1"/>
          </p:nvPr>
        </p:nvSpPr>
        <p:spPr/>
        <p:txBody>
          <a:bodyPr/>
          <a:lstStyle/>
          <a:p>
            <a:r>
              <a:rPr lang="en-US" dirty="0" smtClean="0"/>
              <a:t>Advisory Committees Formed</a:t>
            </a:r>
          </a:p>
          <a:p>
            <a:pPr marL="457200" lvl="1" indent="0">
              <a:buNone/>
            </a:pPr>
            <a:endParaRPr lang="en-US" dirty="0" smtClean="0"/>
          </a:p>
        </p:txBody>
      </p:sp>
    </p:spTree>
    <p:extLst>
      <p:ext uri="{BB962C8B-B14F-4D97-AF65-F5344CB8AC3E}">
        <p14:creationId xmlns:p14="http://schemas.microsoft.com/office/powerpoint/2010/main" val="13077796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Mental Health - $2M</a:t>
            </a:r>
            <a:endParaRPr lang="en-US" dirty="0"/>
          </a:p>
        </p:txBody>
      </p:sp>
      <p:sp>
        <p:nvSpPr>
          <p:cNvPr id="3" name="Content Placeholder 2"/>
          <p:cNvSpPr>
            <a:spLocks noGrp="1"/>
          </p:cNvSpPr>
          <p:nvPr>
            <p:ph idx="1"/>
          </p:nvPr>
        </p:nvSpPr>
        <p:spPr/>
        <p:txBody>
          <a:bodyPr/>
          <a:lstStyle/>
          <a:p>
            <a:r>
              <a:rPr lang="en-US" dirty="0" smtClean="0"/>
              <a:t>Solid plan developed</a:t>
            </a:r>
          </a:p>
          <a:p>
            <a:pPr lvl="1"/>
            <a:r>
              <a:rPr lang="en-US" dirty="0" smtClean="0"/>
              <a:t>Expanded School-based services</a:t>
            </a:r>
          </a:p>
          <a:p>
            <a:pPr lvl="1"/>
            <a:r>
              <a:rPr lang="en-US" dirty="0" smtClean="0"/>
              <a:t>Enhanced Substance </a:t>
            </a:r>
            <a:r>
              <a:rPr lang="en-US" dirty="0"/>
              <a:t>U</a:t>
            </a:r>
            <a:r>
              <a:rPr lang="en-US" dirty="0" smtClean="0"/>
              <a:t>se Disorder services</a:t>
            </a:r>
          </a:p>
          <a:p>
            <a:pPr lvl="1"/>
            <a:r>
              <a:rPr lang="en-US" dirty="0" smtClean="0"/>
              <a:t>Suicide Prevention</a:t>
            </a:r>
          </a:p>
          <a:p>
            <a:pPr lvl="1"/>
            <a:r>
              <a:rPr lang="en-US" dirty="0" smtClean="0"/>
              <a:t>Community Response Team</a:t>
            </a:r>
          </a:p>
          <a:p>
            <a:pPr lvl="1"/>
            <a:r>
              <a:rPr lang="en-US" dirty="0" smtClean="0"/>
              <a:t>Support and reintegration services</a:t>
            </a:r>
          </a:p>
          <a:p>
            <a:pPr lvl="1"/>
            <a:r>
              <a:rPr lang="en-US" dirty="0" smtClean="0"/>
              <a:t>Capacity building</a:t>
            </a:r>
          </a:p>
          <a:p>
            <a:r>
              <a:rPr lang="en-US" dirty="0" smtClean="0"/>
              <a:t>Grants/Requests for Proposals</a:t>
            </a:r>
          </a:p>
          <a:p>
            <a:pPr lvl="1"/>
            <a:endParaRPr lang="en-US" dirty="0" smtClean="0"/>
          </a:p>
          <a:p>
            <a:pPr lvl="1"/>
            <a:endParaRPr lang="en-US" dirty="0" smtClean="0"/>
          </a:p>
          <a:p>
            <a:endParaRPr lang="en-US" dirty="0"/>
          </a:p>
        </p:txBody>
      </p:sp>
    </p:spTree>
    <p:extLst>
      <p:ext uri="{BB962C8B-B14F-4D97-AF65-F5344CB8AC3E}">
        <p14:creationId xmlns:p14="http://schemas.microsoft.com/office/powerpoint/2010/main" val="41770724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 and Reporting</a:t>
            </a:r>
            <a:endParaRPr lang="en-US" dirty="0"/>
          </a:p>
        </p:txBody>
      </p:sp>
      <p:sp>
        <p:nvSpPr>
          <p:cNvPr id="3" name="Content Placeholder 2"/>
          <p:cNvSpPr>
            <a:spLocks noGrp="1"/>
          </p:cNvSpPr>
          <p:nvPr>
            <p:ph idx="1"/>
          </p:nvPr>
        </p:nvSpPr>
        <p:spPr/>
        <p:txBody>
          <a:bodyPr/>
          <a:lstStyle/>
          <a:p>
            <a:r>
              <a:rPr lang="en-US" dirty="0" smtClean="0"/>
              <a:t>County and committees</a:t>
            </a:r>
          </a:p>
          <a:p>
            <a:pPr lvl="1"/>
            <a:r>
              <a:rPr lang="en-US" dirty="0" smtClean="0"/>
              <a:t>Evaluate the effectiveness of programs</a:t>
            </a:r>
          </a:p>
          <a:p>
            <a:pPr lvl="1"/>
            <a:r>
              <a:rPr lang="en-US" dirty="0" smtClean="0"/>
              <a:t>Modify programming</a:t>
            </a:r>
          </a:p>
          <a:p>
            <a:pPr lvl="1"/>
            <a:r>
              <a:rPr lang="en-US" dirty="0" smtClean="0"/>
              <a:t>Report results to the community</a:t>
            </a:r>
          </a:p>
          <a:p>
            <a:pPr lvl="2"/>
            <a:r>
              <a:rPr lang="en-US" dirty="0" smtClean="0"/>
              <a:t>Online</a:t>
            </a:r>
          </a:p>
          <a:p>
            <a:pPr lvl="2"/>
            <a:r>
              <a:rPr lang="en-US" dirty="0" smtClean="0"/>
              <a:t>Dashboard</a:t>
            </a:r>
          </a:p>
          <a:p>
            <a:pPr lvl="2"/>
            <a:r>
              <a:rPr lang="en-US" dirty="0" smtClean="0"/>
              <a:t>Narrative</a:t>
            </a:r>
          </a:p>
          <a:p>
            <a:pPr lvl="1"/>
            <a:endParaRPr lang="en-US" dirty="0"/>
          </a:p>
        </p:txBody>
      </p:sp>
    </p:spTree>
    <p:extLst>
      <p:ext uri="{BB962C8B-B14F-4D97-AF65-F5344CB8AC3E}">
        <p14:creationId xmlns:p14="http://schemas.microsoft.com/office/powerpoint/2010/main" val="12121233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Thanks</a:t>
            </a:r>
            <a:endParaRPr lang="en-US" dirty="0"/>
          </a:p>
        </p:txBody>
      </p:sp>
      <p:sp>
        <p:nvSpPr>
          <p:cNvPr id="3" name="Content Placeholder 2"/>
          <p:cNvSpPr>
            <a:spLocks noGrp="1"/>
          </p:cNvSpPr>
          <p:nvPr>
            <p:ph idx="1"/>
          </p:nvPr>
        </p:nvSpPr>
        <p:spPr>
          <a:xfrm>
            <a:off x="2362200" y="3048000"/>
            <a:ext cx="4419600" cy="690880"/>
          </a:xfrm>
        </p:spPr>
        <p:txBody>
          <a:bodyPr/>
          <a:lstStyle/>
          <a:p>
            <a:r>
              <a:rPr lang="en-US" sz="4800" dirty="0" smtClean="0"/>
              <a:t>Questions…</a:t>
            </a:r>
            <a:endParaRPr lang="en-US" sz="4800" dirty="0"/>
          </a:p>
        </p:txBody>
      </p:sp>
    </p:spTree>
    <p:extLst>
      <p:ext uri="{BB962C8B-B14F-4D97-AF65-F5344CB8AC3E}">
        <p14:creationId xmlns:p14="http://schemas.microsoft.com/office/powerpoint/2010/main" val="18219215"/>
      </p:ext>
    </p:extLst>
  </p:cSld>
  <p:clrMapOvr>
    <a:masterClrMapping/>
  </p:clrMapOvr>
  <p:timing>
    <p:tnLst>
      <p:par>
        <p:cTn id="1" dur="indefinite" restart="never" nodeType="tmRoot"/>
      </p:par>
    </p:tnLst>
  </p:timing>
</p:sld>
</file>

<file path=ppt/theme/theme1.xml><?xml version="1.0" encoding="utf-8"?>
<a:theme xmlns:a="http://schemas.openxmlformats.org/drawingml/2006/main" name="SC GOV_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olstice">
      <a:majorFont>
        <a:latin typeface="Gill Sans MT"/>
        <a:ea typeface=""/>
        <a:cs typeface=""/>
        <a:font script="Grek" typeface="Corbel"/>
        <a:font script="Cyrl" typeface="Corbel"/>
        <a:font script="Jpan" typeface="ＭＳ ゴシック"/>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ＭＳ ゴシック"/>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SC Presentation Template [Read-Only]" id="{D6D9A609-BDCE-407D-91E0-B2D2EC19BA4F}" vid="{D29D4056-6971-419B-B931-BA4F46E7288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SC Presentation Template</Template>
  <TotalTime>292</TotalTime>
  <Words>395</Words>
  <Application>Microsoft Office PowerPoint</Application>
  <PresentationFormat>On-screen Show (4:3)</PresentationFormat>
  <Paragraphs>56</Paragraphs>
  <Slides>6</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Courier New</vt:lpstr>
      <vt:lpstr>Gill Sans MT</vt:lpstr>
      <vt:lpstr>Wingdings</vt:lpstr>
      <vt:lpstr>ヒラギノ角ゴ Pro W3</vt:lpstr>
      <vt:lpstr>SC GOV_1</vt:lpstr>
      <vt:lpstr>2018 1A – Strong Future</vt:lpstr>
      <vt:lpstr>2018 1A – Strong Future</vt:lpstr>
      <vt:lpstr>Implementation</vt:lpstr>
      <vt:lpstr>Mental Health - $2M</vt:lpstr>
      <vt:lpstr>Evaluation and Reporting</vt:lpstr>
      <vt:lpstr>Thanks</vt:lpstr>
    </vt:vector>
  </TitlesOfParts>
  <Company>Summit County Government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2018 1A – Strong Future</dc:title>
  <dc:creator>Scott Vargo</dc:creator>
  <cp:lastModifiedBy>svaine</cp:lastModifiedBy>
  <cp:revision>32</cp:revision>
  <dcterms:created xsi:type="dcterms:W3CDTF">2018-12-07T17:04:07Z</dcterms:created>
  <dcterms:modified xsi:type="dcterms:W3CDTF">2019-03-27T14:01:02Z</dcterms:modified>
  <cp:contentStatus/>
</cp:coreProperties>
</file>