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72" r:id="rId8"/>
    <p:sldId id="267" r:id="rId9"/>
    <p:sldId id="259" r:id="rId10"/>
    <p:sldId id="265" r:id="rId11"/>
    <p:sldId id="268" r:id="rId12"/>
    <p:sldId id="266" r:id="rId13"/>
    <p:sldId id="269" r:id="rId14"/>
    <p:sldId id="274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5"/>
  </p:normalViewPr>
  <p:slideViewPr>
    <p:cSldViewPr snapToGrid="0" snapToObjects="1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WLoanFund/Dropbox/NLF/__Loan%20Administrator%20Shared%20Files/FY%202014%20-2018%20Chart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FY%202014%20-2018%20Char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 Cash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Data!$B$2:$H$2</c:f>
              <c:numCache>
                <c:formatCode>_("$"* #,##0_);_("$"* \(#,##0\);_("$"* "-"??_);_(@_)</c:formatCode>
                <c:ptCount val="7"/>
                <c:pt idx="0">
                  <c:v>142000</c:v>
                </c:pt>
                <c:pt idx="1">
                  <c:v>131000</c:v>
                </c:pt>
                <c:pt idx="2">
                  <c:v>168000</c:v>
                </c:pt>
                <c:pt idx="3">
                  <c:v>360000</c:v>
                </c:pt>
                <c:pt idx="4">
                  <c:v>366000</c:v>
                </c:pt>
                <c:pt idx="5">
                  <c:v>841000</c:v>
                </c:pt>
                <c:pt idx="6">
                  <c:v>2008000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C9-8746-876B-23C02CE4087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7960336"/>
        <c:axId val="37962016"/>
      </c:barChart>
      <c:catAx>
        <c:axId val="3796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62016"/>
        <c:crosses val="autoZero"/>
        <c:auto val="1"/>
        <c:lblAlgn val="ctr"/>
        <c:lblOffset val="100"/>
        <c:noMultiLvlLbl val="0"/>
      </c:catAx>
      <c:valAx>
        <c:axId val="37962016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796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Loan Recoveries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Data!$A$11</c:f>
              <c:strCache>
                <c:ptCount val="1"/>
                <c:pt idx="0">
                  <c:v>Loan Recoveries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Data!$B$11:$H$11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1000</c:v>
                </c:pt>
                <c:pt idx="2">
                  <c:v>8000</c:v>
                </c:pt>
                <c:pt idx="3">
                  <c:v>2000</c:v>
                </c:pt>
                <c:pt idx="4">
                  <c:v>3000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8-744F-BF6A-D54FB5F1B4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8194832"/>
        <c:axId val="69079408"/>
      </c:barChart>
      <c:catAx>
        <c:axId val="6819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79408"/>
        <c:crosses val="autoZero"/>
        <c:auto val="1"/>
        <c:lblAlgn val="ctr"/>
        <c:lblOffset val="100"/>
        <c:noMultiLvlLbl val="0"/>
      </c:catAx>
      <c:valAx>
        <c:axId val="69079408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6819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Jobs Created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Data!$A$5</c:f>
              <c:strCache>
                <c:ptCount val="1"/>
                <c:pt idx="0">
                  <c:v>Jobs Created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Data!$B$5:$H$5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22</c:v>
                </c:pt>
                <c:pt idx="3">
                  <c:v>26</c:v>
                </c:pt>
                <c:pt idx="4">
                  <c:v>29</c:v>
                </c:pt>
                <c:pt idx="5">
                  <c:v>19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A-E44A-A596-A2E637EB301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88572079"/>
        <c:axId val="41167088"/>
      </c:barChart>
      <c:catAx>
        <c:axId val="2088572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67088"/>
        <c:crosses val="autoZero"/>
        <c:auto val="1"/>
        <c:lblAlgn val="ctr"/>
        <c:lblOffset val="100"/>
        <c:noMultiLvlLbl val="0"/>
      </c:catAx>
      <c:valAx>
        <c:axId val="4116708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088572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/>
              <a:t>The Northwest Loan Fund</a:t>
            </a:r>
          </a:p>
          <a:p>
            <a:pPr>
              <a:defRPr/>
            </a:pPr>
            <a:r>
              <a:rPr lang="en-US" dirty="0"/>
              <a:t>Indirect Expenses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Data!$A$12</c:f>
              <c:strCache>
                <c:ptCount val="1"/>
                <c:pt idx="0">
                  <c:v>Indirect Expenses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Data!$B$12:$H$12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3000</c:v>
                </c:pt>
                <c:pt idx="2">
                  <c:v>3000</c:v>
                </c:pt>
                <c:pt idx="3">
                  <c:v>8000</c:v>
                </c:pt>
                <c:pt idx="4">
                  <c:v>8000</c:v>
                </c:pt>
                <c:pt idx="5">
                  <c:v>9000</c:v>
                </c:pt>
                <c:pt idx="6">
                  <c:v>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5-4849-B791-FD430B31D6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9027760"/>
        <c:axId val="69158624"/>
      </c:barChart>
      <c:catAx>
        <c:axId val="6902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58624"/>
        <c:crosses val="autoZero"/>
        <c:auto val="1"/>
        <c:lblAlgn val="ctr"/>
        <c:lblOffset val="100"/>
        <c:noMultiLvlLbl val="0"/>
      </c:catAx>
      <c:valAx>
        <c:axId val="69158624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69027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Overhead Expense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Data!$A$13</c:f>
              <c:strCache>
                <c:ptCount val="1"/>
                <c:pt idx="0">
                  <c:v>Overhead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Data!$B$13:$H$13</c:f>
              <c:numCache>
                <c:formatCode>_("$"* #,##0_);_("$"* \(#,##0\);_("$"* "-"??_);_(@_)</c:formatCode>
                <c:ptCount val="7"/>
                <c:pt idx="0">
                  <c:v>6000</c:v>
                </c:pt>
                <c:pt idx="1">
                  <c:v>8000</c:v>
                </c:pt>
                <c:pt idx="2">
                  <c:v>8000</c:v>
                </c:pt>
                <c:pt idx="3">
                  <c:v>9000</c:v>
                </c:pt>
                <c:pt idx="4">
                  <c:v>8000</c:v>
                </c:pt>
                <c:pt idx="5">
                  <c:v>6000</c:v>
                </c:pt>
                <c:pt idx="6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0-134A-9BE6-DE3E37D8FC6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012352"/>
        <c:axId val="67213296"/>
      </c:barChart>
      <c:catAx>
        <c:axId val="3901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213296"/>
        <c:crosses val="autoZero"/>
        <c:auto val="1"/>
        <c:lblAlgn val="ctr"/>
        <c:lblOffset val="100"/>
        <c:noMultiLvlLbl val="0"/>
      </c:catAx>
      <c:valAx>
        <c:axId val="67213296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901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The Northwest Loan Fund</a:t>
            </a:r>
          </a:p>
          <a:p>
            <a:pPr>
              <a:defRPr/>
            </a:pPr>
            <a:r>
              <a:rPr lang="en-US" b="0" dirty="0"/>
              <a:t>CDBG Funds Lost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Data!$A$14</c:f>
              <c:strCache>
                <c:ptCount val="1"/>
                <c:pt idx="0">
                  <c:v>CDBG Funds lost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>
                  <a:lumMod val="85000"/>
                </a:schemeClr>
              </a:solidFill>
              <a:ln>
                <a:solidFill>
                  <a:srgbClr val="FF0000"/>
                </a:solidFill>
              </a:ln>
              <a:effectLst/>
            </c:spPr>
          </c:marker>
          <c:dPt>
            <c:idx val="0"/>
            <c:marker>
              <c:symbol val="circle"/>
              <c:size val="1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D7D-B642-9BA7-14310123AF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0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Data!$B$14:$H$14</c:f>
              <c:numCache>
                <c:formatCode>_("$"* #,##0_);_("$"* \(#,##0\);_("$"* "-"??_);_(@_)</c:formatCode>
                <c:ptCount val="7"/>
                <c:pt idx="0">
                  <c:v>1119000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7D-B642-9BA7-14310123AF4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288544"/>
        <c:axId val="69290224"/>
      </c:lineChart>
      <c:catAx>
        <c:axId val="6928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90224"/>
        <c:crosses val="autoZero"/>
        <c:auto val="1"/>
        <c:lblAlgn val="ctr"/>
        <c:lblOffset val="100"/>
        <c:noMultiLvlLbl val="0"/>
      </c:catAx>
      <c:valAx>
        <c:axId val="692902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6928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Loans Receivable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Data!$A$3</c:f>
              <c:strCache>
                <c:ptCount val="1"/>
                <c:pt idx="0">
                  <c:v>Loans Receivable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Data!$B$3:$H$3</c:f>
              <c:numCache>
                <c:formatCode>_("$"* #,##0_);_("$"* \(#,##0\);_("$"* "-"??_);_(@_)</c:formatCode>
                <c:ptCount val="7"/>
                <c:pt idx="0">
                  <c:v>10000</c:v>
                </c:pt>
                <c:pt idx="1">
                  <c:v>132000</c:v>
                </c:pt>
                <c:pt idx="2">
                  <c:v>302000</c:v>
                </c:pt>
                <c:pt idx="3">
                  <c:v>784000</c:v>
                </c:pt>
                <c:pt idx="4">
                  <c:v>1078000</c:v>
                </c:pt>
                <c:pt idx="5">
                  <c:v>1148000</c:v>
                </c:pt>
                <c:pt idx="6">
                  <c:v>1253000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8F-0B45-A952-DA65E86E178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209584"/>
        <c:axId val="40211264"/>
      </c:barChart>
      <c:catAx>
        <c:axId val="4020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11264"/>
        <c:crosses val="autoZero"/>
        <c:auto val="1"/>
        <c:lblAlgn val="ctr"/>
        <c:lblOffset val="100"/>
        <c:noMultiLvlLbl val="0"/>
      </c:catAx>
      <c:valAx>
        <c:axId val="40211264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40209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Net Income vs. Time</a:t>
            </a:r>
          </a:p>
          <a:p>
            <a:pPr>
              <a:defRPr/>
            </a:pPr>
            <a:r>
              <a:rPr lang="en-US" sz="1200"/>
              <a:t>(State of</a:t>
            </a:r>
            <a:r>
              <a:rPr lang="en-US" sz="1200" baseline="0"/>
              <a:t> CO Calculation Method)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Data!$A$4</c:f>
              <c:strCache>
                <c:ptCount val="1"/>
                <c:pt idx="0">
                  <c:v>Net Income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F89-534E-93E4-D2611A17287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F89-534E-93E4-D2611A17287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F89-534E-93E4-D2611A17287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F89-534E-93E4-D2611A17287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F89-534E-93E4-D2611A17287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F89-534E-93E4-D2611A17287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F89-534E-93E4-D2611A1728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Data!$B$4:$H$4</c:f>
              <c:numCache>
                <c:formatCode>_("$"* #,##0_);_("$"* \(#,##0\);_("$"* "-"??_);_(@_)</c:formatCode>
                <c:ptCount val="7"/>
                <c:pt idx="0">
                  <c:v>-217000</c:v>
                </c:pt>
                <c:pt idx="1">
                  <c:v>-76000</c:v>
                </c:pt>
                <c:pt idx="2">
                  <c:v>-25000</c:v>
                </c:pt>
                <c:pt idx="3">
                  <c:v>-10000</c:v>
                </c:pt>
                <c:pt idx="4">
                  <c:v>16000</c:v>
                </c:pt>
                <c:pt idx="5">
                  <c:v>4000</c:v>
                </c:pt>
                <c:pt idx="6">
                  <c:v>26000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F89-534E-93E4-D2611A17287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039088"/>
        <c:axId val="39028736"/>
      </c:barChart>
      <c:catAx>
        <c:axId val="3903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28736"/>
        <c:crosses val="autoZero"/>
        <c:auto val="1"/>
        <c:lblAlgn val="ctr"/>
        <c:lblOffset val="100"/>
        <c:noMultiLvlLbl val="0"/>
      </c:catAx>
      <c:valAx>
        <c:axId val="39028736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3903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Grants Received vs. Time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</c:f>
              <c:strCache>
                <c:ptCount val="1"/>
                <c:pt idx="0">
                  <c:v>Grants Received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Data!$B$6:$H$6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404000</c:v>
                </c:pt>
                <c:pt idx="3">
                  <c:v>541000</c:v>
                </c:pt>
                <c:pt idx="4">
                  <c:v>569000</c:v>
                </c:pt>
                <c:pt idx="5">
                  <c:v>482000</c:v>
                </c:pt>
                <c:pt idx="6">
                  <c:v>716000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C5-7F42-B056-3E91121D39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1292448"/>
        <c:axId val="41045168"/>
      </c:barChart>
      <c:catAx>
        <c:axId val="4129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45168"/>
        <c:crosses val="autoZero"/>
        <c:auto val="1"/>
        <c:lblAlgn val="ctr"/>
        <c:lblOffset val="100"/>
        <c:noMultiLvlLbl val="0"/>
      </c:catAx>
      <c:valAx>
        <c:axId val="41045168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4129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Administrative Money Received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Data!$A$8</c:f>
              <c:strCache>
                <c:ptCount val="1"/>
                <c:pt idx="0">
                  <c:v>Admin Received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Data!$B$8:$H$8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56000</c:v>
                </c:pt>
                <c:pt idx="3">
                  <c:v>86000</c:v>
                </c:pt>
                <c:pt idx="4">
                  <c:v>62000</c:v>
                </c:pt>
                <c:pt idx="5">
                  <c:v>72000</c:v>
                </c:pt>
                <c:pt idx="6">
                  <c:v>107000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9C-D345-931F-D3D3B643622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8466224"/>
        <c:axId val="37895680"/>
      </c:barChart>
      <c:catAx>
        <c:axId val="3846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95680"/>
        <c:crosses val="autoZero"/>
        <c:auto val="1"/>
        <c:lblAlgn val="ctr"/>
        <c:lblOffset val="100"/>
        <c:noMultiLvlLbl val="0"/>
      </c:catAx>
      <c:valAx>
        <c:axId val="37895680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846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b="0" i="0" baseline="0" dirty="0">
                <a:effectLst/>
              </a:rPr>
              <a:t>Net Income Including Grants Received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Data!$A$7</c:f>
              <c:strCache>
                <c:ptCount val="1"/>
                <c:pt idx="0">
                  <c:v>Net Income + Grants Received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044-154C-8FB3-97D86E1BBAF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7044-154C-8FB3-97D86E1BBAF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044-154C-8FB3-97D86E1BBAF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044-154C-8FB3-97D86E1BBAF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044-154C-8FB3-97D86E1BBA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Data!$B$7:$H$7</c:f>
              <c:numCache>
                <c:formatCode>_("$"* #,##0_);_("$"* \(#,##0\);_("$"* "-"??_);_(@_)</c:formatCode>
                <c:ptCount val="7"/>
                <c:pt idx="0">
                  <c:v>-217000</c:v>
                </c:pt>
                <c:pt idx="1">
                  <c:v>-76000</c:v>
                </c:pt>
                <c:pt idx="2">
                  <c:v>379000</c:v>
                </c:pt>
                <c:pt idx="3">
                  <c:v>531000</c:v>
                </c:pt>
                <c:pt idx="4">
                  <c:v>585000</c:v>
                </c:pt>
                <c:pt idx="5">
                  <c:v>486000</c:v>
                </c:pt>
                <c:pt idx="6">
                  <c:v>742000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4-154C-8FB3-97D86E1BBA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94817168"/>
        <c:axId val="74114240"/>
      </c:barChart>
      <c:catAx>
        <c:axId val="9481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14240"/>
        <c:crosses val="autoZero"/>
        <c:auto val="1"/>
        <c:lblAlgn val="ctr"/>
        <c:lblOffset val="100"/>
        <c:noMultiLvlLbl val="0"/>
      </c:catAx>
      <c:valAx>
        <c:axId val="74114240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9481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Loan Fee Income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Data!$A$10</c:f>
              <c:strCache>
                <c:ptCount val="1"/>
                <c:pt idx="0">
                  <c:v>Loan Fee Income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Data!$B$10:$H$10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6000</c:v>
                </c:pt>
                <c:pt idx="3">
                  <c:v>11000</c:v>
                </c:pt>
                <c:pt idx="4">
                  <c:v>9000</c:v>
                </c:pt>
                <c:pt idx="5">
                  <c:v>13000</c:v>
                </c:pt>
                <c:pt idx="6">
                  <c:v>11000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E-AA4D-B5A7-EE7823255C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656224"/>
        <c:axId val="40657904"/>
      </c:barChart>
      <c:catAx>
        <c:axId val="4065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7904"/>
        <c:crosses val="autoZero"/>
        <c:auto val="1"/>
        <c:lblAlgn val="ctr"/>
        <c:lblOffset val="100"/>
        <c:noMultiLvlLbl val="0"/>
      </c:catAx>
      <c:valAx>
        <c:axId val="40657904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4065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Loan Interest Income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Data!$A$9</c:f>
              <c:strCache>
                <c:ptCount val="1"/>
                <c:pt idx="0">
                  <c:v>Loan Interest Income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Data!$B$9:$H$9</c:f>
              <c:numCache>
                <c:formatCode>_("$"* #,##0_);_("$"* \(#,##0\);_("$"* "-"??_);_(@_)</c:formatCode>
                <c:ptCount val="7"/>
                <c:pt idx="0">
                  <c:v>26000</c:v>
                </c:pt>
                <c:pt idx="1">
                  <c:v>8000</c:v>
                </c:pt>
                <c:pt idx="2">
                  <c:v>8000</c:v>
                </c:pt>
                <c:pt idx="3">
                  <c:v>26000</c:v>
                </c:pt>
                <c:pt idx="4">
                  <c:v>42000</c:v>
                </c:pt>
                <c:pt idx="5">
                  <c:v>56000</c:v>
                </c:pt>
                <c:pt idx="6">
                  <c:v>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A1-B84C-8329-EB57D1C6749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8697744"/>
        <c:axId val="68864432"/>
      </c:barChart>
      <c:catAx>
        <c:axId val="6869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64432"/>
        <c:crosses val="autoZero"/>
        <c:auto val="1"/>
        <c:lblAlgn val="ctr"/>
        <c:lblOffset val="100"/>
        <c:noMultiLvlLbl val="0"/>
      </c:catAx>
      <c:valAx>
        <c:axId val="68864432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6869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The Northwest</a:t>
            </a:r>
            <a:r>
              <a:rPr lang="en-US" b="0" baseline="0" dirty="0"/>
              <a:t> Loan Fund</a:t>
            </a:r>
          </a:p>
          <a:p>
            <a:pPr>
              <a:defRPr/>
            </a:pPr>
            <a:r>
              <a:rPr lang="en-US" b="0" dirty="0"/>
              <a:t>Income Sources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Data!$A$6</c:f>
              <c:strCache>
                <c:ptCount val="1"/>
                <c:pt idx="0">
                  <c:v>Grants Received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innerShdw dist="12700" dir="16200000">
                <a:schemeClr val="lt1"/>
              </a:innerShdw>
            </a:effectLst>
          </c:spPr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Data!$B$6:$H$6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404000</c:v>
                </c:pt>
                <c:pt idx="3">
                  <c:v>541000</c:v>
                </c:pt>
                <c:pt idx="4">
                  <c:v>569000</c:v>
                </c:pt>
                <c:pt idx="5">
                  <c:v>482000</c:v>
                </c:pt>
                <c:pt idx="6">
                  <c:v>716000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A9-F245-8069-3315A0E17A9F}"/>
            </c:ext>
          </c:extLst>
        </c:ser>
        <c:ser>
          <c:idx val="1"/>
          <c:order val="1"/>
          <c:tx>
            <c:strRef>
              <c:f>Data!$A$8</c:f>
              <c:strCache>
                <c:ptCount val="1"/>
                <c:pt idx="0">
                  <c:v>Admin Received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dist="12700" dir="16200000">
                <a:schemeClr val="lt1"/>
              </a:innerShdw>
            </a:effectLst>
          </c:spPr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Data!$B$8:$H$8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56000</c:v>
                </c:pt>
                <c:pt idx="3">
                  <c:v>86000</c:v>
                </c:pt>
                <c:pt idx="4">
                  <c:v>62000</c:v>
                </c:pt>
                <c:pt idx="5">
                  <c:v>72000</c:v>
                </c:pt>
                <c:pt idx="6">
                  <c:v>107000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A9-F245-8069-3315A0E17A9F}"/>
            </c:ext>
          </c:extLst>
        </c:ser>
        <c:ser>
          <c:idx val="2"/>
          <c:order val="2"/>
          <c:tx>
            <c:strRef>
              <c:f>Data!$A$9</c:f>
              <c:strCache>
                <c:ptCount val="1"/>
                <c:pt idx="0">
                  <c:v>Loan Interest Income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>
              <a:innerShdw dist="12700" dir="16200000">
                <a:schemeClr val="lt1"/>
              </a:innerShdw>
            </a:effectLst>
          </c:spPr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Data!$B$9:$H$9</c:f>
              <c:numCache>
                <c:formatCode>_("$"* #,##0_);_("$"* \(#,##0\);_("$"* "-"??_);_(@_)</c:formatCode>
                <c:ptCount val="7"/>
                <c:pt idx="0">
                  <c:v>26000</c:v>
                </c:pt>
                <c:pt idx="1">
                  <c:v>8000</c:v>
                </c:pt>
                <c:pt idx="2">
                  <c:v>8000</c:v>
                </c:pt>
                <c:pt idx="3">
                  <c:v>26000</c:v>
                </c:pt>
                <c:pt idx="4">
                  <c:v>42000</c:v>
                </c:pt>
                <c:pt idx="5">
                  <c:v>56000</c:v>
                </c:pt>
                <c:pt idx="6">
                  <c:v>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A9-F245-8069-3315A0E17A9F}"/>
            </c:ext>
          </c:extLst>
        </c:ser>
        <c:ser>
          <c:idx val="3"/>
          <c:order val="3"/>
          <c:tx>
            <c:strRef>
              <c:f>Data!$A$10</c:f>
              <c:strCache>
                <c:ptCount val="1"/>
                <c:pt idx="0">
                  <c:v>Loan Fee Income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innerShdw dist="12700" dir="16200000">
                <a:schemeClr val="lt1"/>
              </a:innerShdw>
            </a:effectLst>
          </c:spPr>
          <c:cat>
            <c:numRef>
              <c:f>Data!$B$1:$H$1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Data!$B$10:$H$10</c:f>
              <c:numCache>
                <c:formatCode>_("$"* #,##0_);_("$"* \(#,##0\);_("$"* "-"??_);_(@_)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6000</c:v>
                </c:pt>
                <c:pt idx="3">
                  <c:v>11000</c:v>
                </c:pt>
                <c:pt idx="4">
                  <c:v>9000</c:v>
                </c:pt>
                <c:pt idx="5">
                  <c:v>13000</c:v>
                </c:pt>
                <c:pt idx="6">
                  <c:v>11000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A9-F245-8069-3315A0E17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42128"/>
        <c:axId val="39343808"/>
      </c:areaChart>
      <c:catAx>
        <c:axId val="3934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43808"/>
        <c:crosses val="autoZero"/>
        <c:auto val="1"/>
        <c:lblAlgn val="ctr"/>
        <c:lblOffset val="100"/>
        <c:noMultiLvlLbl val="0"/>
      </c:catAx>
      <c:valAx>
        <c:axId val="393438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421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79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effectLst>
        <a:innerShdw dist="12700" dir="16200000">
          <a:schemeClr val="lt1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effectLst>
        <a:innerShdw dist="12700" dir="16200000">
          <a:schemeClr val="lt1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DC8C-FA95-854E-A377-169FE85F5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Northwest Loan Fund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914DF-13AC-0146-A29E-8D0C1F874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Performance Indicators 2012 – 2018</a:t>
            </a:r>
          </a:p>
          <a:p>
            <a:r>
              <a:rPr lang="en-US" sz="1400" cap="none" dirty="0">
                <a:latin typeface="Arial" panose="020B0604020202020204" pitchFamily="34" charset="0"/>
                <a:cs typeface="Arial" panose="020B0604020202020204" pitchFamily="34" charset="0"/>
              </a:rPr>
              <a:t>Anita Started May 2013</a:t>
            </a:r>
          </a:p>
        </p:txBody>
      </p:sp>
    </p:spTree>
    <p:extLst>
      <p:ext uri="{BB962C8B-B14F-4D97-AF65-F5344CB8AC3E}">
        <p14:creationId xmlns:p14="http://schemas.microsoft.com/office/powerpoint/2010/main" val="2092927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F211A4E-7624-5A4E-AC6E-4DED961BE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88750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312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BDA26CA-F60F-AF42-86DF-8345B8B2F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703924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230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E02CB99-2362-AC4D-A847-658105F34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98562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27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D99615B-08B0-E04E-AEFB-3322647BC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713229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3738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B3DA79A-5EDA-DE4F-A61C-982F8E1ADBA7}"/>
              </a:ext>
            </a:extLst>
          </p:cNvPr>
          <p:cNvGraphicFramePr>
            <a:graphicFrameLocks noGrp="1"/>
          </p:cNvGraphicFramePr>
          <p:nvPr/>
        </p:nvGraphicFramePr>
        <p:xfrm>
          <a:off x="1756833" y="284238"/>
          <a:ext cx="8678333" cy="6289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878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2DAD5CE-24F3-594D-AC14-99604B648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836840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543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6934520-1BE5-9345-8749-CBB611E71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666234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075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6525314-C0C7-FC49-BC16-1A1542DDC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84794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26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A99E5A8-64D9-CF48-B799-DC2C28560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30840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671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BA17438-B302-C245-AF01-5B8BDA9CC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560518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281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9719337-1B5F-A449-AAFF-ECA92CFFB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332089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063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6EEDB10-8C1C-9143-94EA-CA7007C72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32524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876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8BAC9CB-E3A4-0846-9E58-FAEA97A6B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651543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469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66B151C-AE48-0848-920A-76D55D17E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211072"/>
              </p:ext>
            </p:extLst>
          </p:nvPr>
        </p:nvGraphicFramePr>
        <p:xfrm>
          <a:off x="1762590" y="288539"/>
          <a:ext cx="8666820" cy="628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986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191</TotalTime>
  <Words>153</Words>
  <Application>Microsoft Macintosh PowerPoint</Application>
  <PresentationFormat>Widescreen</PresentationFormat>
  <Paragraphs>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The Northwest Loan Fund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Lind</dc:creator>
  <cp:lastModifiedBy>Microsoft Office User</cp:lastModifiedBy>
  <cp:revision>10</cp:revision>
  <dcterms:created xsi:type="dcterms:W3CDTF">2019-03-12T02:41:53Z</dcterms:created>
  <dcterms:modified xsi:type="dcterms:W3CDTF">2019-03-12T18:10:44Z</dcterms:modified>
</cp:coreProperties>
</file>