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a83df0198_1_18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5a83df0198_1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a83df0198_1_19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5a83df0198_1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a83df0198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5a83df0198_1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a83df0198_1_9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5a83df0198_1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a83df0198_1_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5a83df0198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a83df0198_1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5a83df019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a83df0198_1_2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5a83df0198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a83df0198_1_15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5a83df0198_1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a83df0198_1_16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5a83df0198_1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1pPr>
            <a:lvl2pPr indent="-317500" lvl="1" marL="9144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2pPr>
            <a:lvl3pPr indent="-317500" lvl="2" marL="13716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3pPr>
            <a:lvl4pPr indent="-317500" lvl="3" marL="18288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4pPr>
            <a:lvl5pPr indent="-317500" lvl="4" marL="22860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5pPr>
            <a:lvl6pPr indent="-317500" lvl="5" marL="27432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6pPr>
            <a:lvl7pPr indent="-317500" lvl="6" marL="32004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7pPr>
            <a:lvl8pPr indent="-317500" lvl="7" marL="36576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youtube.com/watch?v=0stXia6P7XI"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4">
            <a:alphaModFix/>
          </a:blip>
          <a:srcRect b="43747" l="0" r="0" t="0"/>
          <a:stretch/>
        </p:blipFill>
        <p:spPr>
          <a:xfrm>
            <a:off x="0" y="1"/>
            <a:ext cx="9144000" cy="5143501"/>
          </a:xfrm>
          <a:prstGeom prst="rect">
            <a:avLst/>
          </a:prstGeom>
          <a:noFill/>
          <a:ln>
            <a:noFill/>
          </a:ln>
        </p:spPr>
      </p:pic>
      <p:sp>
        <p:nvSpPr>
          <p:cNvPr id="100" name="Google Shape;100;p25"/>
          <p:cNvSpPr txBox="1"/>
          <p:nvPr>
            <p:ph type="ctrTitle"/>
          </p:nvPr>
        </p:nvSpPr>
        <p:spPr>
          <a:xfrm>
            <a:off x="362925" y="1779012"/>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b="1" lang="en" sz="4400">
                <a:solidFill>
                  <a:srgbClr val="FFFFFF"/>
                </a:solidFill>
                <a:latin typeface="Roboto Slab"/>
                <a:ea typeface="Roboto Slab"/>
                <a:cs typeface="Roboto Slab"/>
                <a:sym typeface="Roboto Slab"/>
              </a:rPr>
              <a:t>NWCCOG</a:t>
            </a:r>
            <a:endParaRPr b="1" sz="4400">
              <a:solidFill>
                <a:srgbClr val="FFFFFF"/>
              </a:solidFill>
              <a:latin typeface="Roboto Slab"/>
              <a:ea typeface="Roboto Slab"/>
              <a:cs typeface="Roboto Slab"/>
              <a:sym typeface="Roboto Slab"/>
            </a:endParaRPr>
          </a:p>
          <a:p>
            <a:pPr indent="0" lvl="0" marL="0" rtl="0" algn="ctr">
              <a:lnSpc>
                <a:spcPct val="100000"/>
              </a:lnSpc>
              <a:spcBef>
                <a:spcPts val="0"/>
              </a:spcBef>
              <a:spcAft>
                <a:spcPts val="0"/>
              </a:spcAft>
              <a:buSzPts val="5200"/>
              <a:buNone/>
            </a:pPr>
            <a:r>
              <a:rPr b="1" lang="en" sz="4400">
                <a:solidFill>
                  <a:srgbClr val="FFFFFF"/>
                </a:solidFill>
                <a:latin typeface="Roboto Slab"/>
                <a:ea typeface="Roboto Slab"/>
                <a:cs typeface="Roboto Slab"/>
                <a:sym typeface="Roboto Slab"/>
              </a:rPr>
              <a:t>Workforce Development Update</a:t>
            </a:r>
            <a:endParaRPr b="1" sz="4400">
              <a:solidFill>
                <a:srgbClr val="FFFFFF"/>
              </a:solidFill>
              <a:latin typeface="Roboto Slab"/>
              <a:ea typeface="Roboto Slab"/>
              <a:cs typeface="Roboto Slab"/>
              <a:sym typeface="Roboto Slab"/>
            </a:endParaRPr>
          </a:p>
        </p:txBody>
      </p:sp>
      <p:cxnSp>
        <p:nvCxnSpPr>
          <p:cNvPr id="101" name="Google Shape;101;p25"/>
          <p:cNvCxnSpPr/>
          <p:nvPr/>
        </p:nvCxnSpPr>
        <p:spPr>
          <a:xfrm>
            <a:off x="3123750" y="3113077"/>
            <a:ext cx="2896500" cy="0"/>
          </a:xfrm>
          <a:prstGeom prst="straightConnector1">
            <a:avLst/>
          </a:prstGeom>
          <a:noFill/>
          <a:ln cap="flat" cmpd="sng" w="76200">
            <a:solidFill>
              <a:srgbClr val="D31E45"/>
            </a:solidFill>
            <a:prstDash val="solid"/>
            <a:round/>
            <a:headEnd len="sm" w="sm" type="none"/>
            <a:tailEnd len="sm" w="sm" type="none"/>
          </a:ln>
        </p:spPr>
      </p:cxnSp>
      <p:pic>
        <p:nvPicPr>
          <p:cNvPr id="102" name="Google Shape;102;p25"/>
          <p:cNvPicPr preferRelativeResize="0"/>
          <p:nvPr/>
        </p:nvPicPr>
        <p:blipFill rotWithShape="1">
          <a:blip r:embed="rId5">
            <a:alphaModFix/>
          </a:blip>
          <a:srcRect b="0" l="0" r="0" t="0"/>
          <a:stretch/>
        </p:blipFill>
        <p:spPr>
          <a:xfrm>
            <a:off x="3347900" y="4135301"/>
            <a:ext cx="2448201" cy="46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417D"/>
            </a:gs>
            <a:gs pos="100000">
              <a:srgbClr val="12264A"/>
            </a:gs>
          </a:gsLst>
          <a:lin ang="5400012" scaled="0"/>
        </a:gradFill>
      </p:bgPr>
    </p:bg>
    <p:spTree>
      <p:nvGrpSpPr>
        <p:cNvPr id="168" name="Shape 168"/>
        <p:cNvGrpSpPr/>
        <p:nvPr/>
      </p:nvGrpSpPr>
      <p:grpSpPr>
        <a:xfrm>
          <a:off x="0" y="0"/>
          <a:ext cx="0" cy="0"/>
          <a:chOff x="0" y="0"/>
          <a:chExt cx="0" cy="0"/>
        </a:xfrm>
      </p:grpSpPr>
      <p:cxnSp>
        <p:nvCxnSpPr>
          <p:cNvPr id="169" name="Google Shape;169;p34"/>
          <p:cNvCxnSpPr/>
          <p:nvPr/>
        </p:nvCxnSpPr>
        <p:spPr>
          <a:xfrm>
            <a:off x="3123750" y="381010"/>
            <a:ext cx="2896500" cy="0"/>
          </a:xfrm>
          <a:prstGeom prst="straightConnector1">
            <a:avLst/>
          </a:prstGeom>
          <a:noFill/>
          <a:ln cap="flat" cmpd="sng" w="76200">
            <a:solidFill>
              <a:srgbClr val="D31E45"/>
            </a:solidFill>
            <a:prstDash val="solid"/>
            <a:round/>
            <a:headEnd len="sm" w="sm" type="none"/>
            <a:tailEnd len="sm" w="sm" type="none"/>
          </a:ln>
        </p:spPr>
      </p:cxnSp>
      <p:sp>
        <p:nvSpPr>
          <p:cNvPr id="170" name="Google Shape;170;p34"/>
          <p:cNvSpPr txBox="1"/>
          <p:nvPr>
            <p:ph type="ctrTitle"/>
          </p:nvPr>
        </p:nvSpPr>
        <p:spPr>
          <a:xfrm>
            <a:off x="311700" y="494746"/>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3000">
                <a:solidFill>
                  <a:srgbClr val="FEFEFE"/>
                </a:solidFill>
              </a:rPr>
              <a:t>Workforce: Hot Topics</a:t>
            </a:r>
            <a:endParaRPr b="1" sz="3000">
              <a:solidFill>
                <a:srgbClr val="FEFEFE"/>
              </a:solidFill>
              <a:latin typeface="Roboto Slab"/>
              <a:ea typeface="Roboto Slab"/>
              <a:cs typeface="Roboto Slab"/>
              <a:sym typeface="Roboto Slab"/>
            </a:endParaRPr>
          </a:p>
        </p:txBody>
      </p:sp>
      <p:pic>
        <p:nvPicPr>
          <p:cNvPr id="171" name="Google Shape;171;p34"/>
          <p:cNvPicPr preferRelativeResize="0"/>
          <p:nvPr/>
        </p:nvPicPr>
        <p:blipFill rotWithShape="1">
          <a:blip r:embed="rId3">
            <a:alphaModFix/>
          </a:blip>
          <a:srcRect b="0" l="0" r="0" t="0"/>
          <a:stretch/>
        </p:blipFill>
        <p:spPr>
          <a:xfrm>
            <a:off x="7877600" y="4601300"/>
            <a:ext cx="1266401" cy="542200"/>
          </a:xfrm>
          <a:prstGeom prst="rect">
            <a:avLst/>
          </a:prstGeom>
          <a:noFill/>
          <a:ln>
            <a:noFill/>
          </a:ln>
        </p:spPr>
      </p:pic>
      <p:sp>
        <p:nvSpPr>
          <p:cNvPr id="172" name="Google Shape;172;p34"/>
          <p:cNvSpPr txBox="1"/>
          <p:nvPr/>
        </p:nvSpPr>
        <p:spPr>
          <a:xfrm>
            <a:off x="506400" y="1279600"/>
            <a:ext cx="8122500" cy="28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Lato"/>
                <a:ea typeface="Lato"/>
                <a:cs typeface="Lato"/>
                <a:sym typeface="Lato"/>
              </a:rPr>
              <a:t>Equal Pay for Equal Work Act Passes</a:t>
            </a:r>
            <a:endParaRPr sz="1800">
              <a:solidFill>
                <a:srgbClr val="FFFFFF"/>
              </a:solidFill>
              <a:latin typeface="Lato"/>
              <a:ea typeface="Lato"/>
              <a:cs typeface="Lato"/>
              <a:sym typeface="Lato"/>
            </a:endParaRPr>
          </a:p>
          <a:p>
            <a:pPr indent="-323850" lvl="0" marL="457200" rtl="0" algn="l">
              <a:lnSpc>
                <a:spcPct val="115000"/>
              </a:lnSpc>
              <a:spcBef>
                <a:spcPts val="1600"/>
              </a:spcBef>
              <a:spcAft>
                <a:spcPts val="0"/>
              </a:spcAft>
              <a:buClr>
                <a:srgbClr val="FFFFFF"/>
              </a:buClr>
              <a:buSzPts val="1500"/>
              <a:buFont typeface="Times New Roman"/>
              <a:buChar char="●"/>
            </a:pPr>
            <a:r>
              <a:rPr lang="en">
                <a:solidFill>
                  <a:srgbClr val="FFFFFF"/>
                </a:solidFill>
                <a:latin typeface="Lato"/>
                <a:ea typeface="Lato"/>
                <a:cs typeface="Lato"/>
                <a:sym typeface="Lato"/>
              </a:rPr>
              <a:t>Forbids discrimination between genders on the basis of pay and includes a newly created right for employees who have suffered such discrimination to sue their employer</a:t>
            </a:r>
            <a:endParaRPr>
              <a:solidFill>
                <a:srgbClr val="FFFFFF"/>
              </a:solidFill>
              <a:latin typeface="Lato"/>
              <a:ea typeface="Lato"/>
              <a:cs typeface="Lato"/>
              <a:sym typeface="Lato"/>
            </a:endParaRPr>
          </a:p>
          <a:p>
            <a:pPr indent="-323850" lvl="0" marL="457200" rtl="0" algn="l">
              <a:lnSpc>
                <a:spcPct val="115000"/>
              </a:lnSpc>
              <a:spcBef>
                <a:spcPts val="0"/>
              </a:spcBef>
              <a:spcAft>
                <a:spcPts val="0"/>
              </a:spcAft>
              <a:buClr>
                <a:srgbClr val="FFFFFF"/>
              </a:buClr>
              <a:buSzPts val="1500"/>
              <a:buFont typeface="Times New Roman"/>
              <a:buChar char="●"/>
            </a:pPr>
            <a:r>
              <a:rPr lang="en">
                <a:solidFill>
                  <a:srgbClr val="FFFFFF"/>
                </a:solidFill>
                <a:latin typeface="Lato"/>
                <a:ea typeface="Lato"/>
                <a:cs typeface="Lato"/>
                <a:sym typeface="Lato"/>
              </a:rPr>
              <a:t>The law also requires that companies post all job openings internally </a:t>
            </a:r>
            <a:endParaRPr>
              <a:solidFill>
                <a:srgbClr val="FFFFFF"/>
              </a:solidFill>
              <a:latin typeface="Lato"/>
              <a:ea typeface="Lato"/>
              <a:cs typeface="Lato"/>
              <a:sym typeface="Lato"/>
            </a:endParaRPr>
          </a:p>
          <a:p>
            <a:pPr indent="-323850" lvl="0" marL="457200" rtl="0" algn="l">
              <a:lnSpc>
                <a:spcPct val="115000"/>
              </a:lnSpc>
              <a:spcBef>
                <a:spcPts val="0"/>
              </a:spcBef>
              <a:spcAft>
                <a:spcPts val="0"/>
              </a:spcAft>
              <a:buClr>
                <a:srgbClr val="FFFFFF"/>
              </a:buClr>
              <a:buSzPts val="1500"/>
              <a:buFont typeface="Times New Roman"/>
              <a:buChar char="●"/>
            </a:pPr>
            <a:r>
              <a:rPr lang="en">
                <a:solidFill>
                  <a:srgbClr val="FFFFFF"/>
                </a:solidFill>
                <a:latin typeface="Lato"/>
                <a:ea typeface="Lato"/>
                <a:cs typeface="Lato"/>
                <a:sym typeface="Lato"/>
              </a:rPr>
              <a:t>List a salary range for the position </a:t>
            </a:r>
            <a:endParaRPr>
              <a:solidFill>
                <a:srgbClr val="FFFFFF"/>
              </a:solidFill>
              <a:latin typeface="Lato"/>
              <a:ea typeface="Lato"/>
              <a:cs typeface="Lato"/>
              <a:sym typeface="Lato"/>
            </a:endParaRPr>
          </a:p>
          <a:p>
            <a:pPr indent="-323850" lvl="0" marL="457200" rtl="0" algn="l">
              <a:lnSpc>
                <a:spcPct val="115000"/>
              </a:lnSpc>
              <a:spcBef>
                <a:spcPts val="0"/>
              </a:spcBef>
              <a:spcAft>
                <a:spcPts val="0"/>
              </a:spcAft>
              <a:buClr>
                <a:srgbClr val="FFFFFF"/>
              </a:buClr>
              <a:buSzPts val="1500"/>
              <a:buFont typeface="Times New Roman"/>
              <a:buChar char="●"/>
            </a:pPr>
            <a:r>
              <a:rPr lang="en">
                <a:solidFill>
                  <a:srgbClr val="FFFFFF"/>
                </a:solidFill>
                <a:latin typeface="Lato"/>
                <a:ea typeface="Lato"/>
                <a:cs typeface="Lato"/>
                <a:sym typeface="Lato"/>
              </a:rPr>
              <a:t>Forbids employers from asking about salary history</a:t>
            </a:r>
            <a:endParaRPr>
              <a:solidFill>
                <a:srgbClr val="FFFFFF"/>
              </a:solidFill>
              <a:latin typeface="Lato"/>
              <a:ea typeface="Lato"/>
              <a:cs typeface="Lato"/>
              <a:sym typeface="Lato"/>
            </a:endParaRPr>
          </a:p>
          <a:p>
            <a:pPr indent="-323850" lvl="0" marL="457200" rtl="0" algn="l">
              <a:lnSpc>
                <a:spcPct val="115000"/>
              </a:lnSpc>
              <a:spcBef>
                <a:spcPts val="0"/>
              </a:spcBef>
              <a:spcAft>
                <a:spcPts val="0"/>
              </a:spcAft>
              <a:buClr>
                <a:srgbClr val="FFFFFF"/>
              </a:buClr>
              <a:buSzPts val="1500"/>
              <a:buFont typeface="Times New Roman"/>
              <a:buChar char="●"/>
            </a:pPr>
            <a:r>
              <a:rPr lang="en">
                <a:solidFill>
                  <a:srgbClr val="FFFFFF"/>
                </a:solidFill>
                <a:latin typeface="Lato"/>
                <a:ea typeface="Lato"/>
                <a:cs typeface="Lato"/>
                <a:sym typeface="Lato"/>
              </a:rPr>
              <a:t>Permits employees who have been discriminated against to recover back pay for a period of up to three years, and further awards additional damages equal to the amount of back pay owed unless the employer can demonstrate that they acted in good faith. </a:t>
            </a:r>
            <a:endParaRPr>
              <a:solidFill>
                <a:srgbClr val="FFFFFF"/>
              </a:solidFill>
              <a:latin typeface="Lato"/>
              <a:ea typeface="Lato"/>
              <a:cs typeface="Lato"/>
              <a:sym typeface="Lato"/>
            </a:endParaRPr>
          </a:p>
          <a:p>
            <a:pPr indent="-323850" lvl="0" marL="457200" rtl="0" algn="l">
              <a:lnSpc>
                <a:spcPct val="115000"/>
              </a:lnSpc>
              <a:spcBef>
                <a:spcPts val="0"/>
              </a:spcBef>
              <a:spcAft>
                <a:spcPts val="0"/>
              </a:spcAft>
              <a:buClr>
                <a:srgbClr val="FFFFFF"/>
              </a:buClr>
              <a:buSzPts val="1500"/>
              <a:buFont typeface="Lato"/>
              <a:buChar char="●"/>
            </a:pPr>
            <a:r>
              <a:rPr lang="en">
                <a:solidFill>
                  <a:srgbClr val="FFFFFF"/>
                </a:solidFill>
                <a:latin typeface="Lato"/>
                <a:ea typeface="Lato"/>
                <a:cs typeface="Lato"/>
                <a:sym typeface="Lato"/>
              </a:rPr>
              <a:t>Bans employers from asking about a criminal history at the time of initial application</a:t>
            </a:r>
            <a:endParaRPr>
              <a:solidFill>
                <a:srgbClr val="FFFFFF"/>
              </a:solidFill>
              <a:latin typeface="Lato"/>
              <a:ea typeface="Lato"/>
              <a:cs typeface="Lato"/>
              <a:sym typeface="Lato"/>
            </a:endParaRPr>
          </a:p>
          <a:p>
            <a:pPr indent="-323850" lvl="0" marL="457200" rtl="0" algn="l">
              <a:lnSpc>
                <a:spcPct val="115000"/>
              </a:lnSpc>
              <a:spcBef>
                <a:spcPts val="0"/>
              </a:spcBef>
              <a:spcAft>
                <a:spcPts val="0"/>
              </a:spcAft>
              <a:buClr>
                <a:srgbClr val="FFFFFF"/>
              </a:buClr>
              <a:buSzPts val="1500"/>
              <a:buFont typeface="Times New Roman"/>
              <a:buChar char="●"/>
            </a:pPr>
            <a:r>
              <a:rPr lang="en">
                <a:solidFill>
                  <a:srgbClr val="FFFFFF"/>
                </a:solidFill>
                <a:latin typeface="Lato"/>
                <a:ea typeface="Lato"/>
                <a:cs typeface="Lato"/>
                <a:sym typeface="Lato"/>
              </a:rPr>
              <a:t>Takes effect January 2021</a:t>
            </a:r>
            <a:endParaRPr>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417D"/>
            </a:gs>
            <a:gs pos="100000">
              <a:srgbClr val="12264A"/>
            </a:gs>
          </a:gsLst>
          <a:lin ang="5400012" scaled="0"/>
        </a:gradFill>
      </p:bgPr>
    </p:bg>
    <p:spTree>
      <p:nvGrpSpPr>
        <p:cNvPr id="176" name="Shape 176"/>
        <p:cNvGrpSpPr/>
        <p:nvPr/>
      </p:nvGrpSpPr>
      <p:grpSpPr>
        <a:xfrm>
          <a:off x="0" y="0"/>
          <a:ext cx="0" cy="0"/>
          <a:chOff x="0" y="0"/>
          <a:chExt cx="0" cy="0"/>
        </a:xfrm>
      </p:grpSpPr>
      <p:cxnSp>
        <p:nvCxnSpPr>
          <p:cNvPr id="177" name="Google Shape;177;p35"/>
          <p:cNvCxnSpPr/>
          <p:nvPr/>
        </p:nvCxnSpPr>
        <p:spPr>
          <a:xfrm>
            <a:off x="3123750" y="381010"/>
            <a:ext cx="2896500" cy="0"/>
          </a:xfrm>
          <a:prstGeom prst="straightConnector1">
            <a:avLst/>
          </a:prstGeom>
          <a:noFill/>
          <a:ln cap="flat" cmpd="sng" w="76200">
            <a:solidFill>
              <a:srgbClr val="D31E45"/>
            </a:solidFill>
            <a:prstDash val="solid"/>
            <a:round/>
            <a:headEnd len="sm" w="sm" type="none"/>
            <a:tailEnd len="sm" w="sm" type="none"/>
          </a:ln>
        </p:spPr>
      </p:cxnSp>
      <p:sp>
        <p:nvSpPr>
          <p:cNvPr id="178" name="Google Shape;178;p35"/>
          <p:cNvSpPr txBox="1"/>
          <p:nvPr>
            <p:ph type="ctrTitle"/>
          </p:nvPr>
        </p:nvSpPr>
        <p:spPr>
          <a:xfrm>
            <a:off x="311700" y="494746"/>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3000">
                <a:solidFill>
                  <a:srgbClr val="FEFEFE"/>
                </a:solidFill>
              </a:rPr>
              <a:t>Workforce: Hot Topics</a:t>
            </a:r>
            <a:endParaRPr b="1" sz="3000">
              <a:solidFill>
                <a:srgbClr val="FEFEFE"/>
              </a:solidFill>
              <a:latin typeface="Roboto Slab"/>
              <a:ea typeface="Roboto Slab"/>
              <a:cs typeface="Roboto Slab"/>
              <a:sym typeface="Roboto Slab"/>
            </a:endParaRPr>
          </a:p>
        </p:txBody>
      </p:sp>
      <p:pic>
        <p:nvPicPr>
          <p:cNvPr id="179" name="Google Shape;179;p35"/>
          <p:cNvPicPr preferRelativeResize="0"/>
          <p:nvPr/>
        </p:nvPicPr>
        <p:blipFill rotWithShape="1">
          <a:blip r:embed="rId3">
            <a:alphaModFix/>
          </a:blip>
          <a:srcRect b="0" l="0" r="0" t="0"/>
          <a:stretch/>
        </p:blipFill>
        <p:spPr>
          <a:xfrm>
            <a:off x="7877600" y="4601300"/>
            <a:ext cx="1266401" cy="542200"/>
          </a:xfrm>
          <a:prstGeom prst="rect">
            <a:avLst/>
          </a:prstGeom>
          <a:noFill/>
          <a:ln>
            <a:noFill/>
          </a:ln>
        </p:spPr>
      </p:pic>
      <p:sp>
        <p:nvSpPr>
          <p:cNvPr id="180" name="Google Shape;180;p35"/>
          <p:cNvSpPr txBox="1"/>
          <p:nvPr/>
        </p:nvSpPr>
        <p:spPr>
          <a:xfrm>
            <a:off x="506400" y="1279600"/>
            <a:ext cx="8122500" cy="28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Lato"/>
                <a:ea typeface="Lato"/>
                <a:cs typeface="Lato"/>
                <a:sym typeface="Lato"/>
              </a:rPr>
              <a:t>Local Government Minimum Wage Bill Passes</a:t>
            </a:r>
            <a:endParaRPr sz="1800">
              <a:solidFill>
                <a:srgbClr val="FFFFFF"/>
              </a:solidFill>
              <a:latin typeface="Lato"/>
              <a:ea typeface="Lato"/>
              <a:cs typeface="Lato"/>
              <a:sym typeface="Lato"/>
            </a:endParaRPr>
          </a:p>
          <a:p>
            <a:pPr indent="-317500" lvl="0" marL="457200" rtl="0" algn="l">
              <a:lnSpc>
                <a:spcPct val="115000"/>
              </a:lnSpc>
              <a:spcBef>
                <a:spcPts val="3000"/>
              </a:spcBef>
              <a:spcAft>
                <a:spcPts val="0"/>
              </a:spcAft>
              <a:buClr>
                <a:srgbClr val="FFFFFF"/>
              </a:buClr>
              <a:buSzPts val="1400"/>
              <a:buFont typeface="Lato"/>
              <a:buChar char="●"/>
            </a:pPr>
            <a:r>
              <a:rPr lang="en">
                <a:solidFill>
                  <a:srgbClr val="FFFFFF"/>
                </a:solidFill>
                <a:latin typeface="Lato"/>
                <a:ea typeface="Lato"/>
                <a:cs typeface="Lato"/>
                <a:sym typeface="Lato"/>
              </a:rPr>
              <a:t>Applies to all workers engaged in 4+ hours of work a week at an employer within the geographic boundary established</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May be established at a city, town or county level; contiguous counties &amp; municipalities within counties</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Rate for adult employees &amp; emancipated minors</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Annual increases capped at $1.75/year</a:t>
            </a:r>
            <a:endParaRPr>
              <a:solidFill>
                <a:srgbClr val="FFFFFF"/>
              </a:solidFill>
              <a:latin typeface="Lato"/>
              <a:ea typeface="Lato"/>
              <a:cs typeface="Lato"/>
              <a:sym typeface="Lato"/>
            </a:endParaRPr>
          </a:p>
          <a:p>
            <a:pPr indent="0" lvl="0" marL="457200" rtl="0" algn="l">
              <a:lnSpc>
                <a:spcPct val="115000"/>
              </a:lnSpc>
              <a:spcBef>
                <a:spcPts val="3000"/>
              </a:spcBef>
              <a:spcAft>
                <a:spcPts val="1600"/>
              </a:spcAft>
              <a:buNone/>
            </a:pPr>
            <a:r>
              <a:t/>
            </a:r>
            <a:endParaRPr>
              <a:solidFill>
                <a:srgbClr val="FFFF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6" name="Shape 106"/>
        <p:cNvGrpSpPr/>
        <p:nvPr/>
      </p:nvGrpSpPr>
      <p:grpSpPr>
        <a:xfrm>
          <a:off x="0" y="0"/>
          <a:ext cx="0" cy="0"/>
          <a:chOff x="0" y="0"/>
          <a:chExt cx="0" cy="0"/>
        </a:xfrm>
      </p:grpSpPr>
      <p:pic>
        <p:nvPicPr>
          <p:cNvPr descr="Technology—in particular automation and artificial intelligence—is disrupting the way Americans work. But with targeted initiatives and investments in education, retraining, mobility, and support systems, the United States can help its citizens adapt to the workforce of the future and avoid unemployment.&#10;&#10;This video, narrated by Guy Raz, is part of the Council on Foreign Relations–sponsored Independent Task Force on the Future of the U.S. Workforce. Learn more here and read the report, “The Work Ahead: Machines, Skills, and U.S. Leadership in the Twenty-First Century.” - https://www.cfr.org/report/the-work-ahead/&#10;&#10;The Council on Foreign Relations (CFR) is an independent, nonpartisan membership organization, think tank, and publisher. Subscribe to CFR’s channel: https://goo.gl/WCYsH7&#10;&#10;Visit CFR’s website: http://www.cfr.org &#10;Follow CFR on Twitter: http://www.twitter.com/cfr_org &#10;Follow CFR on Facebook: https://www.facebook.com/councilonforeignrelations/" id="107" name="Google Shape;107;p26" title="The Work Ahead: Preparing for Automation">
            <a:hlinkClick r:id="rId3"/>
          </p:cNvPr>
          <p:cNvPicPr preferRelativeResize="0"/>
          <p:nvPr/>
        </p:nvPicPr>
        <p:blipFill>
          <a:blip r:embed="rId4">
            <a:alphaModFix/>
          </a:blip>
          <a:stretch>
            <a:fillRect/>
          </a:stretch>
        </p:blipFill>
        <p:spPr>
          <a:xfrm>
            <a:off x="1248913" y="79438"/>
            <a:ext cx="6646166" cy="498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1" name="Shape 111"/>
        <p:cNvGrpSpPr/>
        <p:nvPr/>
      </p:nvGrpSpPr>
      <p:grpSpPr>
        <a:xfrm>
          <a:off x="0" y="0"/>
          <a:ext cx="0" cy="0"/>
          <a:chOff x="0" y="0"/>
          <a:chExt cx="0" cy="0"/>
        </a:xfrm>
      </p:grpSpPr>
      <p:pic>
        <p:nvPicPr>
          <p:cNvPr id="112" name="Google Shape;112;p27"/>
          <p:cNvPicPr preferRelativeResize="0"/>
          <p:nvPr/>
        </p:nvPicPr>
        <p:blipFill>
          <a:blip r:embed="rId3">
            <a:alphaModFix amt="86000"/>
          </a:blip>
          <a:stretch>
            <a:fillRect/>
          </a:stretch>
        </p:blipFill>
        <p:spPr>
          <a:xfrm>
            <a:off x="0" y="0"/>
            <a:ext cx="9144001" cy="5143499"/>
          </a:xfrm>
          <a:prstGeom prst="rect">
            <a:avLst/>
          </a:prstGeom>
          <a:noFill/>
          <a:ln>
            <a:noFill/>
          </a:ln>
        </p:spPr>
      </p:pic>
      <p:sp>
        <p:nvSpPr>
          <p:cNvPr id="113" name="Google Shape;113;p27"/>
          <p:cNvSpPr/>
          <p:nvPr/>
        </p:nvSpPr>
        <p:spPr>
          <a:xfrm>
            <a:off x="38" y="3158325"/>
            <a:ext cx="9144000" cy="1985100"/>
          </a:xfrm>
          <a:prstGeom prst="rect">
            <a:avLst/>
          </a:prstGeom>
          <a:gradFill>
            <a:gsLst>
              <a:gs pos="0">
                <a:srgbClr val="D31E45"/>
              </a:gs>
              <a:gs pos="100000">
                <a:srgbClr val="B01E49"/>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7"/>
          <p:cNvSpPr txBox="1"/>
          <p:nvPr>
            <p:ph idx="1" type="subTitle"/>
          </p:nvPr>
        </p:nvSpPr>
        <p:spPr>
          <a:xfrm>
            <a:off x="432750" y="1034875"/>
            <a:ext cx="8278500" cy="103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600">
                <a:solidFill>
                  <a:srgbClr val="FFFFFF"/>
                </a:solidFill>
              </a:rPr>
              <a:t>A working economy that</a:t>
            </a:r>
            <a:endParaRPr b="1" sz="3600">
              <a:solidFill>
                <a:srgbClr val="FFFFFF"/>
              </a:solidFill>
            </a:endParaRPr>
          </a:p>
          <a:p>
            <a:pPr indent="0" lvl="0" marL="0" rtl="0" algn="ctr">
              <a:lnSpc>
                <a:spcPct val="100000"/>
              </a:lnSpc>
              <a:spcBef>
                <a:spcPts val="0"/>
              </a:spcBef>
              <a:spcAft>
                <a:spcPts val="0"/>
              </a:spcAft>
              <a:buSzPts val="2800"/>
              <a:buNone/>
            </a:pPr>
            <a:r>
              <a:rPr b="1" lang="en" sz="3600">
                <a:solidFill>
                  <a:srgbClr val="FFFFFF"/>
                </a:solidFill>
              </a:rPr>
              <a:t>elevates all of Colorado.</a:t>
            </a:r>
            <a:endParaRPr b="1" sz="3600">
              <a:solidFill>
                <a:srgbClr val="FFFFFF"/>
              </a:solidFill>
            </a:endParaRPr>
          </a:p>
        </p:txBody>
      </p:sp>
      <p:sp>
        <p:nvSpPr>
          <p:cNvPr id="115" name="Google Shape;115;p27"/>
          <p:cNvSpPr txBox="1"/>
          <p:nvPr>
            <p:ph type="ctrTitle"/>
          </p:nvPr>
        </p:nvSpPr>
        <p:spPr>
          <a:xfrm>
            <a:off x="311700" y="4297087"/>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3600">
                <a:solidFill>
                  <a:srgbClr val="FFFFFF"/>
                </a:solidFill>
              </a:rPr>
              <a:t>Our Vision</a:t>
            </a:r>
            <a:endParaRPr b="1" sz="3600">
              <a:solidFill>
                <a:srgbClr val="FFFFFF"/>
              </a:solidFill>
              <a:latin typeface="Roboto Slab"/>
              <a:ea typeface="Roboto Slab"/>
              <a:cs typeface="Roboto Slab"/>
              <a:sym typeface="Roboto Slab"/>
            </a:endParaRPr>
          </a:p>
        </p:txBody>
      </p:sp>
      <p:pic>
        <p:nvPicPr>
          <p:cNvPr id="116" name="Google Shape;116;p27"/>
          <p:cNvPicPr preferRelativeResize="0"/>
          <p:nvPr/>
        </p:nvPicPr>
        <p:blipFill rotWithShape="1">
          <a:blip r:embed="rId4">
            <a:alphaModFix/>
          </a:blip>
          <a:srcRect b="0" l="0" r="0" t="0"/>
          <a:stretch/>
        </p:blipFill>
        <p:spPr>
          <a:xfrm>
            <a:off x="3938799" y="3451225"/>
            <a:ext cx="1266401" cy="542200"/>
          </a:xfrm>
          <a:prstGeom prst="rect">
            <a:avLst/>
          </a:prstGeom>
          <a:noFill/>
          <a:ln>
            <a:noFill/>
          </a:ln>
        </p:spPr>
      </p:pic>
      <p:cxnSp>
        <p:nvCxnSpPr>
          <p:cNvPr id="117" name="Google Shape;117;p27"/>
          <p:cNvCxnSpPr/>
          <p:nvPr/>
        </p:nvCxnSpPr>
        <p:spPr>
          <a:xfrm>
            <a:off x="3123713" y="4183352"/>
            <a:ext cx="2896500" cy="0"/>
          </a:xfrm>
          <a:prstGeom prst="straightConnector1">
            <a:avLst/>
          </a:prstGeom>
          <a:noFill/>
          <a:ln cap="flat" cmpd="sng" w="76200">
            <a:solidFill>
              <a:srgbClr val="1E417D"/>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417D"/>
            </a:gs>
            <a:gs pos="100000">
              <a:srgbClr val="12264A"/>
            </a:gs>
          </a:gsLst>
          <a:lin ang="5400012" scaled="0"/>
        </a:gradFill>
      </p:bgPr>
    </p:bg>
    <p:spTree>
      <p:nvGrpSpPr>
        <p:cNvPr id="121" name="Shape 121"/>
        <p:cNvGrpSpPr/>
        <p:nvPr/>
      </p:nvGrpSpPr>
      <p:grpSpPr>
        <a:xfrm>
          <a:off x="0" y="0"/>
          <a:ext cx="0" cy="0"/>
          <a:chOff x="0" y="0"/>
          <a:chExt cx="0" cy="0"/>
        </a:xfrm>
      </p:grpSpPr>
      <p:cxnSp>
        <p:nvCxnSpPr>
          <p:cNvPr id="122" name="Google Shape;122;p28"/>
          <p:cNvCxnSpPr/>
          <p:nvPr/>
        </p:nvCxnSpPr>
        <p:spPr>
          <a:xfrm>
            <a:off x="3123750" y="381010"/>
            <a:ext cx="2896500" cy="0"/>
          </a:xfrm>
          <a:prstGeom prst="straightConnector1">
            <a:avLst/>
          </a:prstGeom>
          <a:noFill/>
          <a:ln cap="flat" cmpd="sng" w="76200">
            <a:solidFill>
              <a:srgbClr val="D31E45"/>
            </a:solidFill>
            <a:prstDash val="solid"/>
            <a:round/>
            <a:headEnd len="sm" w="sm" type="none"/>
            <a:tailEnd len="sm" w="sm" type="none"/>
          </a:ln>
        </p:spPr>
      </p:cxnSp>
      <p:sp>
        <p:nvSpPr>
          <p:cNvPr id="123" name="Google Shape;123;p28"/>
          <p:cNvSpPr txBox="1"/>
          <p:nvPr>
            <p:ph type="ctrTitle"/>
          </p:nvPr>
        </p:nvSpPr>
        <p:spPr>
          <a:xfrm>
            <a:off x="311700" y="494746"/>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3000">
                <a:solidFill>
                  <a:srgbClr val="FEFEFE"/>
                </a:solidFill>
              </a:rPr>
              <a:t>Workforce Center Services: Job Seekers</a:t>
            </a:r>
            <a:endParaRPr b="1" sz="3000">
              <a:solidFill>
                <a:srgbClr val="FEFEFE"/>
              </a:solidFill>
              <a:latin typeface="Roboto Slab"/>
              <a:ea typeface="Roboto Slab"/>
              <a:cs typeface="Roboto Slab"/>
              <a:sym typeface="Roboto Slab"/>
            </a:endParaRPr>
          </a:p>
        </p:txBody>
      </p:sp>
      <p:pic>
        <p:nvPicPr>
          <p:cNvPr id="124" name="Google Shape;124;p28"/>
          <p:cNvPicPr preferRelativeResize="0"/>
          <p:nvPr/>
        </p:nvPicPr>
        <p:blipFill rotWithShape="1">
          <a:blip r:embed="rId3">
            <a:alphaModFix/>
          </a:blip>
          <a:srcRect b="0" l="0" r="0" t="0"/>
          <a:stretch/>
        </p:blipFill>
        <p:spPr>
          <a:xfrm>
            <a:off x="7877600" y="4601300"/>
            <a:ext cx="1266401" cy="542200"/>
          </a:xfrm>
          <a:prstGeom prst="rect">
            <a:avLst/>
          </a:prstGeom>
          <a:noFill/>
          <a:ln>
            <a:noFill/>
          </a:ln>
        </p:spPr>
      </p:pic>
      <p:sp>
        <p:nvSpPr>
          <p:cNvPr id="125" name="Google Shape;125;p28"/>
          <p:cNvSpPr txBox="1"/>
          <p:nvPr/>
        </p:nvSpPr>
        <p:spPr>
          <a:xfrm>
            <a:off x="506400" y="1279600"/>
            <a:ext cx="8122500" cy="2871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In-demand occupation data and profiles</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Personalized information on training and skill boosting opportunities to increase your marketability</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Job preparation, job search, career guidance and more</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Resource area with computers, scanner, fax, etc. </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Additional support and information for those applying for or receiving unemployment insurance</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Resume review/writing help and mock interviewing support</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Federally-funded training for in-demand occupations for eligible candidates</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Local expertise on labor market, hiring trends, and related workforce issues (housing, transportation, etc)</a:t>
            </a:r>
            <a:endParaRPr>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417D"/>
            </a:gs>
            <a:gs pos="100000">
              <a:srgbClr val="12264A"/>
            </a:gs>
          </a:gsLst>
          <a:lin ang="5400012" scaled="0"/>
        </a:gradFill>
      </p:bgPr>
    </p:bg>
    <p:spTree>
      <p:nvGrpSpPr>
        <p:cNvPr id="129" name="Shape 129"/>
        <p:cNvGrpSpPr/>
        <p:nvPr/>
      </p:nvGrpSpPr>
      <p:grpSpPr>
        <a:xfrm>
          <a:off x="0" y="0"/>
          <a:ext cx="0" cy="0"/>
          <a:chOff x="0" y="0"/>
          <a:chExt cx="0" cy="0"/>
        </a:xfrm>
      </p:grpSpPr>
      <p:cxnSp>
        <p:nvCxnSpPr>
          <p:cNvPr id="130" name="Google Shape;130;p29"/>
          <p:cNvCxnSpPr/>
          <p:nvPr/>
        </p:nvCxnSpPr>
        <p:spPr>
          <a:xfrm>
            <a:off x="3123750" y="381010"/>
            <a:ext cx="2896500" cy="0"/>
          </a:xfrm>
          <a:prstGeom prst="straightConnector1">
            <a:avLst/>
          </a:prstGeom>
          <a:noFill/>
          <a:ln cap="flat" cmpd="sng" w="76200">
            <a:solidFill>
              <a:srgbClr val="D31E45"/>
            </a:solidFill>
            <a:prstDash val="solid"/>
            <a:round/>
            <a:headEnd len="sm" w="sm" type="none"/>
            <a:tailEnd len="sm" w="sm" type="none"/>
          </a:ln>
        </p:spPr>
      </p:cxnSp>
      <p:sp>
        <p:nvSpPr>
          <p:cNvPr id="131" name="Google Shape;131;p29"/>
          <p:cNvSpPr txBox="1"/>
          <p:nvPr>
            <p:ph type="ctrTitle"/>
          </p:nvPr>
        </p:nvSpPr>
        <p:spPr>
          <a:xfrm>
            <a:off x="311700" y="494746"/>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3000">
                <a:solidFill>
                  <a:srgbClr val="FEFEFE"/>
                </a:solidFill>
              </a:rPr>
              <a:t>Workforce Center Services: Business</a:t>
            </a:r>
            <a:endParaRPr b="1" sz="3000">
              <a:solidFill>
                <a:srgbClr val="FEFEFE"/>
              </a:solidFill>
              <a:latin typeface="Roboto Slab"/>
              <a:ea typeface="Roboto Slab"/>
              <a:cs typeface="Roboto Slab"/>
              <a:sym typeface="Roboto Slab"/>
            </a:endParaRPr>
          </a:p>
        </p:txBody>
      </p:sp>
      <p:pic>
        <p:nvPicPr>
          <p:cNvPr id="132" name="Google Shape;132;p29"/>
          <p:cNvPicPr preferRelativeResize="0"/>
          <p:nvPr/>
        </p:nvPicPr>
        <p:blipFill rotWithShape="1">
          <a:blip r:embed="rId3">
            <a:alphaModFix/>
          </a:blip>
          <a:srcRect b="0" l="0" r="0" t="0"/>
          <a:stretch/>
        </p:blipFill>
        <p:spPr>
          <a:xfrm>
            <a:off x="7877600" y="4601300"/>
            <a:ext cx="1266401" cy="542200"/>
          </a:xfrm>
          <a:prstGeom prst="rect">
            <a:avLst/>
          </a:prstGeom>
          <a:noFill/>
          <a:ln>
            <a:noFill/>
          </a:ln>
        </p:spPr>
      </p:pic>
      <p:sp>
        <p:nvSpPr>
          <p:cNvPr id="133" name="Google Shape;133;p29"/>
          <p:cNvSpPr txBox="1"/>
          <p:nvPr/>
        </p:nvSpPr>
        <p:spPr>
          <a:xfrm>
            <a:off x="506400" y="1279600"/>
            <a:ext cx="8122500" cy="2871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Economic modeling and labor market reports and data </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Insight into local talent market, competitive employer advantage, and workforce supply</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On-the-job training, work-based and contextualized learning facilitation and support</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Job-matching and personal referrals</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On site hiring events</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Assessments and candidate screening services (Prove-It, Work Keys, IBM Kinexa, etc)</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Information on tax credits, federal bonding, apprenticeship programs, and other federal hiring resources</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Access to free job advertising Colorado-wide for candidates looking for work in your field</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Business education and information offerings on a range of subjects</a:t>
            </a:r>
            <a:endParaRPr>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417D"/>
            </a:gs>
            <a:gs pos="100000">
              <a:srgbClr val="12264A"/>
            </a:gs>
          </a:gsLst>
          <a:lin ang="5400012" scaled="0"/>
        </a:gradFill>
      </p:bgPr>
    </p:bg>
    <p:spTree>
      <p:nvGrpSpPr>
        <p:cNvPr id="137" name="Shape 137"/>
        <p:cNvGrpSpPr/>
        <p:nvPr/>
      </p:nvGrpSpPr>
      <p:grpSpPr>
        <a:xfrm>
          <a:off x="0" y="0"/>
          <a:ext cx="0" cy="0"/>
          <a:chOff x="0" y="0"/>
          <a:chExt cx="0" cy="0"/>
        </a:xfrm>
      </p:grpSpPr>
      <p:cxnSp>
        <p:nvCxnSpPr>
          <p:cNvPr id="138" name="Google Shape;138;p30"/>
          <p:cNvCxnSpPr/>
          <p:nvPr/>
        </p:nvCxnSpPr>
        <p:spPr>
          <a:xfrm>
            <a:off x="3123750" y="381010"/>
            <a:ext cx="2896500" cy="0"/>
          </a:xfrm>
          <a:prstGeom prst="straightConnector1">
            <a:avLst/>
          </a:prstGeom>
          <a:noFill/>
          <a:ln cap="flat" cmpd="sng" w="76200">
            <a:solidFill>
              <a:srgbClr val="D31E45"/>
            </a:solidFill>
            <a:prstDash val="solid"/>
            <a:round/>
            <a:headEnd len="sm" w="sm" type="none"/>
            <a:tailEnd len="sm" w="sm" type="none"/>
          </a:ln>
        </p:spPr>
      </p:cxnSp>
      <p:sp>
        <p:nvSpPr>
          <p:cNvPr id="139" name="Google Shape;139;p30"/>
          <p:cNvSpPr txBox="1"/>
          <p:nvPr>
            <p:ph type="ctrTitle"/>
          </p:nvPr>
        </p:nvSpPr>
        <p:spPr>
          <a:xfrm>
            <a:off x="311700" y="494746"/>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3000">
                <a:solidFill>
                  <a:srgbClr val="FEFEFE"/>
                </a:solidFill>
              </a:rPr>
              <a:t>Workforce Center Locations</a:t>
            </a:r>
            <a:endParaRPr b="1" sz="3000">
              <a:solidFill>
                <a:srgbClr val="FEFEFE"/>
              </a:solidFill>
              <a:latin typeface="Roboto Slab"/>
              <a:ea typeface="Roboto Slab"/>
              <a:cs typeface="Roboto Slab"/>
              <a:sym typeface="Roboto Slab"/>
            </a:endParaRPr>
          </a:p>
        </p:txBody>
      </p:sp>
      <p:pic>
        <p:nvPicPr>
          <p:cNvPr id="140" name="Google Shape;140;p30"/>
          <p:cNvPicPr preferRelativeResize="0"/>
          <p:nvPr/>
        </p:nvPicPr>
        <p:blipFill rotWithShape="1">
          <a:blip r:embed="rId3">
            <a:alphaModFix/>
          </a:blip>
          <a:srcRect b="0" l="0" r="0" t="0"/>
          <a:stretch/>
        </p:blipFill>
        <p:spPr>
          <a:xfrm>
            <a:off x="7877600" y="4601300"/>
            <a:ext cx="1266401" cy="542200"/>
          </a:xfrm>
          <a:prstGeom prst="rect">
            <a:avLst/>
          </a:prstGeom>
          <a:noFill/>
          <a:ln>
            <a:noFill/>
          </a:ln>
        </p:spPr>
      </p:pic>
      <p:pic>
        <p:nvPicPr>
          <p:cNvPr id="141" name="Google Shape;141;p30"/>
          <p:cNvPicPr preferRelativeResize="0"/>
          <p:nvPr/>
        </p:nvPicPr>
        <p:blipFill>
          <a:blip r:embed="rId4">
            <a:alphaModFix/>
          </a:blip>
          <a:stretch>
            <a:fillRect/>
          </a:stretch>
        </p:blipFill>
        <p:spPr>
          <a:xfrm>
            <a:off x="2109638" y="1218946"/>
            <a:ext cx="5004166" cy="36728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417D"/>
            </a:gs>
            <a:gs pos="100000">
              <a:srgbClr val="12264A"/>
            </a:gs>
          </a:gsLst>
          <a:lin ang="5400012" scaled="0"/>
        </a:gradFill>
      </p:bgPr>
    </p:bg>
    <p:spTree>
      <p:nvGrpSpPr>
        <p:cNvPr id="145" name="Shape 145"/>
        <p:cNvGrpSpPr/>
        <p:nvPr/>
      </p:nvGrpSpPr>
      <p:grpSpPr>
        <a:xfrm>
          <a:off x="0" y="0"/>
          <a:ext cx="0" cy="0"/>
          <a:chOff x="0" y="0"/>
          <a:chExt cx="0" cy="0"/>
        </a:xfrm>
      </p:grpSpPr>
      <p:cxnSp>
        <p:nvCxnSpPr>
          <p:cNvPr id="146" name="Google Shape;146;p31"/>
          <p:cNvCxnSpPr/>
          <p:nvPr/>
        </p:nvCxnSpPr>
        <p:spPr>
          <a:xfrm>
            <a:off x="3123750" y="381010"/>
            <a:ext cx="2896500" cy="0"/>
          </a:xfrm>
          <a:prstGeom prst="straightConnector1">
            <a:avLst/>
          </a:prstGeom>
          <a:noFill/>
          <a:ln cap="flat" cmpd="sng" w="76200">
            <a:solidFill>
              <a:srgbClr val="D31E45"/>
            </a:solidFill>
            <a:prstDash val="solid"/>
            <a:round/>
            <a:headEnd len="sm" w="sm" type="none"/>
            <a:tailEnd len="sm" w="sm" type="none"/>
          </a:ln>
        </p:spPr>
      </p:cxnSp>
      <p:sp>
        <p:nvSpPr>
          <p:cNvPr id="147" name="Google Shape;147;p31"/>
          <p:cNvSpPr txBox="1"/>
          <p:nvPr>
            <p:ph type="ctrTitle"/>
          </p:nvPr>
        </p:nvSpPr>
        <p:spPr>
          <a:xfrm>
            <a:off x="311700" y="494746"/>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3000">
                <a:solidFill>
                  <a:srgbClr val="FEFEFE"/>
                </a:solidFill>
              </a:rPr>
              <a:t>NWCCOG Area</a:t>
            </a:r>
            <a:r>
              <a:rPr lang="en" sz="3000">
                <a:solidFill>
                  <a:srgbClr val="FEFEFE"/>
                </a:solidFill>
              </a:rPr>
              <a:t> Locations</a:t>
            </a:r>
            <a:endParaRPr b="1" sz="3000">
              <a:solidFill>
                <a:srgbClr val="FEFEFE"/>
              </a:solidFill>
              <a:latin typeface="Roboto Slab"/>
              <a:ea typeface="Roboto Slab"/>
              <a:cs typeface="Roboto Slab"/>
              <a:sym typeface="Roboto Slab"/>
            </a:endParaRPr>
          </a:p>
        </p:txBody>
      </p:sp>
      <p:pic>
        <p:nvPicPr>
          <p:cNvPr id="148" name="Google Shape;148;p31"/>
          <p:cNvPicPr preferRelativeResize="0"/>
          <p:nvPr/>
        </p:nvPicPr>
        <p:blipFill rotWithShape="1">
          <a:blip r:embed="rId3">
            <a:alphaModFix/>
          </a:blip>
          <a:srcRect b="0" l="0" r="0" t="0"/>
          <a:stretch/>
        </p:blipFill>
        <p:spPr>
          <a:xfrm>
            <a:off x="7877600" y="4601300"/>
            <a:ext cx="1266401" cy="542200"/>
          </a:xfrm>
          <a:prstGeom prst="rect">
            <a:avLst/>
          </a:prstGeom>
          <a:noFill/>
          <a:ln>
            <a:noFill/>
          </a:ln>
        </p:spPr>
      </p:pic>
      <p:sp>
        <p:nvSpPr>
          <p:cNvPr id="149" name="Google Shape;149;p31"/>
          <p:cNvSpPr txBox="1"/>
          <p:nvPr/>
        </p:nvSpPr>
        <p:spPr>
          <a:xfrm>
            <a:off x="506400" y="1279600"/>
            <a:ext cx="8122500" cy="287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Lato"/>
                <a:ea typeface="Lato"/>
                <a:cs typeface="Lato"/>
                <a:sym typeface="Lato"/>
              </a:rPr>
              <a:t>Granby /Grand  &amp; Jackson Counties(christina.oxley@state.co.us)</a:t>
            </a:r>
            <a:endParaRPr>
              <a:solidFill>
                <a:srgbClr val="FFFFFF"/>
              </a:solidFill>
              <a:latin typeface="Lato"/>
              <a:ea typeface="Lato"/>
              <a:cs typeface="Lato"/>
              <a:sym typeface="Lato"/>
            </a:endParaRPr>
          </a:p>
          <a:p>
            <a:pPr indent="0" lvl="0" marL="0" rtl="0" algn="ctr">
              <a:lnSpc>
                <a:spcPct val="115000"/>
              </a:lnSpc>
              <a:spcBef>
                <a:spcPts val="1600"/>
              </a:spcBef>
              <a:spcAft>
                <a:spcPts val="0"/>
              </a:spcAft>
              <a:buNone/>
            </a:pPr>
            <a:r>
              <a:rPr lang="en">
                <a:solidFill>
                  <a:srgbClr val="FFFFFF"/>
                </a:solidFill>
                <a:latin typeface="Lato"/>
                <a:ea typeface="Lato"/>
                <a:cs typeface="Lato"/>
                <a:sym typeface="Lato"/>
              </a:rPr>
              <a:t>Steamboat Springs/Routt County </a:t>
            </a:r>
            <a:r>
              <a:rPr lang="en">
                <a:solidFill>
                  <a:srgbClr val="FFFFFF"/>
                </a:solidFill>
                <a:latin typeface="Lato"/>
                <a:ea typeface="Lato"/>
                <a:cs typeface="Lato"/>
                <a:sym typeface="Lato"/>
              </a:rPr>
              <a:t>(christina.oxley@state.co.us)</a:t>
            </a:r>
            <a:endParaRPr>
              <a:solidFill>
                <a:srgbClr val="FFFFFF"/>
              </a:solidFill>
              <a:latin typeface="Lato"/>
              <a:ea typeface="Lato"/>
              <a:cs typeface="Lato"/>
              <a:sym typeface="Lato"/>
            </a:endParaRPr>
          </a:p>
          <a:p>
            <a:pPr indent="0" lvl="0" marL="0" rtl="0" algn="ctr">
              <a:lnSpc>
                <a:spcPct val="115000"/>
              </a:lnSpc>
              <a:spcBef>
                <a:spcPts val="1600"/>
              </a:spcBef>
              <a:spcAft>
                <a:spcPts val="0"/>
              </a:spcAft>
              <a:buNone/>
            </a:pPr>
            <a:r>
              <a:rPr lang="en">
                <a:solidFill>
                  <a:srgbClr val="FFFFFF"/>
                </a:solidFill>
                <a:latin typeface="Lato"/>
                <a:ea typeface="Lato"/>
                <a:cs typeface="Lato"/>
                <a:sym typeface="Lato"/>
              </a:rPr>
              <a:t>Frisco/Summit County (mark.hoblitzell@state.co.us)</a:t>
            </a:r>
            <a:endParaRPr>
              <a:solidFill>
                <a:srgbClr val="FFFFFF"/>
              </a:solidFill>
              <a:latin typeface="Lato"/>
              <a:ea typeface="Lato"/>
              <a:cs typeface="Lato"/>
              <a:sym typeface="Lato"/>
            </a:endParaRPr>
          </a:p>
          <a:p>
            <a:pPr indent="0" lvl="0" marL="0" rtl="0" algn="ctr">
              <a:lnSpc>
                <a:spcPct val="115000"/>
              </a:lnSpc>
              <a:spcBef>
                <a:spcPts val="1600"/>
              </a:spcBef>
              <a:spcAft>
                <a:spcPts val="0"/>
              </a:spcAft>
              <a:buNone/>
            </a:pPr>
            <a:r>
              <a:rPr lang="en">
                <a:solidFill>
                  <a:srgbClr val="FFFFFF"/>
                </a:solidFill>
                <a:latin typeface="Lato"/>
                <a:ea typeface="Lato"/>
                <a:cs typeface="Lato"/>
                <a:sym typeface="Lato"/>
              </a:rPr>
              <a:t>Edwards/Eagle County </a:t>
            </a:r>
            <a:r>
              <a:rPr lang="en">
                <a:solidFill>
                  <a:srgbClr val="FFFFFF"/>
                </a:solidFill>
                <a:latin typeface="Lato"/>
                <a:ea typeface="Lato"/>
                <a:cs typeface="Lato"/>
                <a:sym typeface="Lato"/>
              </a:rPr>
              <a:t>(mark.hoblitzell@state.co.us)</a:t>
            </a:r>
            <a:endParaRPr>
              <a:solidFill>
                <a:srgbClr val="FFFFFF"/>
              </a:solidFill>
              <a:latin typeface="Lato"/>
              <a:ea typeface="Lato"/>
              <a:cs typeface="Lato"/>
              <a:sym typeface="Lato"/>
            </a:endParaRPr>
          </a:p>
          <a:p>
            <a:pPr indent="0" lvl="0" marL="0" rtl="0" algn="ctr">
              <a:lnSpc>
                <a:spcPct val="115000"/>
              </a:lnSpc>
              <a:spcBef>
                <a:spcPts val="1600"/>
              </a:spcBef>
              <a:spcAft>
                <a:spcPts val="1600"/>
              </a:spcAft>
              <a:buNone/>
            </a:pPr>
            <a:r>
              <a:rPr lang="en">
                <a:solidFill>
                  <a:srgbClr val="FFFFFF"/>
                </a:solidFill>
                <a:latin typeface="Lato"/>
                <a:ea typeface="Lato"/>
                <a:cs typeface="Lato"/>
                <a:sym typeface="Lato"/>
              </a:rPr>
              <a:t>Glenwood Springs/Garfield &amp; Pitkin Counties (carolyn.tucker@state.co.us)</a:t>
            </a:r>
            <a:endParaRPr>
              <a:solidFill>
                <a:srgbClr val="FFFFFF"/>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417D"/>
            </a:gs>
            <a:gs pos="100000">
              <a:srgbClr val="12264A"/>
            </a:gs>
          </a:gsLst>
          <a:lin ang="5400012" scaled="0"/>
        </a:gradFill>
      </p:bgPr>
    </p:bg>
    <p:spTree>
      <p:nvGrpSpPr>
        <p:cNvPr id="153" name="Shape 153"/>
        <p:cNvGrpSpPr/>
        <p:nvPr/>
      </p:nvGrpSpPr>
      <p:grpSpPr>
        <a:xfrm>
          <a:off x="0" y="0"/>
          <a:ext cx="0" cy="0"/>
          <a:chOff x="0" y="0"/>
          <a:chExt cx="0" cy="0"/>
        </a:xfrm>
      </p:grpSpPr>
      <p:cxnSp>
        <p:nvCxnSpPr>
          <p:cNvPr id="154" name="Google Shape;154;p32"/>
          <p:cNvCxnSpPr/>
          <p:nvPr/>
        </p:nvCxnSpPr>
        <p:spPr>
          <a:xfrm>
            <a:off x="3123750" y="381010"/>
            <a:ext cx="2896500" cy="0"/>
          </a:xfrm>
          <a:prstGeom prst="straightConnector1">
            <a:avLst/>
          </a:prstGeom>
          <a:noFill/>
          <a:ln cap="flat" cmpd="sng" w="76200">
            <a:solidFill>
              <a:srgbClr val="D31E45"/>
            </a:solidFill>
            <a:prstDash val="solid"/>
            <a:round/>
            <a:headEnd len="sm" w="sm" type="none"/>
            <a:tailEnd len="sm" w="sm" type="none"/>
          </a:ln>
        </p:spPr>
      </p:cxnSp>
      <p:sp>
        <p:nvSpPr>
          <p:cNvPr id="155" name="Google Shape;155;p32"/>
          <p:cNvSpPr txBox="1"/>
          <p:nvPr>
            <p:ph type="ctrTitle"/>
          </p:nvPr>
        </p:nvSpPr>
        <p:spPr>
          <a:xfrm>
            <a:off x="311700" y="494746"/>
            <a:ext cx="8520600" cy="6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3000">
                <a:solidFill>
                  <a:srgbClr val="FEFEFE"/>
                </a:solidFill>
              </a:rPr>
              <a:t>2019 Workforce Changes</a:t>
            </a:r>
            <a:endParaRPr b="1" sz="3000">
              <a:solidFill>
                <a:srgbClr val="FEFEFE"/>
              </a:solidFill>
              <a:latin typeface="Roboto Slab"/>
              <a:ea typeface="Roboto Slab"/>
              <a:cs typeface="Roboto Slab"/>
              <a:sym typeface="Roboto Slab"/>
            </a:endParaRPr>
          </a:p>
        </p:txBody>
      </p:sp>
      <p:pic>
        <p:nvPicPr>
          <p:cNvPr id="156" name="Google Shape;156;p32"/>
          <p:cNvPicPr preferRelativeResize="0"/>
          <p:nvPr/>
        </p:nvPicPr>
        <p:blipFill rotWithShape="1">
          <a:blip r:embed="rId3">
            <a:alphaModFix/>
          </a:blip>
          <a:srcRect b="0" l="0" r="0" t="0"/>
          <a:stretch/>
        </p:blipFill>
        <p:spPr>
          <a:xfrm>
            <a:off x="7877600" y="4601300"/>
            <a:ext cx="1266401" cy="542200"/>
          </a:xfrm>
          <a:prstGeom prst="rect">
            <a:avLst/>
          </a:prstGeom>
          <a:noFill/>
          <a:ln>
            <a:noFill/>
          </a:ln>
        </p:spPr>
      </p:pic>
      <p:sp>
        <p:nvSpPr>
          <p:cNvPr id="157" name="Google Shape;157;p32"/>
          <p:cNvSpPr txBox="1"/>
          <p:nvPr/>
        </p:nvSpPr>
        <p:spPr>
          <a:xfrm>
            <a:off x="506400" y="1279600"/>
            <a:ext cx="8122500" cy="287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Lato"/>
                <a:ea typeface="Lato"/>
                <a:cs typeface="Lato"/>
                <a:sym typeface="Lato"/>
              </a:rPr>
              <a:t>Create new regional positions specific to business services and economic development</a:t>
            </a:r>
            <a:endParaRPr>
              <a:solidFill>
                <a:srgbClr val="FFFFFF"/>
              </a:solidFill>
              <a:latin typeface="Lato"/>
              <a:ea typeface="Lato"/>
              <a:cs typeface="Lato"/>
              <a:sym typeface="Lato"/>
            </a:endParaRPr>
          </a:p>
          <a:p>
            <a:pPr indent="0" lvl="0" marL="0" rtl="0" algn="ctr">
              <a:lnSpc>
                <a:spcPct val="115000"/>
              </a:lnSpc>
              <a:spcBef>
                <a:spcPts val="1600"/>
              </a:spcBef>
              <a:spcAft>
                <a:spcPts val="0"/>
              </a:spcAft>
              <a:buNone/>
            </a:pPr>
            <a:r>
              <a:rPr lang="en">
                <a:solidFill>
                  <a:srgbClr val="FFFFFF"/>
                </a:solidFill>
                <a:latin typeface="Lato"/>
                <a:ea typeface="Lato"/>
                <a:cs typeface="Lato"/>
                <a:sym typeface="Lato"/>
              </a:rPr>
              <a:t>Replace quarterly sub-area board meetings with local area roundtables</a:t>
            </a:r>
            <a:endParaRPr>
              <a:solidFill>
                <a:srgbClr val="FFFFFF"/>
              </a:solidFill>
              <a:latin typeface="Lato"/>
              <a:ea typeface="Lato"/>
              <a:cs typeface="Lato"/>
              <a:sym typeface="Lato"/>
            </a:endParaRPr>
          </a:p>
          <a:p>
            <a:pPr indent="0" lvl="0" marL="0" rtl="0" algn="ctr">
              <a:lnSpc>
                <a:spcPct val="115000"/>
              </a:lnSpc>
              <a:spcBef>
                <a:spcPts val="1600"/>
              </a:spcBef>
              <a:spcAft>
                <a:spcPts val="0"/>
              </a:spcAft>
              <a:buNone/>
            </a:pPr>
            <a:r>
              <a:rPr lang="en">
                <a:solidFill>
                  <a:srgbClr val="FFFFFF"/>
                </a:solidFill>
                <a:latin typeface="Lato"/>
                <a:ea typeface="Lato"/>
                <a:cs typeface="Lato"/>
                <a:sym typeface="Lato"/>
              </a:rPr>
              <a:t>Develop annual Workforce Development Symposium for 10-county+ region (Summer 2020)</a:t>
            </a:r>
            <a:endParaRPr>
              <a:solidFill>
                <a:srgbClr val="FFFFFF"/>
              </a:solidFill>
              <a:latin typeface="Lato"/>
              <a:ea typeface="Lato"/>
              <a:cs typeface="Lato"/>
              <a:sym typeface="Lato"/>
            </a:endParaRPr>
          </a:p>
          <a:p>
            <a:pPr indent="0" lvl="0" marL="0" rtl="0" algn="ctr">
              <a:lnSpc>
                <a:spcPct val="115000"/>
              </a:lnSpc>
              <a:spcBef>
                <a:spcPts val="1600"/>
              </a:spcBef>
              <a:spcAft>
                <a:spcPts val="0"/>
              </a:spcAft>
              <a:buNone/>
            </a:pPr>
            <a:r>
              <a:rPr lang="en">
                <a:solidFill>
                  <a:srgbClr val="FFFFFF"/>
                </a:solidFill>
                <a:latin typeface="Lato"/>
                <a:ea typeface="Lato"/>
                <a:cs typeface="Lato"/>
                <a:sym typeface="Lato"/>
              </a:rPr>
              <a:t>Provide annual updates on workforce development activities and data to County Commissioner Boards</a:t>
            </a:r>
            <a:endParaRPr>
              <a:solidFill>
                <a:srgbClr val="FFFFFF"/>
              </a:solidFill>
              <a:latin typeface="Lato"/>
              <a:ea typeface="Lato"/>
              <a:cs typeface="Lato"/>
              <a:sym typeface="Lato"/>
            </a:endParaRPr>
          </a:p>
          <a:p>
            <a:pPr indent="0" lvl="0" marL="0" rtl="0" algn="ctr">
              <a:lnSpc>
                <a:spcPct val="115000"/>
              </a:lnSpc>
              <a:spcBef>
                <a:spcPts val="1600"/>
              </a:spcBef>
              <a:spcAft>
                <a:spcPts val="0"/>
              </a:spcAft>
              <a:buNone/>
            </a:pPr>
            <a:r>
              <a:rPr lang="en">
                <a:solidFill>
                  <a:srgbClr val="FFFFFF"/>
                </a:solidFill>
                <a:latin typeface="Lato"/>
                <a:ea typeface="Lato"/>
                <a:cs typeface="Lato"/>
                <a:sym typeface="Lato"/>
              </a:rPr>
              <a:t>Disseminate workforce analytics, trends &amp; insights on a monthly basis</a:t>
            </a:r>
            <a:endParaRPr>
              <a:solidFill>
                <a:srgbClr val="FFFFFF"/>
              </a:solidFill>
              <a:latin typeface="Lato"/>
              <a:ea typeface="Lato"/>
              <a:cs typeface="Lato"/>
              <a:sym typeface="Lato"/>
            </a:endParaRPr>
          </a:p>
          <a:p>
            <a:pPr indent="0" lvl="0" marL="0" rtl="0" algn="ctr">
              <a:lnSpc>
                <a:spcPct val="115000"/>
              </a:lnSpc>
              <a:spcBef>
                <a:spcPts val="1600"/>
              </a:spcBef>
              <a:spcAft>
                <a:spcPts val="0"/>
              </a:spcAft>
              <a:buNone/>
            </a:pPr>
            <a:r>
              <a:t/>
            </a:r>
            <a:endParaRPr>
              <a:solidFill>
                <a:srgbClr val="FFFFFF"/>
              </a:solidFill>
              <a:latin typeface="Lato"/>
              <a:ea typeface="Lato"/>
              <a:cs typeface="Lato"/>
              <a:sym typeface="Lato"/>
            </a:endParaRPr>
          </a:p>
          <a:p>
            <a:pPr indent="0" lvl="0" marL="0" rtl="0" algn="ctr">
              <a:lnSpc>
                <a:spcPct val="115000"/>
              </a:lnSpc>
              <a:spcBef>
                <a:spcPts val="1600"/>
              </a:spcBef>
              <a:spcAft>
                <a:spcPts val="1600"/>
              </a:spcAft>
              <a:buNone/>
            </a:pPr>
            <a:r>
              <a:t/>
            </a:r>
            <a:endParaRPr>
              <a:solidFill>
                <a:srgbClr val="FFFFFF"/>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10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10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10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1000"/>
                                        <p:tgtEl>
                                          <p:spTgt spid="1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1000"/>
                                        <p:tgtEl>
                                          <p:spTgt spid="15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417D"/>
            </a:gs>
            <a:gs pos="100000">
              <a:srgbClr val="12264A"/>
            </a:gs>
          </a:gsLst>
          <a:lin ang="5400012" scaled="0"/>
        </a:gradFill>
      </p:bgPr>
    </p:bg>
    <p:spTree>
      <p:nvGrpSpPr>
        <p:cNvPr id="161" name="Shape 161"/>
        <p:cNvGrpSpPr/>
        <p:nvPr/>
      </p:nvGrpSpPr>
      <p:grpSpPr>
        <a:xfrm>
          <a:off x="0" y="0"/>
          <a:ext cx="0" cy="0"/>
          <a:chOff x="0" y="0"/>
          <a:chExt cx="0" cy="0"/>
        </a:xfrm>
      </p:grpSpPr>
      <p:cxnSp>
        <p:nvCxnSpPr>
          <p:cNvPr id="162" name="Google Shape;162;p33"/>
          <p:cNvCxnSpPr/>
          <p:nvPr/>
        </p:nvCxnSpPr>
        <p:spPr>
          <a:xfrm>
            <a:off x="3123750" y="381010"/>
            <a:ext cx="2896500" cy="0"/>
          </a:xfrm>
          <a:prstGeom prst="straightConnector1">
            <a:avLst/>
          </a:prstGeom>
          <a:noFill/>
          <a:ln cap="flat" cmpd="sng" w="76200">
            <a:solidFill>
              <a:srgbClr val="D31E45"/>
            </a:solidFill>
            <a:prstDash val="solid"/>
            <a:round/>
            <a:headEnd len="sm" w="sm" type="none"/>
            <a:tailEnd len="sm" w="sm" type="none"/>
          </a:ln>
        </p:spPr>
      </p:cxnSp>
      <p:pic>
        <p:nvPicPr>
          <p:cNvPr id="163" name="Google Shape;163;p33"/>
          <p:cNvPicPr preferRelativeResize="0"/>
          <p:nvPr/>
        </p:nvPicPr>
        <p:blipFill rotWithShape="1">
          <a:blip r:embed="rId3">
            <a:alphaModFix/>
          </a:blip>
          <a:srcRect b="0" l="0" r="0" t="0"/>
          <a:stretch/>
        </p:blipFill>
        <p:spPr>
          <a:xfrm>
            <a:off x="7877600" y="4601300"/>
            <a:ext cx="1266401" cy="542200"/>
          </a:xfrm>
          <a:prstGeom prst="rect">
            <a:avLst/>
          </a:prstGeom>
          <a:noFill/>
          <a:ln>
            <a:noFill/>
          </a:ln>
        </p:spPr>
      </p:pic>
      <p:pic>
        <p:nvPicPr>
          <p:cNvPr id="164" name="Google Shape;164;p33"/>
          <p:cNvPicPr preferRelativeResize="0"/>
          <p:nvPr/>
        </p:nvPicPr>
        <p:blipFill>
          <a:blip r:embed="rId4">
            <a:alphaModFix/>
          </a:blip>
          <a:stretch>
            <a:fillRect/>
          </a:stretch>
        </p:blipFill>
        <p:spPr>
          <a:xfrm>
            <a:off x="1695450" y="522200"/>
            <a:ext cx="5932399" cy="4367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