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2" r:id="rId10"/>
    <p:sldId id="267" r:id="rId11"/>
    <p:sldId id="268" r:id="rId12"/>
    <p:sldId id="264" r:id="rId13"/>
    <p:sldId id="263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>
        <p:scale>
          <a:sx n="116" d="100"/>
          <a:sy n="116" d="100"/>
        </p:scale>
        <p:origin x="-108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6319D-D74D-194C-B398-C28BCE467692}" type="datetimeFigureOut">
              <a:rPr lang="en-US" smtClean="0"/>
              <a:t>1/21/20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BF51D-DFDD-2C4E-8128-E172F00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13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BF51D-DFDD-2C4E-8128-E172F00470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82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539" y="5387009"/>
            <a:ext cx="8666922" cy="87464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600" y="633647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latin typeface="Arial" panose="020B0604020202020204" pitchFamily="34" charset="0"/>
              </a:defRPr>
            </a:lvl1pPr>
          </a:lstStyle>
          <a:p>
            <a:fld id="{F620CFB4-2F1E-234C-9E12-F90363BE002D}" type="datetimeFigureOut">
              <a:rPr lang="en-US" smtClean="0"/>
              <a:pPr/>
              <a:t>1/21/20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9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043609"/>
            <a:ext cx="7886700" cy="1928190"/>
          </a:xfrm>
        </p:spPr>
        <p:txBody>
          <a:bodyPr anchor="b">
            <a:normAutofit/>
          </a:bodyPr>
          <a:lstStyle>
            <a:lvl1pPr algn="ctr">
              <a:defRPr sz="5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Section Divider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416826"/>
            <a:ext cx="7886700" cy="6728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888" y="6235012"/>
            <a:ext cx="8520112" cy="365125"/>
          </a:xfrm>
        </p:spPr>
        <p:txBody>
          <a:bodyPr/>
          <a:lstStyle/>
          <a:p>
            <a:r>
              <a:rPr lang="en-US" dirty="0"/>
              <a:t>Adult Housing Needs Assessment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39705"/>
            <a:ext cx="457200" cy="365125"/>
          </a:xfrm>
        </p:spPr>
        <p:txBody>
          <a:bodyPr/>
          <a:lstStyle/>
          <a:p>
            <a:fld id="{54BAF1E7-BB94-E045-94D5-81221EC1B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5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F1E7-BB94-E045-94D5-81221EC1BED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C8D864E-1A33-6C47-8A74-198910EC94E1}"/>
              </a:ext>
            </a:extLst>
          </p:cNvPr>
          <p:cNvCxnSpPr/>
          <p:nvPr userDrawn="1"/>
        </p:nvCxnSpPr>
        <p:spPr>
          <a:xfrm>
            <a:off x="273326" y="1391478"/>
            <a:ext cx="85973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14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F1E7-BB94-E045-94D5-81221EC1BED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DC650009-355E-8840-8457-B3DF817E9A7C}"/>
              </a:ext>
            </a:extLst>
          </p:cNvPr>
          <p:cNvCxnSpPr/>
          <p:nvPr userDrawn="1"/>
        </p:nvCxnSpPr>
        <p:spPr>
          <a:xfrm>
            <a:off x="273326" y="1391478"/>
            <a:ext cx="85973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17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F1E7-BB94-E045-94D5-81221EC1BED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3F61DE3F-E0F4-A140-A018-EE9938FBD327}"/>
              </a:ext>
            </a:extLst>
          </p:cNvPr>
          <p:cNvCxnSpPr/>
          <p:nvPr userDrawn="1"/>
        </p:nvCxnSpPr>
        <p:spPr>
          <a:xfrm>
            <a:off x="273326" y="1391478"/>
            <a:ext cx="85973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52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F1E7-BB94-E045-94D5-81221EC1BEDD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DBAEAB42-F2FE-5A4C-8F6D-1181E9D9A0E3}"/>
              </a:ext>
            </a:extLst>
          </p:cNvPr>
          <p:cNvCxnSpPr/>
          <p:nvPr userDrawn="1"/>
        </p:nvCxnSpPr>
        <p:spPr>
          <a:xfrm>
            <a:off x="273326" y="1391478"/>
            <a:ext cx="85973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13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F1E7-BB94-E045-94D5-81221EC1B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5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F1E7-BB94-E045-94D5-81221EC1B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F1E7-BB94-E045-94D5-81221EC1B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1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49" y="6286778"/>
            <a:ext cx="6487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Adult Housing Needs Assessment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2894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4BAF1E7-BB94-E045-94D5-81221EC1BE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1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200" b="0" i="0" kern="1200">
          <a:solidFill>
            <a:schemeClr val="accent1"/>
          </a:solidFill>
          <a:effectLst>
            <a:outerShdw dist="50800" sx="1000" sy="1000" algn="ctr" rotWithShape="0">
              <a:srgbClr val="000000"/>
            </a:outerShdw>
          </a:effectLst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CCC229-CA54-2841-949C-7C97607A2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496" y="1805365"/>
            <a:ext cx="8986345" cy="2706531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Older Adult</a:t>
            </a:r>
            <a:b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2020 Housing </a:t>
            </a:r>
            <a:b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Needs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A9C7A5-F92E-AD4B-B6E2-E7407E92C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562" y="5582305"/>
            <a:ext cx="7874876" cy="955129"/>
          </a:xfrm>
        </p:spPr>
        <p:txBody>
          <a:bodyPr>
            <a:normAutofit/>
          </a:bodyPr>
          <a:lstStyle/>
          <a:p>
            <a:r>
              <a:rPr lang="en-US" sz="1800" dirty="0"/>
              <a:t>Summit  •  Eagle  •  Pitkin  •  Grand  •  Jackson  •  Routt  •  Garfield</a:t>
            </a:r>
          </a:p>
          <a:p>
            <a:r>
              <a:rPr lang="en-US" i="1" dirty="0">
                <a:latin typeface="Rockwell" panose="02060603020205020403" pitchFamily="18" charset="77"/>
              </a:rPr>
              <a:t>Ignite the </a:t>
            </a:r>
            <a:r>
              <a:rPr lang="en-US" i="1" dirty="0" smtClean="0">
                <a:latin typeface="Rockwell" panose="02060603020205020403" pitchFamily="18" charset="77"/>
              </a:rPr>
              <a:t>conversation</a:t>
            </a:r>
            <a:endParaRPr lang="en-US" i="1" dirty="0">
              <a:latin typeface="Rockwell" panose="020606030202050204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1039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259" y="1689896"/>
            <a:ext cx="8133829" cy="4796798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8"/>
            </a:pPr>
            <a:r>
              <a:rPr lang="en-US" dirty="0"/>
              <a:t>Create an Aging in Place Guide for older homeowners, specific to each county </a:t>
            </a:r>
            <a:r>
              <a:rPr lang="en-US" dirty="0" smtClean="0"/>
              <a:t>     (</a:t>
            </a:r>
            <a:r>
              <a:rPr lang="en-US" dirty="0"/>
              <a:t>printed &amp; mailed), </a:t>
            </a:r>
            <a:r>
              <a:rPr lang="en-US" dirty="0" smtClean="0"/>
              <a:t>including resources </a:t>
            </a:r>
            <a:r>
              <a:rPr lang="en-US" dirty="0"/>
              <a:t>for funding, workforce and guidance </a:t>
            </a:r>
            <a:r>
              <a:rPr lang="en-US" dirty="0" smtClean="0"/>
              <a:t>         (</a:t>
            </a:r>
            <a:r>
              <a:rPr lang="en-US" dirty="0"/>
              <a:t>names, phone numbers, emails and websites).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8"/>
            </a:pPr>
            <a:r>
              <a:rPr lang="en-US" dirty="0"/>
              <a:t>Create home repair program for older population with designated, dedicated contractors and </a:t>
            </a:r>
            <a:r>
              <a:rPr lang="en-US" dirty="0" smtClean="0"/>
              <a:t>dedicated funding </a:t>
            </a:r>
            <a:r>
              <a:rPr lang="en-US" dirty="0"/>
              <a:t>stream.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8"/>
            </a:pPr>
            <a:r>
              <a:rPr lang="en-US" dirty="0"/>
              <a:t>Create HomeFit for Older Adults retrofit assessment &amp; modification toolkit for each county </a:t>
            </a:r>
            <a:r>
              <a:rPr lang="en-US" dirty="0" smtClean="0"/>
              <a:t>including resources </a:t>
            </a:r>
            <a:r>
              <a:rPr lang="en-US" dirty="0"/>
              <a:t>for materials and labor; update and promote annually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8"/>
            </a:pPr>
            <a:r>
              <a:rPr lang="en-US" dirty="0"/>
              <a:t>Schedule </a:t>
            </a:r>
            <a:r>
              <a:rPr lang="en-US" dirty="0" smtClean="0"/>
              <a:t>annual </a:t>
            </a:r>
            <a:r>
              <a:rPr lang="en-US" dirty="0" err="1"/>
              <a:t>worksession</a:t>
            </a:r>
            <a:r>
              <a:rPr lang="en-US" dirty="0"/>
              <a:t>/progress updates with commissioners, town councils and stakeholders </a:t>
            </a:r>
            <a:r>
              <a:rPr lang="en-US" dirty="0" smtClean="0"/>
              <a:t>on housing </a:t>
            </a:r>
            <a:r>
              <a:rPr lang="en-US" dirty="0"/>
              <a:t>for older populations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8"/>
            </a:pPr>
            <a:r>
              <a:rPr lang="en-US" dirty="0"/>
              <a:t>Create a Older Adult Housing Needs Guide based on the population numbers per county to attract </a:t>
            </a:r>
            <a:r>
              <a:rPr lang="en-US" dirty="0" smtClean="0"/>
              <a:t>investors and </a:t>
            </a:r>
            <a:r>
              <a:rPr lang="en-US" dirty="0"/>
              <a:t>developers of assisted living facilities, income-qualified units and free market elder living options.</a:t>
            </a:r>
          </a:p>
          <a:p>
            <a:pPr marL="1371600" lvl="3" indent="0">
              <a:lnSpc>
                <a:spcPct val="100000"/>
              </a:lnSpc>
              <a:buNone/>
            </a:pPr>
            <a:r>
              <a:rPr lang="en-US" sz="2400" dirty="0"/>
              <a:t>▪ Educate local officials in various departments</a:t>
            </a:r>
          </a:p>
          <a:p>
            <a:pPr marL="1371600" lvl="3" indent="0">
              <a:lnSpc>
                <a:spcPct val="100000"/>
              </a:lnSpc>
              <a:buNone/>
            </a:pPr>
            <a:r>
              <a:rPr lang="en-US" sz="2400" dirty="0"/>
              <a:t>▪ Identify available funding sources &amp; application process</a:t>
            </a:r>
          </a:p>
          <a:p>
            <a:pPr marL="1371600" lvl="3" indent="0">
              <a:lnSpc>
                <a:spcPct val="100000"/>
              </a:lnSpc>
              <a:buNone/>
            </a:pPr>
            <a:r>
              <a:rPr lang="en-US" sz="2400" dirty="0"/>
              <a:t>▪ Identify grants and loan and applicable deadlines</a:t>
            </a:r>
          </a:p>
          <a:p>
            <a:pPr marL="1371600" lvl="3" indent="0">
              <a:lnSpc>
                <a:spcPct val="100000"/>
              </a:lnSpc>
              <a:buNone/>
            </a:pPr>
            <a:r>
              <a:rPr lang="en-US" sz="2400" dirty="0"/>
              <a:t>▪ Identify potential building sites</a:t>
            </a:r>
          </a:p>
          <a:p>
            <a:pPr marL="1371600" lvl="3" indent="0">
              <a:lnSpc>
                <a:spcPct val="100000"/>
              </a:lnSpc>
              <a:buNone/>
            </a:pPr>
            <a:r>
              <a:rPr lang="en-US" sz="2400" dirty="0"/>
              <a:t>▪ Identify buildings that may be converted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8"/>
            </a:pPr>
            <a:r>
              <a:rPr lang="en-US" dirty="0"/>
              <a:t>Recommend and/or create eligibility guidelines or restrictions for home purchasers </a:t>
            </a:r>
            <a:r>
              <a:rPr lang="en-US" dirty="0" smtClean="0"/>
              <a:t>   that </a:t>
            </a:r>
            <a:r>
              <a:rPr lang="en-US" dirty="0"/>
              <a:t>benefit </a:t>
            </a:r>
            <a:r>
              <a:rPr lang="en-US" dirty="0" smtClean="0"/>
              <a:t>residents living </a:t>
            </a:r>
            <a:r>
              <a:rPr lang="en-US" dirty="0"/>
              <a:t>in the region. (Instead of attracting more second homeowners.)</a:t>
            </a:r>
          </a:p>
        </p:txBody>
      </p:sp>
    </p:spTree>
    <p:extLst>
      <p:ext uri="{BB962C8B-B14F-4D97-AF65-F5344CB8AC3E}">
        <p14:creationId xmlns:p14="http://schemas.microsoft.com/office/powerpoint/2010/main" val="3780281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County Profiles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2400" i="1" dirty="0" smtClean="0"/>
              <a:t>Pages 28-55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18909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679F19-54DF-DE4C-B5FD-7CB8E3EF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Older Population Profiles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89530E-9FE8-9A4B-941E-89A07076B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 &amp; Livability Score</a:t>
            </a:r>
          </a:p>
          <a:p>
            <a:r>
              <a:rPr lang="en-US" dirty="0" smtClean="0"/>
              <a:t>Older adult population growth</a:t>
            </a:r>
          </a:p>
          <a:p>
            <a:r>
              <a:rPr lang="en-US" dirty="0" smtClean="0"/>
              <a:t>Older adults in the labor force and HHI</a:t>
            </a:r>
          </a:p>
          <a:p>
            <a:r>
              <a:rPr lang="en-US" dirty="0" smtClean="0"/>
              <a:t>65+ housing composition</a:t>
            </a:r>
          </a:p>
          <a:p>
            <a:r>
              <a:rPr lang="en-US" dirty="0" smtClean="0"/>
              <a:t>Housing units: occupancy and age</a:t>
            </a:r>
          </a:p>
          <a:p>
            <a:r>
              <a:rPr lang="en-US" dirty="0" smtClean="0"/>
              <a:t>CASOA Survey perspectives</a:t>
            </a:r>
          </a:p>
          <a:p>
            <a:r>
              <a:rPr lang="en-US" dirty="0" smtClean="0"/>
              <a:t>Challenges and housing burdened </a:t>
            </a:r>
          </a:p>
          <a:p>
            <a:r>
              <a:rPr lang="en-US" dirty="0" smtClean="0"/>
              <a:t>Dedicated independent &amp; assisted living options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53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55C9C4-E527-AD4E-AFDD-CE91DFD22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County </a:t>
            </a:r>
            <a:r>
              <a:rPr lang="en-US" dirty="0" smtClean="0"/>
              <a:t>Comparisons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9634BB-38B2-4046-B209-0CC3080F7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2400" i="1" dirty="0" smtClean="0"/>
              <a:t>Pages 57-59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254649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Comparative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Housing</a:t>
            </a:r>
          </a:p>
          <a:p>
            <a:pPr lvl="1"/>
            <a:r>
              <a:rPr lang="en-US" dirty="0" smtClean="0"/>
              <a:t>Households with residents 65+</a:t>
            </a:r>
          </a:p>
          <a:p>
            <a:pPr lvl="1"/>
            <a:r>
              <a:rPr lang="en-US" dirty="0" smtClean="0"/>
              <a:t>65+ Housing Composition</a:t>
            </a:r>
          </a:p>
          <a:p>
            <a:pPr lvl="1"/>
            <a:r>
              <a:rPr lang="en-US" dirty="0" smtClean="0"/>
              <a:t>Owner, renter and vacant housing</a:t>
            </a:r>
          </a:p>
          <a:p>
            <a:pPr lvl="1"/>
            <a:r>
              <a:rPr lang="en-US" dirty="0" smtClean="0"/>
              <a:t>Assisted </a:t>
            </a:r>
            <a:r>
              <a:rPr lang="en-US" dirty="0"/>
              <a:t>l</a:t>
            </a:r>
            <a:r>
              <a:rPr lang="en-US" dirty="0" smtClean="0"/>
              <a:t>iving facilities</a:t>
            </a:r>
          </a:p>
          <a:p>
            <a:pPr lvl="1"/>
            <a:r>
              <a:rPr lang="en-US" dirty="0" smtClean="0"/>
              <a:t>Age of homes</a:t>
            </a:r>
          </a:p>
          <a:p>
            <a:pPr marL="0" indent="0">
              <a:buNone/>
            </a:pPr>
            <a:r>
              <a:rPr lang="en-US" dirty="0" smtClean="0"/>
              <a:t>Population 60+ (% 60+ and 65+) </a:t>
            </a:r>
          </a:p>
          <a:p>
            <a:pPr lvl="1"/>
            <a:r>
              <a:rPr lang="en-US" dirty="0" smtClean="0"/>
              <a:t>2019 - 2025 - 2030</a:t>
            </a:r>
          </a:p>
          <a:p>
            <a:r>
              <a:rPr lang="en-US" dirty="0" smtClean="0"/>
              <a:t>Cost of </a:t>
            </a:r>
            <a:r>
              <a:rPr lang="en-US" dirty="0" smtClean="0"/>
              <a:t>living</a:t>
            </a:r>
            <a:endParaRPr lang="en-US" dirty="0" smtClean="0"/>
          </a:p>
          <a:p>
            <a:r>
              <a:rPr lang="en-US" dirty="0"/>
              <a:t>6</a:t>
            </a:r>
            <a:r>
              <a:rPr lang="en-US" dirty="0" smtClean="0"/>
              <a:t>5+ labor force</a:t>
            </a:r>
          </a:p>
          <a:p>
            <a:r>
              <a:rPr lang="en-US" dirty="0" smtClean="0"/>
              <a:t>65+ median HHI</a:t>
            </a:r>
          </a:p>
          <a:p>
            <a:r>
              <a:rPr lang="en-US" dirty="0" smtClean="0"/>
              <a:t>Housing </a:t>
            </a:r>
            <a:r>
              <a:rPr lang="en-US" dirty="0" smtClean="0"/>
              <a:t>burdened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923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sz="2600" i="1" dirty="0" smtClean="0"/>
              <a:t>Pages 61-65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1269920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3656"/>
            <a:ext cx="7886700" cy="4351338"/>
          </a:xfrm>
        </p:spPr>
        <p:txBody>
          <a:bodyPr/>
          <a:lstStyle/>
          <a:p>
            <a:r>
              <a:rPr lang="en-US" dirty="0" smtClean="0"/>
              <a:t>National &amp; State Research</a:t>
            </a:r>
          </a:p>
          <a:p>
            <a:r>
              <a:rPr lang="en-US" dirty="0" smtClean="0"/>
              <a:t>Regional Surveys, Research &amp; Reports</a:t>
            </a:r>
          </a:p>
          <a:p>
            <a:r>
              <a:rPr lang="en-US" dirty="0" smtClean="0"/>
              <a:t>Types of Housing &amp; Living Options</a:t>
            </a:r>
          </a:p>
          <a:p>
            <a:r>
              <a:rPr lang="en-US" dirty="0" smtClean="0"/>
              <a:t>Relevant Local and National News Articles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55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512" y="733564"/>
            <a:ext cx="8134208" cy="295614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Discussion</a:t>
            </a:r>
            <a:br>
              <a:rPr lang="en-US" dirty="0" smtClean="0"/>
            </a:br>
            <a:r>
              <a:rPr lang="en-US" sz="2700" dirty="0" smtClean="0"/>
              <a:t>Meeting Impending Housing Needs of Older Americans</a:t>
            </a:r>
            <a:br>
              <a:rPr lang="en-US" sz="2700" dirty="0" smtClean="0"/>
            </a:br>
            <a:r>
              <a:rPr lang="en-US" sz="2700" dirty="0" smtClean="0"/>
              <a:t>What is being done?</a:t>
            </a:r>
            <a:br>
              <a:rPr lang="en-US" sz="2700" dirty="0" smtClean="0"/>
            </a:br>
            <a:r>
              <a:rPr lang="en-US" sz="2700" dirty="0" smtClean="0"/>
              <a:t>What ought to be done?</a:t>
            </a:r>
            <a:br>
              <a:rPr lang="en-US" sz="2700" dirty="0" smtClean="0"/>
            </a:br>
            <a:r>
              <a:rPr lang="en-US" sz="2700" dirty="0" smtClean="0"/>
              <a:t>What should we do with this report?</a:t>
            </a:r>
            <a:endParaRPr lang="en-US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sz="2600" i="1" dirty="0" smtClean="0"/>
              <a:t>Thank you!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3938872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70E3EA-52A7-564A-9028-CA7529E48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CEEEF5-714E-D246-9394-E4151DB2FC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sz="2600" i="1" dirty="0" smtClean="0"/>
              <a:t>Pages 2-9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1149223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8CEE33-B0E6-AF4B-B2AE-D01D8610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Now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1AC9D5-097E-F240-B531-071EF0215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Population Growth of Older Adults</a:t>
            </a:r>
          </a:p>
          <a:p>
            <a:r>
              <a:rPr lang="en-US" sz="3000" dirty="0" smtClean="0"/>
              <a:t>Retaining Older Adults is Vital to Our Mountain Communities</a:t>
            </a:r>
          </a:p>
          <a:p>
            <a:r>
              <a:rPr lang="en-US" sz="3000" dirty="0" smtClean="0"/>
              <a:t>Colorado Older Adult Contribution to Economy</a:t>
            </a:r>
          </a:p>
          <a:p>
            <a:r>
              <a:rPr lang="en-US" sz="3000" dirty="0" smtClean="0"/>
              <a:t>Prioritizing the Needs Now </a:t>
            </a:r>
          </a:p>
          <a:p>
            <a:pPr lvl="1"/>
            <a:r>
              <a:rPr lang="en-US" sz="2600" dirty="0" smtClean="0"/>
              <a:t>Supports aging in place</a:t>
            </a:r>
          </a:p>
          <a:p>
            <a:pPr lvl="1"/>
            <a:r>
              <a:rPr lang="en-US" sz="2600" dirty="0" smtClean="0"/>
              <a:t>Retains community </a:t>
            </a:r>
            <a:r>
              <a:rPr lang="en-US" sz="2600" dirty="0"/>
              <a:t>m</a:t>
            </a:r>
            <a:r>
              <a:rPr lang="en-US" sz="2600" dirty="0" smtClean="0"/>
              <a:t>embers</a:t>
            </a:r>
          </a:p>
          <a:p>
            <a:pPr lvl="1"/>
            <a:r>
              <a:rPr lang="en-US" sz="2600" dirty="0" smtClean="0"/>
              <a:t>Prevents institutional </a:t>
            </a:r>
            <a:r>
              <a:rPr lang="en-US" sz="2600" dirty="0"/>
              <a:t>o</a:t>
            </a:r>
            <a:r>
              <a:rPr lang="en-US" sz="2600" dirty="0" smtClean="0"/>
              <a:t>vercrowding</a:t>
            </a:r>
          </a:p>
          <a:p>
            <a:pPr lvl="1"/>
            <a:r>
              <a:rPr lang="en-US" sz="2600" dirty="0" smtClean="0"/>
              <a:t>Makes room for next generations</a:t>
            </a:r>
          </a:p>
          <a:p>
            <a:pPr lvl="1"/>
            <a:r>
              <a:rPr lang="en-US" sz="2600" dirty="0" smtClean="0"/>
              <a:t>Creating dedicated point of contact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8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2726"/>
            <a:ext cx="7886700" cy="1325563"/>
          </a:xfrm>
        </p:spPr>
        <p:txBody>
          <a:bodyPr/>
          <a:lstStyle/>
          <a:p>
            <a:r>
              <a:rPr lang="en-US" dirty="0" smtClean="0"/>
              <a:t>Importance of Housing to       An Aging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314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Housing at core of physical health &amp; mental well-being</a:t>
            </a:r>
          </a:p>
          <a:p>
            <a:pPr lvl="1"/>
            <a:r>
              <a:rPr lang="en-US" dirty="0" smtClean="0"/>
              <a:t>Want to stay near their friends, families and </a:t>
            </a:r>
            <a:r>
              <a:rPr lang="en-US" dirty="0" smtClean="0"/>
              <a:t>doctors</a:t>
            </a:r>
            <a:endParaRPr lang="en-US" dirty="0" smtClean="0"/>
          </a:p>
          <a:p>
            <a:pPr lvl="1"/>
            <a:r>
              <a:rPr lang="en-US" dirty="0" smtClean="0"/>
              <a:t>76% want to remain in their home</a:t>
            </a:r>
          </a:p>
          <a:p>
            <a:pPr lvl="1"/>
            <a:r>
              <a:rPr lang="en-US" dirty="0" smtClean="0"/>
              <a:t>77% want to remain in community</a:t>
            </a:r>
          </a:p>
          <a:p>
            <a:r>
              <a:rPr lang="en-US" dirty="0" smtClean="0"/>
              <a:t>Cornerstone of a “Livable Community” is affordable and appropriate housing; includes alternative housing options</a:t>
            </a:r>
          </a:p>
          <a:p>
            <a:r>
              <a:rPr lang="en-US" dirty="0" smtClean="0"/>
              <a:t> Supports “aging in place”</a:t>
            </a:r>
          </a:p>
          <a:p>
            <a:pPr lvl="1"/>
            <a:r>
              <a:rPr lang="en-US" dirty="0" smtClean="0"/>
              <a:t>Safely, independently, </a:t>
            </a:r>
            <a:r>
              <a:rPr lang="en-US" dirty="0" smtClean="0"/>
              <a:t>and comfortably, </a:t>
            </a:r>
            <a:r>
              <a:rPr lang="en-US" dirty="0" smtClean="0"/>
              <a:t>regardless of age, income of ability level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8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Igniting the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What </a:t>
            </a:r>
            <a:r>
              <a:rPr lang="en-US" dirty="0"/>
              <a:t>if we thought of addressing aging-in-place and the </a:t>
            </a:r>
            <a:r>
              <a:rPr lang="en-US" dirty="0" smtClean="0"/>
              <a:t>housing needs </a:t>
            </a:r>
            <a:r>
              <a:rPr lang="en-US" dirty="0"/>
              <a:t>of an aging population as creatively and actively as we </a:t>
            </a:r>
            <a:r>
              <a:rPr lang="en-US" dirty="0" smtClean="0"/>
              <a:t>do workforce </a:t>
            </a:r>
            <a:r>
              <a:rPr lang="en-US" dirty="0"/>
              <a:t>housing?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What </a:t>
            </a:r>
            <a:r>
              <a:rPr lang="en-US" dirty="0"/>
              <a:t>if there were qualified aging in place auditors who </a:t>
            </a:r>
            <a:r>
              <a:rPr lang="en-US" dirty="0" smtClean="0"/>
              <a:t>could advise </a:t>
            </a:r>
            <a:r>
              <a:rPr lang="en-US" dirty="0"/>
              <a:t>about modification and financing options?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What </a:t>
            </a:r>
            <a:r>
              <a:rPr lang="en-US" dirty="0"/>
              <a:t>if we recognized that most older adults are in the </a:t>
            </a:r>
            <a:r>
              <a:rPr lang="en-US" dirty="0" smtClean="0"/>
              <a:t>workforce well </a:t>
            </a:r>
            <a:r>
              <a:rPr lang="en-US" dirty="0"/>
              <a:t>after “retirement?</a:t>
            </a:r>
            <a:r>
              <a:rPr lang="en-US" dirty="0" smtClean="0"/>
              <a:t>”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What </a:t>
            </a:r>
            <a:r>
              <a:rPr lang="en-US" dirty="0"/>
              <a:t>if 20% of all new construction incorporated </a:t>
            </a:r>
            <a:r>
              <a:rPr lang="en-US" dirty="0" smtClean="0"/>
              <a:t>       Universal </a:t>
            </a:r>
            <a:r>
              <a:rPr lang="en-US" dirty="0"/>
              <a:t>Design?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What </a:t>
            </a:r>
            <a:r>
              <a:rPr lang="en-US" dirty="0"/>
              <a:t>if housing programs bought future deed restrictions </a:t>
            </a:r>
            <a:r>
              <a:rPr lang="en-US" dirty="0" smtClean="0"/>
              <a:t>  or </a:t>
            </a:r>
            <a:r>
              <a:rPr lang="en-US" dirty="0" smtClean="0"/>
              <a:t>RFR in </a:t>
            </a:r>
            <a:r>
              <a:rPr lang="en-US" dirty="0"/>
              <a:t>exchange for money for retrofitting homes or life estates </a:t>
            </a:r>
            <a:r>
              <a:rPr lang="en-US" dirty="0" smtClean="0"/>
              <a:t>with the </a:t>
            </a:r>
            <a:r>
              <a:rPr lang="en-US" dirty="0"/>
              <a:t>idea the properties would later be retained as “affordable” </a:t>
            </a:r>
            <a:r>
              <a:rPr lang="en-US" dirty="0" smtClean="0"/>
              <a:t>or redeveloped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4771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1AD59C-6058-E24C-8E4A-17CAEEB38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Innovative Programs,  Ideas &amp; Initiatives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2F7326-D4CA-E240-9FC4-8D45B2634E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i="1" dirty="0" smtClean="0"/>
          </a:p>
          <a:p>
            <a:r>
              <a:rPr lang="en-US" sz="2600" i="1" dirty="0" smtClean="0"/>
              <a:t>Pages  10-26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103608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323CF7-8912-9341-9602-6563DD494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718"/>
            <a:ext cx="7886700" cy="1325563"/>
          </a:xfrm>
        </p:spPr>
        <p:txBody>
          <a:bodyPr/>
          <a:lstStyle/>
          <a:p>
            <a:r>
              <a:rPr lang="en-US" dirty="0" smtClean="0"/>
              <a:t>Design / Funding / Options Communal / Incentives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D8219F-FEED-DF40-95E1-C0C8C8777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Local </a:t>
            </a:r>
            <a:r>
              <a:rPr lang="en-US" dirty="0"/>
              <a:t>Regulations Creating Accessible Homes</a:t>
            </a:r>
          </a:p>
          <a:p>
            <a:r>
              <a:rPr lang="en-US" dirty="0" smtClean="0"/>
              <a:t>Funding </a:t>
            </a:r>
            <a:r>
              <a:rPr lang="en-US" dirty="0"/>
              <a:t>Sources for Homeowners</a:t>
            </a:r>
          </a:p>
          <a:p>
            <a:r>
              <a:rPr lang="en-US" dirty="0" smtClean="0"/>
              <a:t>Funding </a:t>
            </a:r>
            <a:r>
              <a:rPr lang="en-US" dirty="0"/>
              <a:t>Sources for Developers</a:t>
            </a:r>
          </a:p>
          <a:p>
            <a:r>
              <a:rPr lang="en-US" dirty="0" smtClean="0"/>
              <a:t>Structural </a:t>
            </a:r>
            <a:r>
              <a:rPr lang="en-US" dirty="0"/>
              <a:t>Housing Options for Older Population</a:t>
            </a:r>
          </a:p>
          <a:p>
            <a:r>
              <a:rPr lang="en-US" dirty="0" smtClean="0"/>
              <a:t>Home </a:t>
            </a:r>
            <a:r>
              <a:rPr lang="en-US" dirty="0"/>
              <a:t>Sharing &amp; Intergenerational Communities</a:t>
            </a:r>
          </a:p>
          <a:p>
            <a:r>
              <a:rPr lang="en-US" dirty="0" smtClean="0"/>
              <a:t>Supporting </a:t>
            </a:r>
            <a:r>
              <a:rPr lang="en-US" dirty="0"/>
              <a:t>Mutual </a:t>
            </a:r>
            <a:r>
              <a:rPr lang="en-US" dirty="0" smtClean="0"/>
              <a:t>Needs: Senior </a:t>
            </a:r>
            <a:r>
              <a:rPr lang="en-US" dirty="0"/>
              <a:t>Living &amp; Caregiver Housing</a:t>
            </a:r>
          </a:p>
          <a:p>
            <a:r>
              <a:rPr lang="en-US" dirty="0" smtClean="0"/>
              <a:t>Independent </a:t>
            </a:r>
            <a:r>
              <a:rPr lang="en-US" dirty="0"/>
              <a:t>Living Facilities</a:t>
            </a:r>
          </a:p>
          <a:p>
            <a:r>
              <a:rPr lang="en-US" dirty="0" smtClean="0"/>
              <a:t>Community </a:t>
            </a:r>
            <a:r>
              <a:rPr lang="en-US" dirty="0"/>
              <a:t>Incentives</a:t>
            </a:r>
          </a:p>
          <a:p>
            <a:r>
              <a:rPr lang="en-US" dirty="0" smtClean="0"/>
              <a:t>State </a:t>
            </a:r>
            <a:r>
              <a:rPr lang="en-US" dirty="0"/>
              <a:t>Level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24321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DE1165-DCC6-194C-8EE7-CB090EA40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3609"/>
            <a:ext cx="9144000" cy="192819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Project  Implementation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Recommendations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D8147F-593D-8649-8868-2E0D1784B4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2400" i="1" dirty="0" smtClean="0"/>
          </a:p>
          <a:p>
            <a:r>
              <a:rPr lang="en-US" sz="2800" i="1" dirty="0" smtClean="0"/>
              <a:t>Page 27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863412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BE5DC7-DE73-C34C-B19E-D6B581BD9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Part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1A6093-EFB1-0B42-8D8B-4D47FD34C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Assemble Regional Task Force, including at least one representative from each county. Meet quarterly </a:t>
            </a:r>
            <a:r>
              <a:rPr lang="en-US" dirty="0" smtClean="0"/>
              <a:t>on older </a:t>
            </a:r>
            <a:r>
              <a:rPr lang="en-US" dirty="0"/>
              <a:t>adult housing and aging-in-place issues to advance this list of recommendations and others. </a:t>
            </a:r>
            <a:r>
              <a:rPr lang="en-US" dirty="0" smtClean="0"/>
              <a:t>Include members </a:t>
            </a:r>
            <a:r>
              <a:rPr lang="en-US" dirty="0"/>
              <a:t>of Age-Friendly initiatives and non-profits who serve the aging population.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Update local codes to include Universal Design and Visitability elements. Have streamlined permit </a:t>
            </a:r>
            <a:r>
              <a:rPr lang="en-US" dirty="0" smtClean="0"/>
              <a:t>process on Universal Design </a:t>
            </a:r>
            <a:r>
              <a:rPr lang="en-US" dirty="0"/>
              <a:t>retrofit projects at a reduced cost.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Create incentive program for builders who incorporate accessible design feature in their plans; </a:t>
            </a:r>
            <a:r>
              <a:rPr lang="en-US" dirty="0" smtClean="0"/>
              <a:t>have planners </a:t>
            </a:r>
            <a:r>
              <a:rPr lang="en-US" dirty="0"/>
              <a:t>and P&amp;Z recommend % of </a:t>
            </a:r>
            <a:r>
              <a:rPr lang="en-US" dirty="0" smtClean="0"/>
              <a:t>Universal Design </a:t>
            </a:r>
            <a:r>
              <a:rPr lang="en-US" dirty="0"/>
              <a:t>features in multi-family projects, encourage single story single </a:t>
            </a:r>
            <a:r>
              <a:rPr lang="en-US" dirty="0" smtClean="0"/>
              <a:t>family homes </a:t>
            </a:r>
            <a:r>
              <a:rPr lang="en-US" dirty="0"/>
              <a:t>(SFH) and/or the use of smaller lots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Allow and encourage ADU construction; consider relaxed setbacks in certain locations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Introduce and recommend tax on vacant housing such as Oakland or Vancouver to encourage rental </a:t>
            </a:r>
            <a:r>
              <a:rPr lang="en-US" dirty="0" smtClean="0"/>
              <a:t>and raise </a:t>
            </a:r>
            <a:r>
              <a:rPr lang="en-US" dirty="0"/>
              <a:t>funds for affordable older population housing.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Create rural home assessment and modification program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Build standardized public presentation and P&amp;Z </a:t>
            </a:r>
            <a:r>
              <a:rPr lang="en-US" dirty="0" err="1"/>
              <a:t>worksession</a:t>
            </a:r>
            <a:r>
              <a:rPr lang="en-US" dirty="0"/>
              <a:t> on alternative housing options such as </a:t>
            </a:r>
            <a:r>
              <a:rPr lang="en-US" dirty="0" smtClean="0"/>
              <a:t>missing middle </a:t>
            </a:r>
            <a:r>
              <a:rPr lang="en-US" dirty="0"/>
              <a:t>housing, ADUs, tiny houses, cohousing, and shared housing and present in each county</a:t>
            </a:r>
          </a:p>
        </p:txBody>
      </p:sp>
    </p:spTree>
    <p:extLst>
      <p:ext uri="{BB962C8B-B14F-4D97-AF65-F5344CB8AC3E}">
        <p14:creationId xmlns:p14="http://schemas.microsoft.com/office/powerpoint/2010/main" val="4020548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WCCOG">
      <a:dk1>
        <a:srgbClr val="585859"/>
      </a:dk1>
      <a:lt1>
        <a:srgbClr val="FFFFFF"/>
      </a:lt1>
      <a:dk2>
        <a:srgbClr val="8E8E92"/>
      </a:dk2>
      <a:lt2>
        <a:srgbClr val="E7E6E6"/>
      </a:lt2>
      <a:accent1>
        <a:srgbClr val="B02851"/>
      </a:accent1>
      <a:accent2>
        <a:srgbClr val="5269B0"/>
      </a:accent2>
      <a:accent3>
        <a:srgbClr val="D25229"/>
      </a:accent3>
      <a:accent4>
        <a:srgbClr val="812890"/>
      </a:accent4>
      <a:accent5>
        <a:srgbClr val="00748E"/>
      </a:accent5>
      <a:accent6>
        <a:srgbClr val="629161"/>
      </a:accent6>
      <a:hlink>
        <a:srgbClr val="B02851"/>
      </a:hlink>
      <a:folHlink>
        <a:srgbClr val="B02851"/>
      </a:folHlink>
    </a:clrScheme>
    <a:fontScheme name="Tw Cen MT-Rockwell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</TotalTime>
  <Words>866</Words>
  <Application>Microsoft Macintosh PowerPoint</Application>
  <PresentationFormat>On-screen Show (4:3)</PresentationFormat>
  <Paragraphs>106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Older Adult 2020 Housing  Needs Assessment</vt:lpstr>
      <vt:lpstr>Introduction</vt:lpstr>
      <vt:lpstr>Why Now?</vt:lpstr>
      <vt:lpstr>Importance of Housing to       An Aging Population</vt:lpstr>
      <vt:lpstr>Igniting the Conversation</vt:lpstr>
      <vt:lpstr>Innovative Programs,  Ideas &amp; Initiatives</vt:lpstr>
      <vt:lpstr>Design / Funding / Options Communal / Incentives</vt:lpstr>
      <vt:lpstr>Project  Implementation  Recommendations</vt:lpstr>
      <vt:lpstr>Recommendations Part 1</vt:lpstr>
      <vt:lpstr>Recommendations Part 2</vt:lpstr>
      <vt:lpstr>Individual County Profiles </vt:lpstr>
      <vt:lpstr>Older Population Profiles</vt:lpstr>
      <vt:lpstr>County Comparisons</vt:lpstr>
      <vt:lpstr>Regional Comparative Date</vt:lpstr>
      <vt:lpstr>Resources</vt:lpstr>
      <vt:lpstr>Resources</vt:lpstr>
      <vt:lpstr>Discussion Meeting Impending Housing Needs of Older Americans What is being done? What ought to be done? What should we do with this report?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Plan</dc:title>
  <dc:creator>Nuria Moya</dc:creator>
  <cp:lastModifiedBy>Mary Kenyon</cp:lastModifiedBy>
  <cp:revision>18</cp:revision>
  <dcterms:created xsi:type="dcterms:W3CDTF">2019-09-13T21:13:30Z</dcterms:created>
  <dcterms:modified xsi:type="dcterms:W3CDTF">2020-01-21T15:27:24Z</dcterms:modified>
</cp:coreProperties>
</file>