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 id="2147483659" r:id="rId2"/>
    <p:sldMasterId id="2147483664" r:id="rId3"/>
  </p:sldMasterIdLst>
  <p:notesMasterIdLst>
    <p:notesMasterId r:id="rId20"/>
  </p:notesMasterIdLst>
  <p:handoutMasterIdLst>
    <p:handoutMasterId r:id="rId21"/>
  </p:handoutMasterIdLst>
  <p:sldIdLst>
    <p:sldId id="256" r:id="rId4"/>
    <p:sldId id="257" r:id="rId5"/>
    <p:sldId id="258" r:id="rId6"/>
    <p:sldId id="260" r:id="rId7"/>
    <p:sldId id="276" r:id="rId8"/>
    <p:sldId id="263" r:id="rId9"/>
    <p:sldId id="265" r:id="rId10"/>
    <p:sldId id="267" r:id="rId11"/>
    <p:sldId id="281" r:id="rId12"/>
    <p:sldId id="278" r:id="rId13"/>
    <p:sldId id="269" r:id="rId14"/>
    <p:sldId id="280" r:id="rId15"/>
    <p:sldId id="271" r:id="rId16"/>
    <p:sldId id="273" r:id="rId17"/>
    <p:sldId id="275" r:id="rId18"/>
    <p:sldId id="282" r:id="rId19"/>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76">
          <p15:clr>
            <a:srgbClr val="A4A3A4"/>
          </p15:clr>
        </p15:guide>
        <p15:guide id="2" pos="566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 initials="J" lastIdx="1" clrIdx="0">
    <p:extLst>
      <p:ext uri="{19B8F6BF-5375-455C-9EA6-DF929625EA0E}">
        <p15:presenceInfo xmlns:p15="http://schemas.microsoft.com/office/powerpoint/2012/main" userId="J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6"/>
  </p:normalViewPr>
  <p:slideViewPr>
    <p:cSldViewPr snapToGrid="0" snapToObjects="1">
      <p:cViewPr varScale="1">
        <p:scale>
          <a:sx n="111" d="100"/>
          <a:sy n="111" d="100"/>
        </p:scale>
        <p:origin x="120" y="132"/>
      </p:cViewPr>
      <p:guideLst>
        <p:guide orient="horz" pos="676"/>
        <p:guide pos="56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1350545-E260-4F41-A803-5BF85CFE96EA}" type="datetimeFigureOut">
              <a:rPr lang="en-US" smtClean="0"/>
              <a:t>5/14/2019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BD68D1-0A4A-364F-B3D1-97755523CCB2}" type="slidenum">
              <a:rPr lang="en-US" smtClean="0"/>
              <a:t>‹#›</a:t>
            </a:fld>
            <a:endParaRPr lang="en-US"/>
          </a:p>
        </p:txBody>
      </p:sp>
    </p:spTree>
    <p:extLst>
      <p:ext uri="{BB962C8B-B14F-4D97-AF65-F5344CB8AC3E}">
        <p14:creationId xmlns:p14="http://schemas.microsoft.com/office/powerpoint/2010/main" val="4420469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FCAFC9-2F5E-7849-9A3C-3E3602566C83}" type="datetimeFigureOut">
              <a:rPr lang="en-US" smtClean="0"/>
              <a:t>5/14/2019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359D8E-2A04-7648-BB99-EC53D2571000}" type="slidenum">
              <a:rPr lang="en-US" smtClean="0"/>
              <a:t>‹#›</a:t>
            </a:fld>
            <a:endParaRPr lang="en-US"/>
          </a:p>
        </p:txBody>
      </p:sp>
    </p:spTree>
    <p:extLst>
      <p:ext uri="{BB962C8B-B14F-4D97-AF65-F5344CB8AC3E}">
        <p14:creationId xmlns:p14="http://schemas.microsoft.com/office/powerpoint/2010/main" val="255173273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rgbClr val="00BF6F"/>
        </a:solidFill>
        <a:effectLst/>
      </p:bgPr>
    </p:bg>
    <p:spTree>
      <p:nvGrpSpPr>
        <p:cNvPr id="1" name=""/>
        <p:cNvGrpSpPr/>
        <p:nvPr/>
      </p:nvGrpSpPr>
      <p:grpSpPr>
        <a:xfrm>
          <a:off x="0" y="0"/>
          <a:ext cx="0" cy="0"/>
          <a:chOff x="0" y="0"/>
          <a:chExt cx="0" cy="0"/>
        </a:xfrm>
      </p:grpSpPr>
      <p:sp>
        <p:nvSpPr>
          <p:cNvPr id="8" name="Text Placeholder 7"/>
          <p:cNvSpPr>
            <a:spLocks noGrp="1"/>
          </p:cNvSpPr>
          <p:nvPr>
            <p:ph type="body" sz="quarter" idx="11" hasCustomPrompt="1"/>
          </p:nvPr>
        </p:nvSpPr>
        <p:spPr>
          <a:xfrm>
            <a:off x="256494" y="2494609"/>
            <a:ext cx="5661618" cy="1234730"/>
          </a:xfrm>
        </p:spPr>
        <p:txBody>
          <a:bodyPr anchor="b">
            <a:normAutofit/>
          </a:bodyPr>
          <a:lstStyle>
            <a:lvl1pPr marL="0" indent="0">
              <a:buNone/>
              <a:defRPr sz="3600" b="1" baseline="0">
                <a:solidFill>
                  <a:srgbClr val="FFFFFF"/>
                </a:solidFill>
              </a:defRPr>
            </a:lvl1pPr>
          </a:lstStyle>
          <a:p>
            <a:pPr lvl="0"/>
            <a:r>
              <a:rPr lang="en-US" dirty="0"/>
              <a:t>Add the title of your presentation here</a:t>
            </a:r>
          </a:p>
        </p:txBody>
      </p:sp>
      <p:sp>
        <p:nvSpPr>
          <p:cNvPr id="11" name="Subtitle 1"/>
          <p:cNvSpPr txBox="1">
            <a:spLocks/>
          </p:cNvSpPr>
          <p:nvPr userDrawn="1"/>
        </p:nvSpPr>
        <p:spPr>
          <a:xfrm>
            <a:off x="3389891" y="4862023"/>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FFFFFF"/>
                </a:solidFill>
                <a:latin typeface="Helvetica Neue"/>
                <a:cs typeface="Helvetica Neue"/>
              </a:rPr>
              <a:t>Powered by</a:t>
            </a:r>
          </a:p>
        </p:txBody>
      </p:sp>
      <p:sp>
        <p:nvSpPr>
          <p:cNvPr id="3" name="Text Placeholder 2"/>
          <p:cNvSpPr>
            <a:spLocks noGrp="1"/>
          </p:cNvSpPr>
          <p:nvPr>
            <p:ph type="body" sz="quarter" idx="12"/>
          </p:nvPr>
        </p:nvSpPr>
        <p:spPr>
          <a:xfrm>
            <a:off x="258728" y="3729038"/>
            <a:ext cx="2938463" cy="385762"/>
          </a:xfrm>
        </p:spPr>
        <p:txBody>
          <a:bodyPr>
            <a:normAutofit/>
          </a:bodyPr>
          <a:lstStyle>
            <a:lvl1pPr>
              <a:defRPr sz="1200">
                <a:solidFill>
                  <a:schemeClr val="bg1"/>
                </a:solidFill>
              </a:defRPr>
            </a:lvl1pPr>
          </a:lstStyle>
          <a:p>
            <a:pPr lvl="0"/>
            <a:r>
              <a:rPr lang="en-US" dirty="0"/>
              <a:t>Click to edit Master text styles</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56014" y="4791407"/>
            <a:ext cx="1381743" cy="336541"/>
          </a:xfrm>
          <a:prstGeom prst="rect">
            <a:avLst/>
          </a:prstGeom>
        </p:spPr>
      </p:pic>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p:txBody>
      </p:sp>
      <p:sp>
        <p:nvSpPr>
          <p:cNvPr id="6" name="Slide Number Placeholder 5"/>
          <p:cNvSpPr>
            <a:spLocks noGrp="1"/>
          </p:cNvSpPr>
          <p:nvPr>
            <p:ph type="sldNum" sz="quarter" idx="12"/>
          </p:nvPr>
        </p:nvSpPr>
        <p:spPr/>
        <p:txBody>
          <a:bodyPr/>
          <a:lstStyle/>
          <a:p>
            <a:fld id="{A88B48FB-E956-2048-9E74-C69E7CAA26CC}" type="slidenum">
              <a:rPr lang="en-US" smtClean="0"/>
              <a:t>‹#›</a:t>
            </a:fld>
            <a:endParaRPr lang="en-US"/>
          </a:p>
        </p:txBody>
      </p:sp>
    </p:spTree>
    <p:extLst>
      <p:ext uri="{BB962C8B-B14F-4D97-AF65-F5344CB8AC3E}">
        <p14:creationId xmlns:p14="http://schemas.microsoft.com/office/powerpoint/2010/main" val="59644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able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A88B48FB-E956-2048-9E74-C69E7CAA26CC}" type="slidenum">
              <a:rPr lang="en-US" smtClean="0"/>
              <a:pPr/>
              <a:t>‹#›</a:t>
            </a:fld>
            <a:endParaRPr lang="en-US"/>
          </a:p>
        </p:txBody>
      </p:sp>
      <p:sp>
        <p:nvSpPr>
          <p:cNvPr id="7" name="Text Placeholder 6"/>
          <p:cNvSpPr>
            <a:spLocks noGrp="1"/>
          </p:cNvSpPr>
          <p:nvPr>
            <p:ph type="body" sz="quarter" idx="13"/>
          </p:nvPr>
        </p:nvSpPr>
        <p:spPr>
          <a:xfrm>
            <a:off x="115888" y="723900"/>
            <a:ext cx="3887787" cy="261938"/>
          </a:xfrm>
        </p:spPr>
        <p:txBody>
          <a:bodyPr/>
          <a:lstStyle/>
          <a:p>
            <a:pPr lvl="0"/>
            <a:r>
              <a:rPr lang="en-US" dirty="0"/>
              <a:t>Click to edit Master text styles</a:t>
            </a:r>
          </a:p>
        </p:txBody>
      </p:sp>
    </p:spTree>
    <p:extLst>
      <p:ext uri="{BB962C8B-B14F-4D97-AF65-F5344CB8AC3E}">
        <p14:creationId xmlns:p14="http://schemas.microsoft.com/office/powerpoint/2010/main" val="3451742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le sty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A88B48FB-E956-2048-9E74-C69E7CAA26CC}" type="slidenum">
              <a:rPr lang="en-US" smtClean="0"/>
              <a:pPr/>
              <a:t>‹#›</a:t>
            </a:fld>
            <a:endParaRPr lang="en-US"/>
          </a:p>
        </p:txBody>
      </p:sp>
      <p:graphicFrame>
        <p:nvGraphicFramePr>
          <p:cNvPr id="5" name="Table 4"/>
          <p:cNvGraphicFramePr>
            <a:graphicFrameLocks noGrp="1"/>
          </p:cNvGraphicFramePr>
          <p:nvPr userDrawn="1">
            <p:extLst>
              <p:ext uri="{D42A27DB-BD31-4B8C-83A1-F6EECF244321}">
                <p14:modId xmlns:p14="http://schemas.microsoft.com/office/powerpoint/2010/main" val="731729107"/>
              </p:ext>
            </p:extLst>
          </p:nvPr>
        </p:nvGraphicFramePr>
        <p:xfrm>
          <a:off x="204787" y="1052400"/>
          <a:ext cx="5953649" cy="2184875"/>
        </p:xfrm>
        <a:graphic>
          <a:graphicData uri="http://schemas.openxmlformats.org/drawingml/2006/table">
            <a:tbl>
              <a:tblPr firstRow="1" lastRow="1" bandRow="1">
                <a:tableStyleId>{1FECB4D8-DB02-4DC6-A0A2-4F2EBAE1DC90}</a:tableStyleId>
              </a:tblPr>
              <a:tblGrid>
                <a:gridCol w="4802370">
                  <a:extLst>
                    <a:ext uri="{9D8B030D-6E8A-4147-A177-3AD203B41FA5}">
                      <a16:colId xmlns:a16="http://schemas.microsoft.com/office/drawing/2014/main" val="20000"/>
                    </a:ext>
                  </a:extLst>
                </a:gridCol>
                <a:gridCol w="716414">
                  <a:extLst>
                    <a:ext uri="{9D8B030D-6E8A-4147-A177-3AD203B41FA5}">
                      <a16:colId xmlns:a16="http://schemas.microsoft.com/office/drawing/2014/main" val="20001"/>
                    </a:ext>
                  </a:extLst>
                </a:gridCol>
                <a:gridCol w="434865">
                  <a:extLst>
                    <a:ext uri="{9D8B030D-6E8A-4147-A177-3AD203B41FA5}">
                      <a16:colId xmlns:a16="http://schemas.microsoft.com/office/drawing/2014/main" val="20002"/>
                    </a:ext>
                  </a:extLst>
                </a:gridCol>
              </a:tblGrid>
              <a:tr h="312125">
                <a:tc>
                  <a:txBody>
                    <a:bodyPr/>
                    <a:lstStyle/>
                    <a:p>
                      <a:r>
                        <a:rPr lang="en-US" sz="1100" dirty="0">
                          <a:solidFill>
                            <a:schemeClr val="bg1"/>
                          </a:solidFill>
                          <a:latin typeface="Arial"/>
                          <a:cs typeface="Arial"/>
                        </a:rPr>
                        <a:t>Answer Choices</a:t>
                      </a:r>
                    </a:p>
                  </a:txBody>
                  <a:tcPr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gridSpan="2">
                  <a:txBody>
                    <a:bodyPr/>
                    <a:lstStyle/>
                    <a:p>
                      <a:r>
                        <a:rPr lang="en-US" sz="1100" dirty="0">
                          <a:solidFill>
                            <a:schemeClr val="bg1"/>
                          </a:solidFill>
                          <a:latin typeface="Arial"/>
                          <a:cs typeface="Arial"/>
                        </a:rPr>
                        <a:t>Responses</a:t>
                      </a:r>
                    </a:p>
                  </a:txBody>
                  <a:tcPr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endParaRPr lang="en-US" sz="1200" dirty="0">
                        <a:solidFill>
                          <a:schemeClr val="bg1"/>
                        </a:solidFill>
                        <a:latin typeface="Arial"/>
                        <a:cs typeface="Arial"/>
                      </a:endParaRPr>
                    </a:p>
                  </a:txBody>
                  <a:tcPr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10000"/>
                  </a:ext>
                </a:extLst>
              </a:tr>
              <a:tr h="312125">
                <a:tc>
                  <a:txBody>
                    <a:bodyPr/>
                    <a:lstStyle/>
                    <a:p>
                      <a:r>
                        <a:rPr lang="en-US" sz="1050" dirty="0">
                          <a:solidFill>
                            <a:schemeClr val="tx1"/>
                          </a:solidFill>
                          <a:latin typeface="Arial"/>
                          <a:cs typeface="Arial"/>
                        </a:rPr>
                        <a:t>Less than one year</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050" dirty="0">
                          <a:solidFill>
                            <a:schemeClr val="tx1"/>
                          </a:solidFill>
                          <a:latin typeface="Arial"/>
                          <a:cs typeface="Arial"/>
                        </a:rPr>
                        <a:t>10.00%</a:t>
                      </a:r>
                    </a:p>
                  </a:txBody>
                  <a:tcPr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en-US" sz="1050" dirty="0">
                          <a:solidFill>
                            <a:schemeClr val="tx1"/>
                          </a:solidFill>
                          <a:latin typeface="Arial"/>
                          <a:cs typeface="Arial"/>
                        </a:rPr>
                        <a:t>10</a:t>
                      </a:r>
                    </a:p>
                  </a:txBody>
                  <a:tcPr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12125">
                <a:tc>
                  <a:txBody>
                    <a:bodyPr/>
                    <a:lstStyle/>
                    <a:p>
                      <a:r>
                        <a:rPr lang="en-US" sz="1050" dirty="0">
                          <a:solidFill>
                            <a:schemeClr val="tx1"/>
                          </a:solidFill>
                          <a:latin typeface="Arial"/>
                          <a:cs typeface="Arial"/>
                        </a:rPr>
                        <a:t>1 to 3 years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050" dirty="0">
                          <a:solidFill>
                            <a:schemeClr val="tx1"/>
                          </a:solidFill>
                          <a:latin typeface="Arial"/>
                          <a:cs typeface="Arial"/>
                        </a:rPr>
                        <a:t>10.00%</a:t>
                      </a:r>
                    </a:p>
                  </a:txBody>
                  <a:tcPr anchor="ctr">
                    <a:lnL w="12700" cap="flat" cmpd="sng" algn="ctr">
                      <a:noFill/>
                      <a:prstDash val="solid"/>
                      <a:round/>
                      <a:headEnd type="none" w="med" len="med"/>
                      <a:tailEnd type="none" w="med" len="med"/>
                    </a:lnL>
                    <a:lnR>
                      <a:noFill/>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en-US" sz="1050" dirty="0">
                          <a:solidFill>
                            <a:schemeClr val="tx1"/>
                          </a:solidFill>
                          <a:latin typeface="Arial"/>
                          <a:cs typeface="Arial"/>
                        </a:rPr>
                        <a:t>10</a:t>
                      </a:r>
                    </a:p>
                  </a:txBody>
                  <a:tcPr anchor="ctr">
                    <a:lnL>
                      <a:noFill/>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312125">
                <a:tc>
                  <a:txBody>
                    <a:bodyPr/>
                    <a:lstStyle/>
                    <a:p>
                      <a:r>
                        <a:rPr lang="en-US" sz="1050" dirty="0">
                          <a:solidFill>
                            <a:schemeClr val="tx1"/>
                          </a:solidFill>
                          <a:latin typeface="Arial"/>
                          <a:cs typeface="Arial"/>
                        </a:rPr>
                        <a:t>3 to 5 years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050" dirty="0">
                          <a:solidFill>
                            <a:schemeClr val="tx1"/>
                          </a:solidFill>
                          <a:latin typeface="Arial"/>
                          <a:cs typeface="Arial"/>
                        </a:rPr>
                        <a:t>25.00%</a:t>
                      </a:r>
                    </a:p>
                  </a:txBody>
                  <a:tcPr anchor="ctr">
                    <a:lnL w="12700" cap="flat" cmpd="sng" algn="ctr">
                      <a:noFill/>
                      <a:prstDash val="solid"/>
                      <a:round/>
                      <a:headEnd type="none" w="med" len="med"/>
                      <a:tailEnd type="none" w="med" len="med"/>
                    </a:lnL>
                    <a:lnR>
                      <a:noFill/>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en-US" sz="1050" dirty="0">
                          <a:solidFill>
                            <a:schemeClr val="tx1"/>
                          </a:solidFill>
                          <a:latin typeface="Arial"/>
                          <a:cs typeface="Arial"/>
                        </a:rPr>
                        <a:t>25</a:t>
                      </a:r>
                    </a:p>
                  </a:txBody>
                  <a:tcPr anchor="ctr">
                    <a:lnL>
                      <a:noFill/>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12125">
                <a:tc>
                  <a:txBody>
                    <a:bodyPr/>
                    <a:lstStyle/>
                    <a:p>
                      <a:r>
                        <a:rPr lang="en-US" sz="1050" dirty="0">
                          <a:solidFill>
                            <a:schemeClr val="tx1"/>
                          </a:solidFill>
                          <a:latin typeface="Arial"/>
                          <a:cs typeface="Arial"/>
                        </a:rPr>
                        <a:t>5 to 7 years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050" dirty="0">
                          <a:solidFill>
                            <a:schemeClr val="tx1"/>
                          </a:solidFill>
                          <a:latin typeface="Arial"/>
                          <a:cs typeface="Arial"/>
                        </a:rPr>
                        <a:t>15.00%</a:t>
                      </a:r>
                    </a:p>
                  </a:txBody>
                  <a:tcPr anchor="ctr">
                    <a:lnL w="12700" cap="flat" cmpd="sng" algn="ctr">
                      <a:noFill/>
                      <a:prstDash val="solid"/>
                      <a:round/>
                      <a:headEnd type="none" w="med" len="med"/>
                      <a:tailEnd type="none" w="med" len="med"/>
                    </a:lnL>
                    <a:lnR>
                      <a:noFill/>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en-US" sz="1050" dirty="0">
                          <a:solidFill>
                            <a:schemeClr val="tx1"/>
                          </a:solidFill>
                          <a:latin typeface="Arial"/>
                          <a:cs typeface="Arial"/>
                        </a:rPr>
                        <a:t>15</a:t>
                      </a:r>
                    </a:p>
                  </a:txBody>
                  <a:tcPr anchor="ctr">
                    <a:lnL>
                      <a:noFill/>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6350" cap="flat" cmpd="sng" algn="ctr">
                      <a:solidFill>
                        <a:srgbClr val="60574C"/>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12125">
                <a:tc>
                  <a:txBody>
                    <a:bodyPr/>
                    <a:lstStyle/>
                    <a:p>
                      <a:r>
                        <a:rPr lang="en-US" sz="1050" dirty="0">
                          <a:solidFill>
                            <a:schemeClr val="tx1"/>
                          </a:solidFill>
                          <a:latin typeface="Arial"/>
                          <a:cs typeface="Arial"/>
                        </a:rPr>
                        <a:t>More than seven</a:t>
                      </a:r>
                      <a:r>
                        <a:rPr lang="en-US" sz="1050" baseline="0" dirty="0">
                          <a:solidFill>
                            <a:schemeClr val="tx1"/>
                          </a:solidFill>
                          <a:latin typeface="Arial"/>
                          <a:cs typeface="Arial"/>
                        </a:rPr>
                        <a:t> years</a:t>
                      </a:r>
                      <a:endParaRPr lang="en-US" sz="1050" dirty="0">
                        <a:solidFill>
                          <a:schemeClr val="tx1"/>
                        </a:solidFill>
                        <a:latin typeface="Arial"/>
                        <a:cs typeface="Aria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050" dirty="0">
                          <a:solidFill>
                            <a:schemeClr val="tx1"/>
                          </a:solidFill>
                          <a:latin typeface="Arial"/>
                          <a:cs typeface="Arial"/>
                        </a:rPr>
                        <a:t>40.00%</a:t>
                      </a:r>
                    </a:p>
                  </a:txBody>
                  <a:tcPr anchor="ctr">
                    <a:lnL w="12700" cap="flat" cmpd="sng" algn="ctr">
                      <a:noFill/>
                      <a:prstDash val="solid"/>
                      <a:round/>
                      <a:headEnd type="none" w="med" len="med"/>
                      <a:tailEnd type="none" w="med" len="med"/>
                    </a:lnL>
                    <a:lnR>
                      <a:noFill/>
                    </a:lnR>
                    <a:lnT w="6350" cap="flat" cmpd="sng" algn="ctr">
                      <a:solidFill>
                        <a:srgbClr val="60574C"/>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lang="en-US" sz="1050" dirty="0">
                          <a:solidFill>
                            <a:schemeClr val="tx1"/>
                          </a:solidFill>
                          <a:latin typeface="Arial"/>
                          <a:cs typeface="Arial"/>
                        </a:rPr>
                        <a:t>40</a:t>
                      </a:r>
                    </a:p>
                  </a:txBody>
                  <a:tcPr anchor="ctr">
                    <a:lnL>
                      <a:noFill/>
                    </a:lnL>
                    <a:lnR w="12700" cap="flat" cmpd="sng" algn="ctr">
                      <a:noFill/>
                      <a:prstDash val="solid"/>
                      <a:round/>
                      <a:headEnd type="none" w="med" len="med"/>
                      <a:tailEnd type="none" w="med" len="med"/>
                    </a:lnR>
                    <a:lnT w="6350" cap="flat" cmpd="sng" algn="ctr">
                      <a:solidFill>
                        <a:srgbClr val="60574C"/>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312125">
                <a:tc>
                  <a:txBody>
                    <a:bodyPr/>
                    <a:lstStyle/>
                    <a:p>
                      <a:r>
                        <a:rPr lang="en-US" sz="1050" dirty="0">
                          <a:solidFill>
                            <a:srgbClr val="FFFFFF"/>
                          </a:solidFill>
                          <a:latin typeface="Arial"/>
                          <a:cs typeface="Arial"/>
                        </a:rPr>
                        <a:t>Total</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66666"/>
                    </a:solidFill>
                  </a:tcPr>
                </a:tc>
                <a:tc>
                  <a:txBody>
                    <a:bodyPr/>
                    <a:lstStyle/>
                    <a:p>
                      <a:endParaRPr lang="en-US" sz="1050" dirty="0">
                        <a:solidFill>
                          <a:srgbClr val="FFFFFF"/>
                        </a:solidFill>
                        <a:latin typeface="Arial"/>
                        <a:cs typeface="Arial"/>
                      </a:endParaRPr>
                    </a:p>
                  </a:txBody>
                  <a:tcPr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66666"/>
                    </a:solidFill>
                  </a:tcPr>
                </a:tc>
                <a:tc>
                  <a:txBody>
                    <a:bodyPr/>
                    <a:lstStyle/>
                    <a:p>
                      <a:pPr algn="r"/>
                      <a:r>
                        <a:rPr lang="en-US" sz="1050" dirty="0">
                          <a:solidFill>
                            <a:srgbClr val="FFFFFF"/>
                          </a:solidFill>
                          <a:latin typeface="Arial"/>
                          <a:cs typeface="Arial"/>
                        </a:rPr>
                        <a:t>100</a:t>
                      </a:r>
                    </a:p>
                  </a:txBody>
                  <a:tcPr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666666"/>
                    </a:solidFill>
                  </a:tcPr>
                </a:tc>
                <a:extLst>
                  <a:ext uri="{0D108BD9-81ED-4DB2-BD59-A6C34878D82A}">
                    <a16:rowId xmlns:a16="http://schemas.microsoft.com/office/drawing/2014/main" val="10006"/>
                  </a:ext>
                </a:extLst>
              </a:tr>
            </a:tbl>
          </a:graphicData>
        </a:graphic>
      </p:graphicFrame>
      <p:sp>
        <p:nvSpPr>
          <p:cNvPr id="7" name="Text Placeholder 6"/>
          <p:cNvSpPr>
            <a:spLocks noGrp="1"/>
          </p:cNvSpPr>
          <p:nvPr>
            <p:ph type="body" sz="quarter" idx="11"/>
          </p:nvPr>
        </p:nvSpPr>
        <p:spPr>
          <a:xfrm>
            <a:off x="115888" y="723900"/>
            <a:ext cx="4478337" cy="261938"/>
          </a:xfrm>
        </p:spPr>
        <p:txBody>
          <a:bodyPr/>
          <a:lstStyle/>
          <a:p>
            <a:pPr lvl="0"/>
            <a:r>
              <a:rPr lang="en-US" dirty="0"/>
              <a:t>Click to edit Master text styles</a:t>
            </a:r>
          </a:p>
        </p:txBody>
      </p:sp>
    </p:spTree>
    <p:extLst>
      <p:ext uri="{BB962C8B-B14F-4D97-AF65-F5344CB8AC3E}">
        <p14:creationId xmlns:p14="http://schemas.microsoft.com/office/powerpoint/2010/main" val="4046444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esponse Summary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7B593F9-7B30-274B-BFFF-492683631E49}" type="slidenum">
              <a:rPr lang="en-US" smtClean="0"/>
              <a:t>‹#›</a:t>
            </a:fld>
            <a:endParaRPr lang="en-US"/>
          </a:p>
        </p:txBody>
      </p:sp>
      <p:sp>
        <p:nvSpPr>
          <p:cNvPr id="13" name="Text Placeholder 12"/>
          <p:cNvSpPr>
            <a:spLocks noGrp="1"/>
          </p:cNvSpPr>
          <p:nvPr>
            <p:ph type="body" sz="quarter" idx="13"/>
          </p:nvPr>
        </p:nvSpPr>
        <p:spPr>
          <a:xfrm>
            <a:off x="211403" y="3639393"/>
            <a:ext cx="4576388" cy="350837"/>
          </a:xfrm>
        </p:spPr>
        <p:txBody>
          <a:bodyPr/>
          <a:lstStyle>
            <a:lvl1pPr>
              <a:defRPr b="0"/>
            </a:lvl1pPr>
          </a:lstStyle>
          <a:p>
            <a:pPr lvl="0"/>
            <a:r>
              <a:rPr lang="en-US" dirty="0"/>
              <a:t>Click to edit</a:t>
            </a:r>
          </a:p>
        </p:txBody>
      </p:sp>
      <p:sp>
        <p:nvSpPr>
          <p:cNvPr id="17" name="Title 16"/>
          <p:cNvSpPr>
            <a:spLocks noGrp="1"/>
          </p:cNvSpPr>
          <p:nvPr>
            <p:ph type="title"/>
          </p:nvPr>
        </p:nvSpPr>
        <p:spPr>
          <a:xfrm>
            <a:off x="204788" y="2334751"/>
            <a:ext cx="8229600" cy="857250"/>
          </a:xfrm>
        </p:spPr>
        <p:txBody>
          <a:bodyPr/>
          <a:lstStyle/>
          <a:p>
            <a:r>
              <a:rPr lang="en-US" dirty="0"/>
              <a:t>Click to edit Master title style</a:t>
            </a:r>
          </a:p>
        </p:txBody>
      </p:sp>
      <p:sp>
        <p:nvSpPr>
          <p:cNvPr id="16" name="Text Placeholder 5"/>
          <p:cNvSpPr>
            <a:spLocks noGrp="1"/>
          </p:cNvSpPr>
          <p:nvPr>
            <p:ph type="body" sz="quarter" idx="17" hasCustomPrompt="1"/>
          </p:nvPr>
        </p:nvSpPr>
        <p:spPr>
          <a:xfrm>
            <a:off x="204788" y="3032255"/>
            <a:ext cx="3859212" cy="280987"/>
          </a:xfrm>
        </p:spPr>
        <p:txBody>
          <a:bodyPr/>
          <a:lstStyle>
            <a:lvl2pPr marL="4763" indent="0">
              <a:buNone/>
              <a:defRPr sz="1600">
                <a:solidFill>
                  <a:schemeClr val="bg1">
                    <a:lumMod val="50000"/>
                  </a:schemeClr>
                </a:solidFill>
                <a:latin typeface="Arial"/>
                <a:cs typeface="Arial"/>
              </a:defRPr>
            </a:lvl2pPr>
          </a:lstStyle>
          <a:p>
            <a:pPr lvl="1"/>
            <a:r>
              <a:rPr lang="en-US" dirty="0"/>
              <a:t>Total Responses</a:t>
            </a:r>
          </a:p>
        </p:txBody>
      </p:sp>
      <p:sp>
        <p:nvSpPr>
          <p:cNvPr id="7" name="Text Placeholder 12"/>
          <p:cNvSpPr>
            <a:spLocks noGrp="1"/>
          </p:cNvSpPr>
          <p:nvPr>
            <p:ph type="body" sz="quarter" idx="18"/>
          </p:nvPr>
        </p:nvSpPr>
        <p:spPr>
          <a:xfrm>
            <a:off x="211403" y="4047840"/>
            <a:ext cx="4576388" cy="350837"/>
          </a:xfrm>
        </p:spPr>
        <p:txBody>
          <a:bodyPr/>
          <a:lstStyle>
            <a:lvl1pPr>
              <a:defRPr b="0"/>
            </a:lvl1pPr>
          </a:lstStyle>
          <a:p>
            <a:pPr lvl="0"/>
            <a:r>
              <a:rPr lang="en-US" dirty="0"/>
              <a:t>Click to edit</a:t>
            </a:r>
          </a:p>
        </p:txBody>
      </p:sp>
    </p:spTree>
    <p:extLst>
      <p:ext uri="{BB962C8B-B14F-4D97-AF65-F5344CB8AC3E}">
        <p14:creationId xmlns:p14="http://schemas.microsoft.com/office/powerpoint/2010/main" val="29648302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04788" y="1200151"/>
            <a:ext cx="8482012"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4788" y="4691162"/>
            <a:ext cx="2133600" cy="273844"/>
          </a:xfrm>
          <a:prstGeom prst="rect">
            <a:avLst/>
          </a:prstGeom>
        </p:spPr>
        <p:txBody>
          <a:bodyPr vert="horz" lIns="91440" tIns="45720" rIns="91440" bIns="45720" rtlCol="0" anchor="ctr"/>
          <a:lstStyle>
            <a:lvl1pPr algn="l">
              <a:defRPr sz="1200">
                <a:solidFill>
                  <a:srgbClr val="FFFFFF"/>
                </a:solidFill>
                <a:latin typeface="Arial"/>
                <a:cs typeface="Arial"/>
              </a:defRPr>
            </a:lvl1pPr>
          </a:lstStyle>
          <a:p>
            <a:fld id="{537D1D7B-70B5-9D4F-A9E5-525C1090DAAC}" type="datetime4">
              <a:rPr lang="en-US" smtClean="0"/>
              <a:t>May 14, 2019</a:t>
            </a:fld>
            <a:endParaRPr lang="en-US"/>
          </a:p>
        </p:txBody>
      </p:sp>
      <p:sp>
        <p:nvSpPr>
          <p:cNvPr id="6" name="Slide Number Placeholder 5"/>
          <p:cNvSpPr>
            <a:spLocks noGrp="1"/>
          </p:cNvSpPr>
          <p:nvPr>
            <p:ph type="sldNum" sz="quarter" idx="4"/>
          </p:nvPr>
        </p:nvSpPr>
        <p:spPr>
          <a:xfrm>
            <a:off x="8686800" y="4828084"/>
            <a:ext cx="384104" cy="273844"/>
          </a:xfrm>
          <a:prstGeom prst="rect">
            <a:avLst/>
          </a:prstGeom>
        </p:spPr>
        <p:txBody>
          <a:bodyPr vert="horz" lIns="91440" tIns="45720" rIns="91440" bIns="45720" rtlCol="0" anchor="ctr"/>
          <a:lstStyle>
            <a:lvl1pPr algn="r">
              <a:defRPr sz="1200">
                <a:solidFill>
                  <a:srgbClr val="CCCCCC"/>
                </a:solidFill>
                <a:latin typeface="Arial"/>
                <a:cs typeface="Arial"/>
              </a:defRPr>
            </a:lvl1pPr>
          </a:lstStyle>
          <a:p>
            <a:fld id="{7FE0505B-37A8-D24C-BEF3-C2D216B51C70}" type="slidenum">
              <a:rPr lang="en-US" smtClean="0"/>
              <a:pPr/>
              <a:t>‹#›</a:t>
            </a:fld>
            <a:endParaRPr lang="en-US"/>
          </a:p>
        </p:txBody>
      </p:sp>
    </p:spTree>
    <p:extLst>
      <p:ext uri="{BB962C8B-B14F-4D97-AF65-F5344CB8AC3E}">
        <p14:creationId xmlns:p14="http://schemas.microsoft.com/office/powerpoint/2010/main" val="628116044"/>
      </p:ext>
    </p:extLst>
  </p:cSld>
  <p:clrMap bg1="lt1" tx1="dk1" bg2="lt2" tx2="dk2" accent1="accent1" accent2="accent2" accent3="accent3" accent4="accent4" accent5="accent5" accent6="accent6" hlink="hlink" folHlink="folHlink"/>
  <p:sldLayoutIdLst>
    <p:sldLayoutId id="2147483674" r:id="rId1"/>
  </p:sldLayoutIdLst>
  <p:hf hdr="0" ftr="0"/>
  <p:txStyles>
    <p:titleStyle>
      <a:lvl1pPr algn="l" defTabSz="457200" rtl="0" eaLnBrk="1" latinLnBrk="0" hangingPunct="1">
        <a:spcBef>
          <a:spcPct val="0"/>
        </a:spcBef>
        <a:buNone/>
        <a:defRPr sz="1800" b="1" kern="1200" baseline="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1000" b="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5136" y="333381"/>
            <a:ext cx="8229600" cy="391272"/>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15136" y="736649"/>
            <a:ext cx="5332506" cy="249144"/>
          </a:xfrm>
          <a:prstGeom prst="rect">
            <a:avLst/>
          </a:prstGeom>
        </p:spPr>
        <p:txBody>
          <a:bodyPr vert="horz" lIns="91440" tIns="45720" rIns="91440" bIns="45720" rtlCol="0">
            <a:normAutofit/>
          </a:bodyPr>
          <a:lstStyle/>
          <a:p>
            <a:pPr lvl="0"/>
            <a:r>
              <a:rPr lang="en-US" dirty="0"/>
              <a:t>Click to edit Master text styles</a:t>
            </a:r>
          </a:p>
        </p:txBody>
      </p:sp>
      <p:sp>
        <p:nvSpPr>
          <p:cNvPr id="6" name="Slide Number Placeholder 5"/>
          <p:cNvSpPr>
            <a:spLocks noGrp="1"/>
          </p:cNvSpPr>
          <p:nvPr>
            <p:ph type="sldNum" sz="quarter" idx="4"/>
          </p:nvPr>
        </p:nvSpPr>
        <p:spPr>
          <a:xfrm>
            <a:off x="8367076" y="4815076"/>
            <a:ext cx="626035" cy="274637"/>
          </a:xfrm>
          <a:prstGeom prst="rect">
            <a:avLst/>
          </a:prstGeom>
        </p:spPr>
        <p:txBody>
          <a:bodyPr vert="horz" lIns="91440" tIns="45720" rIns="91440" bIns="45720" rtlCol="0" anchor="ctr"/>
          <a:lstStyle>
            <a:lvl1pPr algn="r">
              <a:defRPr sz="1000">
                <a:solidFill>
                  <a:schemeClr val="accent2"/>
                </a:solidFill>
                <a:latin typeface="Arial"/>
                <a:cs typeface="Arial"/>
              </a:defRPr>
            </a:lvl1pPr>
          </a:lstStyle>
          <a:p>
            <a:fld id="{A88B48FB-E956-2048-9E74-C69E7CAA26CC}" type="slidenum">
              <a:rPr lang="en-US" smtClean="0"/>
              <a:pPr/>
              <a:t>‹#›</a:t>
            </a:fld>
            <a:endParaRPr lang="en-US"/>
          </a:p>
        </p:txBody>
      </p:sp>
      <p:cxnSp>
        <p:nvCxnSpPr>
          <p:cNvPr id="7" name="Straight Connector 6"/>
          <p:cNvCxnSpPr/>
          <p:nvPr/>
        </p:nvCxnSpPr>
        <p:spPr>
          <a:xfrm>
            <a:off x="0" y="4815076"/>
            <a:ext cx="9144000" cy="0"/>
          </a:xfrm>
          <a:prstGeom prst="line">
            <a:avLst/>
          </a:prstGeom>
          <a:ln w="12700" cmpd="sng">
            <a:solidFill>
              <a:srgbClr val="CCCCCC"/>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204788" y="729178"/>
            <a:ext cx="8780462" cy="0"/>
          </a:xfrm>
          <a:prstGeom prst="line">
            <a:avLst/>
          </a:prstGeom>
          <a:ln w="6350" cmpd="sng">
            <a:solidFill>
              <a:srgbClr val="CCCCCC"/>
            </a:solidFill>
          </a:ln>
          <a:effectLst/>
        </p:spPr>
        <p:style>
          <a:lnRef idx="2">
            <a:schemeClr val="accent1"/>
          </a:lnRef>
          <a:fillRef idx="0">
            <a:schemeClr val="accent1"/>
          </a:fillRef>
          <a:effectRef idx="1">
            <a:schemeClr val="accent1"/>
          </a:effectRef>
          <a:fontRef idx="minor">
            <a:schemeClr val="tx1"/>
          </a:fontRef>
        </p:style>
      </p:cxnSp>
      <p:sp>
        <p:nvSpPr>
          <p:cNvPr id="12" name="Subtitle 1"/>
          <p:cNvSpPr txBox="1">
            <a:spLocks/>
          </p:cNvSpPr>
          <p:nvPr userDrawn="1"/>
        </p:nvSpPr>
        <p:spPr>
          <a:xfrm>
            <a:off x="-56474" y="4880795"/>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7C878E"/>
                </a:solidFill>
                <a:latin typeface="Helvetica Neue"/>
                <a:cs typeface="Helvetica Neue"/>
              </a:rPr>
              <a:t>Powered by</a:t>
            </a:r>
          </a:p>
        </p:txBody>
      </p:sp>
      <p:pic>
        <p:nvPicPr>
          <p:cNvPr id="13" name="Picture 1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08026" y="4835992"/>
            <a:ext cx="1213734" cy="295620"/>
          </a:xfrm>
          <a:prstGeom prst="rect">
            <a:avLst/>
          </a:prstGeom>
        </p:spPr>
      </p:pic>
    </p:spTree>
    <p:extLst>
      <p:ext uri="{BB962C8B-B14F-4D97-AF65-F5344CB8AC3E}">
        <p14:creationId xmlns:p14="http://schemas.microsoft.com/office/powerpoint/2010/main" val="5948755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457200" rtl="0" eaLnBrk="1" latinLnBrk="0" hangingPunct="1">
        <a:spcBef>
          <a:spcPct val="0"/>
        </a:spcBef>
        <a:buNone/>
        <a:defRPr sz="20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10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5498" y="2009589"/>
            <a:ext cx="8229600" cy="533140"/>
          </a:xfrm>
          <a:prstGeom prst="rect">
            <a:avLst/>
          </a:prstGeom>
        </p:spPr>
        <p:txBody>
          <a:bodyPr vert="horz" lIns="0" tIns="45720" rIns="91440" bIns="45720" rtlCol="0">
            <a:noAutofit/>
          </a:bodyPr>
          <a:lstStyle/>
          <a:p>
            <a:pPr lvl="0"/>
            <a:r>
              <a:rPr lang="en-US" dirty="0"/>
              <a:t>Click to edit Master text styles</a:t>
            </a:r>
          </a:p>
        </p:txBody>
      </p:sp>
      <p:sp>
        <p:nvSpPr>
          <p:cNvPr id="6" name="Slide Number Placeholder 5"/>
          <p:cNvSpPr>
            <a:spLocks noGrp="1"/>
          </p:cNvSpPr>
          <p:nvPr>
            <p:ph type="sldNum" sz="quarter" idx="4"/>
          </p:nvPr>
        </p:nvSpPr>
        <p:spPr>
          <a:xfrm>
            <a:off x="8329705" y="4819820"/>
            <a:ext cx="663015" cy="274637"/>
          </a:xfrm>
          <a:prstGeom prst="rect">
            <a:avLst/>
          </a:prstGeom>
        </p:spPr>
        <p:txBody>
          <a:bodyPr vert="horz" lIns="91440" tIns="45720" rIns="91440" bIns="45720" rtlCol="0" anchor="ctr"/>
          <a:lstStyle>
            <a:lvl1pPr algn="r">
              <a:defRPr sz="1000">
                <a:solidFill>
                  <a:schemeClr val="accent2"/>
                </a:solidFill>
                <a:latin typeface="Arial"/>
                <a:cs typeface="Arial"/>
              </a:defRPr>
            </a:lvl1pPr>
          </a:lstStyle>
          <a:p>
            <a:fld id="{37B593F9-7B30-274B-BFFF-492683631E49}" type="slidenum">
              <a:rPr lang="en-US" smtClean="0"/>
              <a:pPr/>
              <a:t>‹#›</a:t>
            </a:fld>
            <a:endParaRPr lang="en-US"/>
          </a:p>
        </p:txBody>
      </p:sp>
      <p:cxnSp>
        <p:nvCxnSpPr>
          <p:cNvPr id="7" name="Straight Connector 6"/>
          <p:cNvCxnSpPr/>
          <p:nvPr/>
        </p:nvCxnSpPr>
        <p:spPr>
          <a:xfrm>
            <a:off x="0" y="4815076"/>
            <a:ext cx="9144000" cy="0"/>
          </a:xfrm>
          <a:prstGeom prst="line">
            <a:avLst/>
          </a:prstGeom>
          <a:ln w="12700" cmpd="sng">
            <a:solidFill>
              <a:srgbClr val="CCCCCC"/>
            </a:solidFill>
          </a:ln>
          <a:effectLst/>
        </p:spPr>
        <p:style>
          <a:lnRef idx="2">
            <a:schemeClr val="accent1"/>
          </a:lnRef>
          <a:fillRef idx="0">
            <a:schemeClr val="accent1"/>
          </a:fillRef>
          <a:effectRef idx="1">
            <a:schemeClr val="accent1"/>
          </a:effectRef>
          <a:fontRef idx="minor">
            <a:schemeClr val="tx1"/>
          </a:fontRef>
        </p:style>
      </p:cxnSp>
      <p:sp>
        <p:nvSpPr>
          <p:cNvPr id="12" name="Title Placeholder 11"/>
          <p:cNvSpPr>
            <a:spLocks noGrp="1"/>
          </p:cNvSpPr>
          <p:nvPr>
            <p:ph type="title"/>
          </p:nvPr>
        </p:nvSpPr>
        <p:spPr>
          <a:xfrm>
            <a:off x="204788" y="807371"/>
            <a:ext cx="8229600" cy="857250"/>
          </a:xfrm>
          <a:prstGeom prst="rect">
            <a:avLst/>
          </a:prstGeom>
        </p:spPr>
        <p:txBody>
          <a:bodyPr vert="horz" lIns="0" tIns="45720" rIns="91440" bIns="45720" rtlCol="0" anchor="ctr">
            <a:normAutofit/>
          </a:bodyPr>
          <a:lstStyle/>
          <a:p>
            <a:r>
              <a:rPr lang="en-US" dirty="0"/>
              <a:t>Click to edit Master title style</a:t>
            </a:r>
          </a:p>
        </p:txBody>
      </p:sp>
      <p:sp>
        <p:nvSpPr>
          <p:cNvPr id="9" name="Subtitle 1"/>
          <p:cNvSpPr txBox="1">
            <a:spLocks/>
          </p:cNvSpPr>
          <p:nvPr userDrawn="1"/>
        </p:nvSpPr>
        <p:spPr>
          <a:xfrm>
            <a:off x="-56474" y="4886487"/>
            <a:ext cx="1050635" cy="160202"/>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800" dirty="0">
                <a:solidFill>
                  <a:srgbClr val="7C878E"/>
                </a:solidFill>
                <a:latin typeface="Helvetica Neue"/>
                <a:cs typeface="Helvetica Neue"/>
              </a:rPr>
              <a:t>Powered by</a:t>
            </a:r>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08026" y="4841684"/>
            <a:ext cx="1213734" cy="295620"/>
          </a:xfrm>
          <a:prstGeom prst="rect">
            <a:avLst/>
          </a:prstGeom>
        </p:spPr>
      </p:pic>
    </p:spTree>
    <p:extLst>
      <p:ext uri="{BB962C8B-B14F-4D97-AF65-F5344CB8AC3E}">
        <p14:creationId xmlns:p14="http://schemas.microsoft.com/office/powerpoint/2010/main" val="3591960883"/>
      </p:ext>
    </p:extLst>
  </p:cSld>
  <p:clrMap bg1="lt1" tx1="dk1" bg2="lt2" tx2="dk2" accent1="accent1" accent2="accent2" accent3="accent3" accent4="accent4" accent5="accent5" accent6="accent6" hlink="hlink" folHlink="folHlink"/>
  <p:sldLayoutIdLst>
    <p:sldLayoutId id="2147483671" r:id="rId1"/>
  </p:sldLayoutIdLst>
  <p:txStyles>
    <p:titleStyle>
      <a:lvl1pPr algn="l" defTabSz="457200" rtl="0" eaLnBrk="1" latinLnBrk="0" hangingPunct="1">
        <a:spcBef>
          <a:spcPct val="0"/>
        </a:spcBef>
        <a:buNone/>
        <a:defRPr sz="36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1600" b="1" kern="1200">
          <a:solidFill>
            <a:schemeClr val="bg1">
              <a:lumMod val="50000"/>
            </a:schemeClr>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t>2019 NWCCOG Member Survey</a:t>
            </a:r>
          </a:p>
        </p:txBody>
      </p:sp>
      <p:sp>
        <p:nvSpPr>
          <p:cNvPr id="3" name="Text Placeholder 2"/>
          <p:cNvSpPr>
            <a:spLocks noGrp="1"/>
          </p:cNvSpPr>
          <p:nvPr>
            <p:ph type="body" sz="quarter" idx="12"/>
          </p:nvPr>
        </p:nvSpPr>
        <p:spPr/>
        <p:txBody>
          <a:bodyPr/>
          <a:lstStyle/>
          <a:p>
            <a:r>
              <a:t>Tuesday, May 14, 2019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2842" y="-1177367"/>
            <a:ext cx="8229600" cy="391272"/>
          </a:xfrm>
        </p:spPr>
        <p:txBody>
          <a:bodyPr>
            <a:normAutofit fontScale="90000"/>
          </a:bodyPr>
          <a:lstStyle/>
          <a:p>
            <a:endParaRPr dirty="0"/>
          </a:p>
        </p:txBody>
      </p:sp>
      <p:sp>
        <p:nvSpPr>
          <p:cNvPr id="3" name="Content Placeholder 2"/>
          <p:cNvSpPr>
            <a:spLocks noGrp="1"/>
          </p:cNvSpPr>
          <p:nvPr>
            <p:ph idx="1"/>
          </p:nvPr>
        </p:nvSpPr>
        <p:spPr/>
        <p:txBody>
          <a:bodyPr/>
          <a:lstStyle/>
          <a:p>
            <a:r>
              <a:t>Answered: 27    Skipped: 5</a:t>
            </a:r>
          </a:p>
        </p:txBody>
      </p:sp>
      <p:pic>
        <p:nvPicPr>
          <p:cNvPr id="4" name="Picture 3" descr="table2413264100.png"/>
          <p:cNvPicPr>
            <a:picLocks noChangeAspect="1"/>
          </p:cNvPicPr>
          <p:nvPr/>
        </p:nvPicPr>
        <p:blipFill rotWithShape="1">
          <a:blip r:embed="rId2"/>
          <a:srcRect t="59830"/>
          <a:stretch/>
        </p:blipFill>
        <p:spPr>
          <a:xfrm>
            <a:off x="329868" y="1214984"/>
            <a:ext cx="8229600" cy="3310167"/>
          </a:xfrm>
          <a:prstGeom prst="rect">
            <a:avLst/>
          </a:prstGeom>
        </p:spPr>
      </p:pic>
      <p:pic>
        <p:nvPicPr>
          <p:cNvPr id="5" name="Picture 4" descr="table2413264100.png">
            <a:extLst>
              <a:ext uri="{FF2B5EF4-FFF2-40B4-BE49-F238E27FC236}">
                <a16:creationId xmlns:a16="http://schemas.microsoft.com/office/drawing/2014/main" id="{BC645FC8-EBA4-4B8A-8F0A-528E6B9BA75F}"/>
              </a:ext>
            </a:extLst>
          </p:cNvPr>
          <p:cNvPicPr>
            <a:picLocks noChangeAspect="1"/>
          </p:cNvPicPr>
          <p:nvPr/>
        </p:nvPicPr>
        <p:blipFill rotWithShape="1">
          <a:blip r:embed="rId2"/>
          <a:srcRect b="92747"/>
          <a:stretch/>
        </p:blipFill>
        <p:spPr>
          <a:xfrm>
            <a:off x="329868" y="724653"/>
            <a:ext cx="8323802" cy="528338"/>
          </a:xfrm>
          <a:prstGeom prst="rect">
            <a:avLst/>
          </a:prstGeom>
        </p:spPr>
      </p:pic>
    </p:spTree>
    <p:extLst>
      <p:ext uri="{BB962C8B-B14F-4D97-AF65-F5344CB8AC3E}">
        <p14:creationId xmlns:p14="http://schemas.microsoft.com/office/powerpoint/2010/main" val="933480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45208"/>
            <a:ext cx="8229600" cy="1214983"/>
          </a:xfrm>
        </p:spPr>
        <p:txBody>
          <a:bodyPr>
            <a:normAutofit fontScale="90000"/>
          </a:bodyPr>
          <a:lstStyle/>
          <a:p>
            <a:r>
              <a:rPr dirty="0"/>
              <a:t>Q6: NWCCOG Regional Business/Member Services has been very adaptive to meeting emerging member needs over the years. Which of the following past, present, and potential roles do you place the most value on for the future?</a:t>
            </a:r>
          </a:p>
        </p:txBody>
      </p:sp>
      <p:sp>
        <p:nvSpPr>
          <p:cNvPr id="3" name="Content Placeholder 2"/>
          <p:cNvSpPr>
            <a:spLocks noGrp="1"/>
          </p:cNvSpPr>
          <p:nvPr>
            <p:ph idx="1"/>
          </p:nvPr>
        </p:nvSpPr>
        <p:spPr/>
        <p:txBody>
          <a:bodyPr/>
          <a:lstStyle/>
          <a:p>
            <a:r>
              <a:rPr dirty="0"/>
              <a:t>Answered: 27    Skipped: 5</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dirty="0"/>
              <a:t>Answered: 27    Skipped: 5</a:t>
            </a:r>
          </a:p>
        </p:txBody>
      </p:sp>
      <p:pic>
        <p:nvPicPr>
          <p:cNvPr id="4" name="Picture 3" descr="table2413264110.png"/>
          <p:cNvPicPr>
            <a:picLocks noChangeAspect="1"/>
          </p:cNvPicPr>
          <p:nvPr/>
        </p:nvPicPr>
        <p:blipFill>
          <a:blip r:embed="rId2"/>
          <a:stretch>
            <a:fillRect/>
          </a:stretch>
        </p:blipFill>
        <p:spPr>
          <a:xfrm>
            <a:off x="225288" y="411469"/>
            <a:ext cx="7991060" cy="4123680"/>
          </a:xfrm>
          <a:prstGeom prst="rect">
            <a:avLst/>
          </a:prstGeom>
        </p:spPr>
      </p:pic>
      <p:sp>
        <p:nvSpPr>
          <p:cNvPr id="5" name="Title 4">
            <a:extLst>
              <a:ext uri="{FF2B5EF4-FFF2-40B4-BE49-F238E27FC236}">
                <a16:creationId xmlns:a16="http://schemas.microsoft.com/office/drawing/2014/main" id="{A8A7FD20-45EE-4153-83E2-05A66BC8714B}"/>
              </a:ext>
            </a:extLst>
          </p:cNvPr>
          <p:cNvSpPr>
            <a:spLocks noGrp="1"/>
          </p:cNvSpPr>
          <p:nvPr>
            <p:ph type="title"/>
          </p:nvPr>
        </p:nvSpPr>
        <p:spPr>
          <a:xfrm>
            <a:off x="1718649" y="-978584"/>
            <a:ext cx="8229600" cy="391272"/>
          </a:xfrm>
        </p:spPr>
        <p:txBody>
          <a:bodyPr>
            <a:normAutofit fontScale="90000"/>
          </a:bodyPr>
          <a:lstStyle/>
          <a:p>
            <a:endParaRPr lang="en-US" dirty="0"/>
          </a:p>
        </p:txBody>
      </p:sp>
    </p:spTree>
    <p:extLst>
      <p:ext uri="{BB962C8B-B14F-4D97-AF65-F5344CB8AC3E}">
        <p14:creationId xmlns:p14="http://schemas.microsoft.com/office/powerpoint/2010/main" val="22902214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Q7: Of the Member Service roles NWCCOG has considered providing, rate the importance of this role in the future:</a:t>
            </a:r>
          </a:p>
        </p:txBody>
      </p:sp>
      <p:sp>
        <p:nvSpPr>
          <p:cNvPr id="3" name="Content Placeholder 2"/>
          <p:cNvSpPr>
            <a:spLocks noGrp="1"/>
          </p:cNvSpPr>
          <p:nvPr>
            <p:ph idx="1"/>
          </p:nvPr>
        </p:nvSpPr>
        <p:spPr/>
        <p:txBody>
          <a:bodyPr/>
          <a:lstStyle/>
          <a:p>
            <a:r>
              <a:t>Answered: 27    Skipped: 5</a:t>
            </a:r>
          </a:p>
        </p:txBody>
      </p:sp>
      <p:pic>
        <p:nvPicPr>
          <p:cNvPr id="4" name="Picture 3" descr="table2413264120.png"/>
          <p:cNvPicPr>
            <a:picLocks noChangeAspect="1"/>
          </p:cNvPicPr>
          <p:nvPr/>
        </p:nvPicPr>
        <p:blipFill>
          <a:blip r:embed="rId2"/>
          <a:stretch>
            <a:fillRect/>
          </a:stretch>
        </p:blipFill>
        <p:spPr>
          <a:xfrm>
            <a:off x="212035" y="724653"/>
            <a:ext cx="8132701" cy="4085466"/>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Q8: Of the Member Service roles NWCCOG has provided in the past, rate the importance of this role in the future:</a:t>
            </a:r>
          </a:p>
        </p:txBody>
      </p:sp>
      <p:sp>
        <p:nvSpPr>
          <p:cNvPr id="3" name="Content Placeholder 2"/>
          <p:cNvSpPr>
            <a:spLocks noGrp="1"/>
          </p:cNvSpPr>
          <p:nvPr>
            <p:ph idx="1"/>
          </p:nvPr>
        </p:nvSpPr>
        <p:spPr/>
        <p:txBody>
          <a:bodyPr/>
          <a:lstStyle/>
          <a:p>
            <a:r>
              <a:t>Answered: 27    Skipped: 5</a:t>
            </a:r>
          </a:p>
        </p:txBody>
      </p:sp>
      <p:pic>
        <p:nvPicPr>
          <p:cNvPr id="4" name="Picture 3" descr="table2413264130.png"/>
          <p:cNvPicPr>
            <a:picLocks noChangeAspect="1"/>
          </p:cNvPicPr>
          <p:nvPr/>
        </p:nvPicPr>
        <p:blipFill>
          <a:blip r:embed="rId2"/>
          <a:stretch>
            <a:fillRect/>
          </a:stretch>
        </p:blipFill>
        <p:spPr>
          <a:xfrm>
            <a:off x="115137" y="724653"/>
            <a:ext cx="8229599" cy="419316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Q12: Rate NWCCOG's membership as a value proposition for the cost of the dues:</a:t>
            </a:r>
          </a:p>
        </p:txBody>
      </p:sp>
      <p:sp>
        <p:nvSpPr>
          <p:cNvPr id="3" name="Content Placeholder 2"/>
          <p:cNvSpPr>
            <a:spLocks noGrp="1"/>
          </p:cNvSpPr>
          <p:nvPr>
            <p:ph idx="1"/>
          </p:nvPr>
        </p:nvSpPr>
        <p:spPr/>
        <p:txBody>
          <a:bodyPr/>
          <a:lstStyle/>
          <a:p>
            <a:r>
              <a:t>Answered: 21    Skipped: 11</a:t>
            </a:r>
          </a:p>
        </p:txBody>
      </p:sp>
      <p:pic>
        <p:nvPicPr>
          <p:cNvPr id="4" name="Picture 3" descr="table2413264190.png"/>
          <p:cNvPicPr>
            <a:picLocks noChangeAspect="1"/>
          </p:cNvPicPr>
          <p:nvPr/>
        </p:nvPicPr>
        <p:blipFill>
          <a:blip r:embed="rId2"/>
          <a:stretch>
            <a:fillRect/>
          </a:stretch>
        </p:blipFill>
        <p:spPr>
          <a:xfrm>
            <a:off x="2085001" y="834887"/>
            <a:ext cx="5903590" cy="1729334"/>
          </a:xfrm>
          <a:prstGeom prst="rect">
            <a:avLst/>
          </a:prstGeom>
        </p:spPr>
      </p:pic>
      <p:pic>
        <p:nvPicPr>
          <p:cNvPr id="5" name="Picture 4" descr="table997971630.png">
            <a:extLst>
              <a:ext uri="{FF2B5EF4-FFF2-40B4-BE49-F238E27FC236}">
                <a16:creationId xmlns:a16="http://schemas.microsoft.com/office/drawing/2014/main" id="{9AB94CCB-E8BD-4430-8492-0861DE57E15C}"/>
              </a:ext>
            </a:extLst>
          </p:cNvPr>
          <p:cNvPicPr>
            <a:picLocks noChangeAspect="1"/>
          </p:cNvPicPr>
          <p:nvPr/>
        </p:nvPicPr>
        <p:blipFill>
          <a:blip r:embed="rId3"/>
          <a:stretch>
            <a:fillRect/>
          </a:stretch>
        </p:blipFill>
        <p:spPr>
          <a:xfrm>
            <a:off x="2085001" y="2762926"/>
            <a:ext cx="5903590" cy="1769089"/>
          </a:xfrm>
          <a:prstGeom prst="rect">
            <a:avLst/>
          </a:prstGeom>
        </p:spPr>
      </p:pic>
      <p:sp>
        <p:nvSpPr>
          <p:cNvPr id="9" name="TextBox 8">
            <a:extLst>
              <a:ext uri="{FF2B5EF4-FFF2-40B4-BE49-F238E27FC236}">
                <a16:creationId xmlns:a16="http://schemas.microsoft.com/office/drawing/2014/main" id="{D930FBD9-9C7F-45C4-B13A-1619920C800F}"/>
              </a:ext>
            </a:extLst>
          </p:cNvPr>
          <p:cNvSpPr txBox="1"/>
          <p:nvPr/>
        </p:nvSpPr>
        <p:spPr>
          <a:xfrm>
            <a:off x="466296" y="1059221"/>
            <a:ext cx="1378226" cy="369332"/>
          </a:xfrm>
          <a:prstGeom prst="rect">
            <a:avLst/>
          </a:prstGeom>
          <a:noFill/>
        </p:spPr>
        <p:txBody>
          <a:bodyPr wrap="square" rtlCol="0">
            <a:spAutoFit/>
          </a:bodyPr>
          <a:lstStyle/>
          <a:p>
            <a:r>
              <a:rPr lang="en-US" dirty="0"/>
              <a:t>2019</a:t>
            </a:r>
          </a:p>
        </p:txBody>
      </p:sp>
      <p:sp>
        <p:nvSpPr>
          <p:cNvPr id="10" name="TextBox 9">
            <a:extLst>
              <a:ext uri="{FF2B5EF4-FFF2-40B4-BE49-F238E27FC236}">
                <a16:creationId xmlns:a16="http://schemas.microsoft.com/office/drawing/2014/main" id="{8E62F7CF-3DE8-498F-96F1-36F6DCEB6362}"/>
              </a:ext>
            </a:extLst>
          </p:cNvPr>
          <p:cNvSpPr txBox="1"/>
          <p:nvPr/>
        </p:nvSpPr>
        <p:spPr>
          <a:xfrm>
            <a:off x="437321" y="2936851"/>
            <a:ext cx="1113183" cy="369332"/>
          </a:xfrm>
          <a:prstGeom prst="rect">
            <a:avLst/>
          </a:prstGeom>
          <a:noFill/>
        </p:spPr>
        <p:txBody>
          <a:bodyPr wrap="square" rtlCol="0">
            <a:spAutoFit/>
          </a:bodyPr>
          <a:lstStyle/>
          <a:p>
            <a:r>
              <a:rPr lang="en-US" dirty="0"/>
              <a:t>2017</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4E847-A4F9-4E3E-AFD3-4A6172424779}"/>
              </a:ext>
            </a:extLst>
          </p:cNvPr>
          <p:cNvSpPr>
            <a:spLocks noGrp="1"/>
          </p:cNvSpPr>
          <p:nvPr>
            <p:ph type="title"/>
          </p:nvPr>
        </p:nvSpPr>
        <p:spPr/>
        <p:txBody>
          <a:bodyPr>
            <a:normAutofit fontScale="90000"/>
          </a:bodyPr>
          <a:lstStyle/>
          <a:p>
            <a:r>
              <a:rPr lang="en-US" dirty="0"/>
              <a:t>Jon’s Takeaways</a:t>
            </a:r>
          </a:p>
        </p:txBody>
      </p:sp>
      <p:sp>
        <p:nvSpPr>
          <p:cNvPr id="3" name="Text Placeholder 2">
            <a:extLst>
              <a:ext uri="{FF2B5EF4-FFF2-40B4-BE49-F238E27FC236}">
                <a16:creationId xmlns:a16="http://schemas.microsoft.com/office/drawing/2014/main" id="{D8990C72-ADC3-4CF3-8D7A-43D61BF30BFA}"/>
              </a:ext>
            </a:extLst>
          </p:cNvPr>
          <p:cNvSpPr>
            <a:spLocks noGrp="1"/>
          </p:cNvSpPr>
          <p:nvPr>
            <p:ph type="body" sz="quarter" idx="13"/>
          </p:nvPr>
        </p:nvSpPr>
        <p:spPr>
          <a:xfrm>
            <a:off x="115888" y="723900"/>
            <a:ext cx="8692050" cy="3973146"/>
          </a:xfrm>
        </p:spPr>
        <p:txBody>
          <a:bodyPr/>
          <a:lstStyle/>
          <a:p>
            <a:r>
              <a:rPr lang="en-US" sz="1100" dirty="0"/>
              <a:t>*    Survey link sent to 68 members.  Thirty two opened it, and 27 completed the survey (40% completion rate).</a:t>
            </a:r>
          </a:p>
          <a:p>
            <a:pPr marL="171450" indent="-171450">
              <a:buFont typeface="Arial" panose="020B0604020202020204" pitchFamily="34" charset="0"/>
              <a:buChar char="•"/>
            </a:pPr>
            <a:r>
              <a:rPr lang="en-US" sz="1100" dirty="0"/>
              <a:t>QQ, Broadband and AAAA are our most highly valued programs, everything we do has value to someone</a:t>
            </a:r>
          </a:p>
          <a:p>
            <a:pPr marL="171450" indent="-171450">
              <a:buFont typeface="Arial" panose="020B0604020202020204" pitchFamily="34" charset="0"/>
              <a:buChar char="•"/>
            </a:pPr>
            <a:r>
              <a:rPr lang="en-US" sz="1100" dirty="0"/>
              <a:t>We still have a challenge with many programs, including our most highly valued getting “don’t know the program” answers</a:t>
            </a:r>
          </a:p>
          <a:p>
            <a:pPr marL="171450" indent="-171450">
              <a:buFont typeface="Arial" panose="020B0604020202020204" pitchFamily="34" charset="0"/>
              <a:buChar char="•"/>
            </a:pPr>
            <a:r>
              <a:rPr lang="en-US" sz="1100" dirty="0"/>
              <a:t>82% of our jurisdictions are “planning to be active in broadband efforts” in coming years</a:t>
            </a:r>
          </a:p>
          <a:p>
            <a:pPr marL="171450" indent="-171450">
              <a:buFont typeface="Arial" panose="020B0604020202020204" pitchFamily="34" charset="0"/>
              <a:buChar char="•"/>
            </a:pPr>
            <a:r>
              <a:rPr lang="en-US" sz="1100" dirty="0"/>
              <a:t>Changed elected official training question from “what do you need” to “how prepared do you think others on your council” are?</a:t>
            </a:r>
          </a:p>
          <a:p>
            <a:pPr marL="171450" indent="-171450">
              <a:buFont typeface="Arial" panose="020B0604020202020204" pitchFamily="34" charset="0"/>
              <a:buChar char="•"/>
            </a:pPr>
            <a:r>
              <a:rPr lang="en-US" sz="1100" dirty="0"/>
              <a:t>With similar results– Disaster Preparedness still low, just about any topic worth some effort</a:t>
            </a:r>
          </a:p>
          <a:p>
            <a:pPr marL="171450" indent="-171450">
              <a:buFont typeface="Arial" panose="020B0604020202020204" pitchFamily="34" charset="0"/>
              <a:buChar char="•"/>
            </a:pPr>
            <a:r>
              <a:rPr lang="en-US" sz="1100" dirty="0"/>
              <a:t>Member Services– most valued for “cross jurisdiction idea sharing”, “information sharing”, “managing grants”, “sharing local success stories”</a:t>
            </a:r>
          </a:p>
          <a:p>
            <a:pPr marL="171450" indent="-171450">
              <a:buFont typeface="Arial" panose="020B0604020202020204" pitchFamily="34" charset="0"/>
              <a:buChar char="•"/>
            </a:pPr>
            <a:r>
              <a:rPr lang="en-US" sz="1100" dirty="0"/>
              <a:t>Newsletter has 50% valued and split 25%/25% with highly valued and not so much</a:t>
            </a:r>
          </a:p>
          <a:p>
            <a:pPr marL="171450" indent="-171450">
              <a:buFont typeface="Arial" panose="020B0604020202020204" pitchFamily="34" charset="0"/>
              <a:buChar char="•"/>
            </a:pPr>
            <a:r>
              <a:rPr lang="en-US" sz="1100" dirty="0"/>
              <a:t>NWCCOG is still a 90% valued, highly valued proposition for our members</a:t>
            </a:r>
          </a:p>
          <a:p>
            <a:pPr marL="171450" indent="-171450">
              <a:buFont typeface="Arial" panose="020B0604020202020204" pitchFamily="34" charset="0"/>
              <a:buChar char="•"/>
            </a:pPr>
            <a:endParaRPr lang="en-US" sz="1100" dirty="0"/>
          </a:p>
          <a:p>
            <a:pPr marL="171450" indent="-171450">
              <a:buFont typeface="Arial" panose="020B0604020202020204" pitchFamily="34" charset="0"/>
              <a:buChar char="•"/>
            </a:pPr>
            <a:r>
              <a:rPr lang="en-US" sz="1100" dirty="0"/>
              <a:t>In the comments, the inconsistency of video conferencing came up</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endParaRPr lang="en-US" dirty="0"/>
          </a:p>
          <a:p>
            <a:endParaRPr lang="en-US" dirty="0"/>
          </a:p>
        </p:txBody>
      </p:sp>
    </p:spTree>
    <p:extLst>
      <p:ext uri="{BB962C8B-B14F-4D97-AF65-F5344CB8AC3E}">
        <p14:creationId xmlns:p14="http://schemas.microsoft.com/office/powerpoint/2010/main" val="789450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t>Date Created: Monday, March 18, 2019</a:t>
            </a:r>
          </a:p>
        </p:txBody>
      </p:sp>
      <p:sp>
        <p:nvSpPr>
          <p:cNvPr id="3" name="Title 2"/>
          <p:cNvSpPr>
            <a:spLocks noGrp="1"/>
          </p:cNvSpPr>
          <p:nvPr>
            <p:ph type="title"/>
          </p:nvPr>
        </p:nvSpPr>
        <p:spPr/>
        <p:txBody>
          <a:bodyPr/>
          <a:lstStyle/>
          <a:p>
            <a:r>
              <a:t>32</a:t>
            </a:r>
          </a:p>
        </p:txBody>
      </p:sp>
      <p:sp>
        <p:nvSpPr>
          <p:cNvPr id="4" name="Text Placeholder 3"/>
          <p:cNvSpPr>
            <a:spLocks noGrp="1"/>
          </p:cNvSpPr>
          <p:nvPr>
            <p:ph type="body" sz="quarter" idx="17"/>
          </p:nvPr>
        </p:nvSpPr>
        <p:spPr/>
        <p:txBody>
          <a:bodyPr/>
          <a:lstStyle/>
          <a:p>
            <a:r>
              <a:t>Total Responses</a:t>
            </a:r>
          </a:p>
        </p:txBody>
      </p:sp>
      <p:sp>
        <p:nvSpPr>
          <p:cNvPr id="5" name="Text Placeholder 4"/>
          <p:cNvSpPr>
            <a:spLocks noGrp="1"/>
          </p:cNvSpPr>
          <p:nvPr>
            <p:ph type="body" sz="quarter" idx="18"/>
          </p:nvPr>
        </p:nvSpPr>
        <p:spPr/>
        <p:txBody>
          <a:bodyPr/>
          <a:lstStyle/>
          <a:p>
            <a:r>
              <a:t>Complete Responses: 27</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Q1: Do you represent a municipality or county?</a:t>
            </a:r>
          </a:p>
        </p:txBody>
      </p:sp>
      <p:sp>
        <p:nvSpPr>
          <p:cNvPr id="3" name="Content Placeholder 2"/>
          <p:cNvSpPr>
            <a:spLocks noGrp="1"/>
          </p:cNvSpPr>
          <p:nvPr>
            <p:ph idx="1"/>
          </p:nvPr>
        </p:nvSpPr>
        <p:spPr/>
        <p:txBody>
          <a:bodyPr/>
          <a:lstStyle/>
          <a:p>
            <a:r>
              <a:t>Answered: 26    Skipped: 6</a:t>
            </a:r>
          </a:p>
        </p:txBody>
      </p:sp>
      <p:pic>
        <p:nvPicPr>
          <p:cNvPr id="4" name="Picture 3" descr="chart2413263990.png"/>
          <p:cNvPicPr>
            <a:picLocks noChangeAspect="1"/>
          </p:cNvPicPr>
          <p:nvPr/>
        </p:nvPicPr>
        <p:blipFill>
          <a:blip r:embed="rId2"/>
          <a:stretch>
            <a:fillRect/>
          </a:stretch>
        </p:blipFill>
        <p:spPr>
          <a:xfrm>
            <a:off x="1049658" y="1498491"/>
            <a:ext cx="5388428" cy="2267857"/>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Q2: Are you an elected official or staff?</a:t>
            </a:r>
          </a:p>
        </p:txBody>
      </p:sp>
      <p:sp>
        <p:nvSpPr>
          <p:cNvPr id="3" name="Content Placeholder 2"/>
          <p:cNvSpPr>
            <a:spLocks noGrp="1"/>
          </p:cNvSpPr>
          <p:nvPr>
            <p:ph idx="1"/>
          </p:nvPr>
        </p:nvSpPr>
        <p:spPr/>
        <p:txBody>
          <a:bodyPr/>
          <a:lstStyle/>
          <a:p>
            <a:r>
              <a:t>Answered: 26    Skipped: 6</a:t>
            </a:r>
          </a:p>
        </p:txBody>
      </p:sp>
      <p:pic>
        <p:nvPicPr>
          <p:cNvPr id="4" name="Picture 3" descr="chart2413264210.png"/>
          <p:cNvPicPr>
            <a:picLocks noChangeAspect="1"/>
          </p:cNvPicPr>
          <p:nvPr/>
        </p:nvPicPr>
        <p:blipFill>
          <a:blip r:embed="rId2"/>
          <a:stretch>
            <a:fillRect/>
          </a:stretch>
        </p:blipFill>
        <p:spPr>
          <a:xfrm>
            <a:off x="1049658" y="1498491"/>
            <a:ext cx="5388428" cy="226785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Q3: Rate your perceived value of each of the following NWCCOG programs to the region:</a:t>
            </a:r>
          </a:p>
        </p:txBody>
      </p:sp>
      <p:sp>
        <p:nvSpPr>
          <p:cNvPr id="3" name="Content Placeholder 2"/>
          <p:cNvSpPr>
            <a:spLocks noGrp="1"/>
          </p:cNvSpPr>
          <p:nvPr>
            <p:ph idx="1"/>
          </p:nvPr>
        </p:nvSpPr>
        <p:spPr/>
        <p:txBody>
          <a:bodyPr/>
          <a:lstStyle/>
          <a:p>
            <a:r>
              <a:t>Answered: 27    Skipped: 5</a:t>
            </a:r>
          </a:p>
        </p:txBody>
      </p:sp>
      <p:pic>
        <p:nvPicPr>
          <p:cNvPr id="4" name="Picture 3" descr="table2413264000.png"/>
          <p:cNvPicPr>
            <a:picLocks noChangeAspect="1"/>
          </p:cNvPicPr>
          <p:nvPr/>
        </p:nvPicPr>
        <p:blipFill rotWithShape="1">
          <a:blip r:embed="rId2"/>
          <a:srcRect b="55832"/>
          <a:stretch/>
        </p:blipFill>
        <p:spPr>
          <a:xfrm>
            <a:off x="1195431" y="925286"/>
            <a:ext cx="6994412" cy="3884833"/>
          </a:xfrm>
          <a:prstGeom prst="rect">
            <a:avLst/>
          </a:prstGeom>
        </p:spPr>
      </p:pic>
    </p:spTree>
    <p:extLst>
      <p:ext uri="{BB962C8B-B14F-4D97-AF65-F5344CB8AC3E}">
        <p14:creationId xmlns:p14="http://schemas.microsoft.com/office/powerpoint/2010/main" val="2381497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dirty="0"/>
          </a:p>
        </p:txBody>
      </p:sp>
      <p:sp>
        <p:nvSpPr>
          <p:cNvPr id="3" name="Content Placeholder 2"/>
          <p:cNvSpPr>
            <a:spLocks noGrp="1"/>
          </p:cNvSpPr>
          <p:nvPr>
            <p:ph idx="1"/>
          </p:nvPr>
        </p:nvSpPr>
        <p:spPr/>
        <p:txBody>
          <a:bodyPr/>
          <a:lstStyle/>
          <a:p>
            <a:r>
              <a:t>Answered: 27    Skipped: 5</a:t>
            </a:r>
          </a:p>
        </p:txBody>
      </p:sp>
      <p:pic>
        <p:nvPicPr>
          <p:cNvPr id="4" name="Picture 3" descr="table2413264000.png"/>
          <p:cNvPicPr>
            <a:picLocks noChangeAspect="1"/>
          </p:cNvPicPr>
          <p:nvPr/>
        </p:nvPicPr>
        <p:blipFill rotWithShape="1">
          <a:blip r:embed="rId2"/>
          <a:srcRect l="-5612" t="44364" r="1400" b="6173"/>
          <a:stretch/>
        </p:blipFill>
        <p:spPr>
          <a:xfrm>
            <a:off x="-245392" y="612921"/>
            <a:ext cx="7341761" cy="4255131"/>
          </a:xfrm>
          <a:prstGeom prst="rect">
            <a:avLst/>
          </a:prstGeom>
        </p:spPr>
      </p:pic>
      <p:pic>
        <p:nvPicPr>
          <p:cNvPr id="6" name="Picture 5" descr="table2413264000.png">
            <a:extLst>
              <a:ext uri="{FF2B5EF4-FFF2-40B4-BE49-F238E27FC236}">
                <a16:creationId xmlns:a16="http://schemas.microsoft.com/office/drawing/2014/main" id="{B48BDA09-1185-49E0-8B5C-8EC03E6419EE}"/>
              </a:ext>
            </a:extLst>
          </p:cNvPr>
          <p:cNvPicPr>
            <a:picLocks noChangeAspect="1"/>
          </p:cNvPicPr>
          <p:nvPr/>
        </p:nvPicPr>
        <p:blipFill rotWithShape="1">
          <a:blip r:embed="rId2"/>
          <a:srcRect b="93323"/>
          <a:stretch/>
        </p:blipFill>
        <p:spPr>
          <a:xfrm>
            <a:off x="115136" y="23245"/>
            <a:ext cx="7101797" cy="58728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Q4: Is your jurisdiction active or planning to be active in broadband efforts in coming years?</a:t>
            </a:r>
          </a:p>
        </p:txBody>
      </p:sp>
      <p:sp>
        <p:nvSpPr>
          <p:cNvPr id="3" name="Content Placeholder 2"/>
          <p:cNvSpPr>
            <a:spLocks noGrp="1"/>
          </p:cNvSpPr>
          <p:nvPr>
            <p:ph idx="1"/>
          </p:nvPr>
        </p:nvSpPr>
        <p:spPr/>
        <p:txBody>
          <a:bodyPr/>
          <a:lstStyle/>
          <a:p>
            <a:r>
              <a:t>Answered: 26    Skipped: 6</a:t>
            </a:r>
          </a:p>
        </p:txBody>
      </p:sp>
      <p:pic>
        <p:nvPicPr>
          <p:cNvPr id="4" name="Picture 3" descr="table2413264040.png"/>
          <p:cNvPicPr>
            <a:picLocks noChangeAspect="1"/>
          </p:cNvPicPr>
          <p:nvPr/>
        </p:nvPicPr>
        <p:blipFill>
          <a:blip r:embed="rId2"/>
          <a:stretch>
            <a:fillRect/>
          </a:stretch>
        </p:blipFill>
        <p:spPr>
          <a:xfrm>
            <a:off x="200975" y="1338470"/>
            <a:ext cx="8644911" cy="1630017"/>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0478"/>
            <a:ext cx="8229600" cy="391272"/>
          </a:xfrm>
        </p:spPr>
        <p:txBody>
          <a:bodyPr>
            <a:normAutofit fontScale="90000"/>
          </a:bodyPr>
          <a:lstStyle/>
          <a:p>
            <a:r>
              <a:rPr dirty="0"/>
              <a:t>Q5: NWCCOG is interested in development opportunities for elected officials. Rate how prepared or trained you believe others on your council or board are with regard to the following topics:</a:t>
            </a:r>
          </a:p>
        </p:txBody>
      </p:sp>
      <p:sp>
        <p:nvSpPr>
          <p:cNvPr id="3" name="Content Placeholder 2"/>
          <p:cNvSpPr>
            <a:spLocks noGrp="1"/>
          </p:cNvSpPr>
          <p:nvPr>
            <p:ph idx="1"/>
          </p:nvPr>
        </p:nvSpPr>
        <p:spPr/>
        <p:txBody>
          <a:bodyPr/>
          <a:lstStyle/>
          <a:p>
            <a:r>
              <a:t>Answered: 27    Skipped: 5</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dirty="0"/>
          </a:p>
        </p:txBody>
      </p:sp>
      <p:sp>
        <p:nvSpPr>
          <p:cNvPr id="3" name="Content Placeholder 2"/>
          <p:cNvSpPr>
            <a:spLocks noGrp="1"/>
          </p:cNvSpPr>
          <p:nvPr>
            <p:ph idx="1"/>
          </p:nvPr>
        </p:nvSpPr>
        <p:spPr/>
        <p:txBody>
          <a:bodyPr/>
          <a:lstStyle/>
          <a:p>
            <a:r>
              <a:t>Answered: 27    Skipped: 5</a:t>
            </a:r>
          </a:p>
        </p:txBody>
      </p:sp>
      <p:pic>
        <p:nvPicPr>
          <p:cNvPr id="4" name="Picture 3" descr="table2413264100.png"/>
          <p:cNvPicPr>
            <a:picLocks noChangeAspect="1"/>
          </p:cNvPicPr>
          <p:nvPr/>
        </p:nvPicPr>
        <p:blipFill rotWithShape="1">
          <a:blip r:embed="rId2"/>
          <a:srcRect b="38543"/>
          <a:stretch/>
        </p:blipFill>
        <p:spPr>
          <a:xfrm>
            <a:off x="212035" y="333381"/>
            <a:ext cx="8229600" cy="4476737"/>
          </a:xfrm>
          <a:prstGeom prst="rect">
            <a:avLst/>
          </a:prstGeom>
        </p:spPr>
      </p:pic>
    </p:spTree>
    <p:extLst>
      <p:ext uri="{BB962C8B-B14F-4D97-AF65-F5344CB8AC3E}">
        <p14:creationId xmlns:p14="http://schemas.microsoft.com/office/powerpoint/2010/main" val="1756118911"/>
      </p:ext>
    </p:extLst>
  </p:cSld>
  <p:clrMapOvr>
    <a:masterClrMapping/>
  </p:clrMapOvr>
</p:sld>
</file>

<file path=ppt/theme/theme1.xml><?xml version="1.0" encoding="utf-8"?>
<a:theme xmlns:a="http://schemas.openxmlformats.org/drawingml/2006/main" name="SM-template-20140529">
  <a:themeElements>
    <a:clrScheme name="Custom 1">
      <a:dk1>
        <a:srgbClr val="333333"/>
      </a:dk1>
      <a:lt1>
        <a:sysClr val="window" lastClr="FFFFFF"/>
      </a:lt1>
      <a:dk2>
        <a:srgbClr val="666666"/>
      </a:dk2>
      <a:lt2>
        <a:srgbClr val="EEECE1"/>
      </a:lt2>
      <a:accent1>
        <a:srgbClr val="8BAB42"/>
      </a:accent1>
      <a:accent2>
        <a:srgbClr val="CCCCCC"/>
      </a:accent2>
      <a:accent3>
        <a:srgbClr val="60574C"/>
      </a:accent3>
      <a:accent4>
        <a:srgbClr val="31859C"/>
      </a:accent4>
      <a:accent5>
        <a:srgbClr val="A8BC33"/>
      </a:accent5>
      <a:accent6>
        <a:srgbClr val="FFFFFF"/>
      </a:accent6>
      <a:hlink>
        <a:srgbClr val="31859C"/>
      </a:hlink>
      <a:folHlink>
        <a:srgbClr val="31859C"/>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Data slides">
  <a:themeElements>
    <a:clrScheme name="Custom 1">
      <a:dk1>
        <a:srgbClr val="333333"/>
      </a:dk1>
      <a:lt1>
        <a:sysClr val="window" lastClr="FFFFFF"/>
      </a:lt1>
      <a:dk2>
        <a:srgbClr val="666666"/>
      </a:dk2>
      <a:lt2>
        <a:srgbClr val="EEECE1"/>
      </a:lt2>
      <a:accent1>
        <a:srgbClr val="8BAB42"/>
      </a:accent1>
      <a:accent2>
        <a:srgbClr val="CCCCCC"/>
      </a:accent2>
      <a:accent3>
        <a:srgbClr val="60574C"/>
      </a:accent3>
      <a:accent4>
        <a:srgbClr val="31859C"/>
      </a:accent4>
      <a:accent5>
        <a:srgbClr val="A8BC33"/>
      </a:accent5>
      <a:accent6>
        <a:srgbClr val="FFFFFF"/>
      </a:accent6>
      <a:hlink>
        <a:srgbClr val="31859C"/>
      </a:hlink>
      <a:folHlink>
        <a:srgbClr val="31859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Response Summary">
  <a:themeElements>
    <a:clrScheme name="Custom 1">
      <a:dk1>
        <a:srgbClr val="333333"/>
      </a:dk1>
      <a:lt1>
        <a:sysClr val="window" lastClr="FFFFFF"/>
      </a:lt1>
      <a:dk2>
        <a:srgbClr val="666666"/>
      </a:dk2>
      <a:lt2>
        <a:srgbClr val="EEECE1"/>
      </a:lt2>
      <a:accent1>
        <a:srgbClr val="8BAB42"/>
      </a:accent1>
      <a:accent2>
        <a:srgbClr val="CCCCCC"/>
      </a:accent2>
      <a:accent3>
        <a:srgbClr val="60574C"/>
      </a:accent3>
      <a:accent4>
        <a:srgbClr val="31859C"/>
      </a:accent4>
      <a:accent5>
        <a:srgbClr val="A8BC33"/>
      </a:accent5>
      <a:accent6>
        <a:srgbClr val="FFFFFF"/>
      </a:accent6>
      <a:hlink>
        <a:srgbClr val="31859C"/>
      </a:hlink>
      <a:folHlink>
        <a:srgbClr val="31859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SM-template-20140529.potx</Template>
  <TotalTime>445</TotalTime>
  <Words>495</Words>
  <Application>Microsoft Office PowerPoint</Application>
  <PresentationFormat>On-screen Show (16:9)</PresentationFormat>
  <Paragraphs>45</Paragraphs>
  <Slides>16</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16</vt:i4>
      </vt:variant>
    </vt:vector>
  </HeadingPairs>
  <TitlesOfParts>
    <vt:vector size="22" baseType="lpstr">
      <vt:lpstr>Arial</vt:lpstr>
      <vt:lpstr>Calibri</vt:lpstr>
      <vt:lpstr>Helvetica Neue</vt:lpstr>
      <vt:lpstr>SM-template-20140529</vt:lpstr>
      <vt:lpstr>Data slides</vt:lpstr>
      <vt:lpstr>Response Summary</vt:lpstr>
      <vt:lpstr>PowerPoint Presentation</vt:lpstr>
      <vt:lpstr>32</vt:lpstr>
      <vt:lpstr>Q1: Do you represent a municipality or county?</vt:lpstr>
      <vt:lpstr>Q2: Are you an elected official or staff?</vt:lpstr>
      <vt:lpstr>Q3: Rate your perceived value of each of the following NWCCOG programs to the region:</vt:lpstr>
      <vt:lpstr>PowerPoint Presentation</vt:lpstr>
      <vt:lpstr>Q4: Is your jurisdiction active or planning to be active in broadband efforts in coming years?</vt:lpstr>
      <vt:lpstr>Q5: NWCCOG is interested in development opportunities for elected officials. Rate how prepared or trained you believe others on your council or board are with regard to the following topics:</vt:lpstr>
      <vt:lpstr>PowerPoint Presentation</vt:lpstr>
      <vt:lpstr>PowerPoint Presentation</vt:lpstr>
      <vt:lpstr>Q6: NWCCOG Regional Business/Member Services has been very adaptive to meeting emerging member needs over the years. Which of the following past, present, and potential roles do you place the most value on for the future?</vt:lpstr>
      <vt:lpstr>PowerPoint Presentation</vt:lpstr>
      <vt:lpstr>Q7: Of the Member Service roles NWCCOG has considered providing, rate the importance of this role in the future:</vt:lpstr>
      <vt:lpstr>Q8: Of the Member Service roles NWCCOG has provided in the past, rate the importance of this role in the future:</vt:lpstr>
      <vt:lpstr>Q12: Rate NWCCOG's membership as a value proposition for the cost of the dues:</vt:lpstr>
      <vt:lpstr>Jon’s Takeaways</vt:lpstr>
    </vt:vector>
  </TitlesOfParts>
  <Company>SurveyMonkey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Melissa Clarke</dc:creator>
  <cp:lastModifiedBy>Jon</cp:lastModifiedBy>
  <cp:revision>56</cp:revision>
  <dcterms:created xsi:type="dcterms:W3CDTF">2014-01-30T23:18:11Z</dcterms:created>
  <dcterms:modified xsi:type="dcterms:W3CDTF">2019-05-14T22:21:41Z</dcterms:modified>
</cp:coreProperties>
</file>