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9" r:id="rId1"/>
    <p:sldMasterId id="2147484191" r:id="rId2"/>
    <p:sldMasterId id="2147484203" r:id="rId3"/>
    <p:sldMasterId id="2147484167" r:id="rId4"/>
    <p:sldMasterId id="2147483660" r:id="rId5"/>
    <p:sldMasterId id="2147484215" r:id="rId6"/>
  </p:sldMasterIdLst>
  <p:notesMasterIdLst>
    <p:notesMasterId r:id="rId20"/>
  </p:notesMasterIdLst>
  <p:handoutMasterIdLst>
    <p:handoutMasterId r:id="rId21"/>
  </p:handoutMasterIdLst>
  <p:sldIdLst>
    <p:sldId id="316" r:id="rId7"/>
    <p:sldId id="479" r:id="rId8"/>
    <p:sldId id="480" r:id="rId9"/>
    <p:sldId id="448" r:id="rId10"/>
    <p:sldId id="481" r:id="rId11"/>
    <p:sldId id="482" r:id="rId12"/>
    <p:sldId id="484" r:id="rId13"/>
    <p:sldId id="470" r:id="rId14"/>
    <p:sldId id="486" r:id="rId15"/>
    <p:sldId id="485" r:id="rId16"/>
    <p:sldId id="492" r:id="rId17"/>
    <p:sldId id="491" r:id="rId18"/>
    <p:sldId id="490" r:id="rId19"/>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Paul Smith" initials="eps" lastIdx="1" clrIdx="0">
    <p:extLst>
      <p:ext uri="{19B8F6BF-5375-455C-9EA6-DF929625EA0E}">
        <p15:presenceInfo xmlns:p15="http://schemas.microsoft.com/office/powerpoint/2012/main" userId="Eric Paul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a:srgbClr val="CC9900"/>
    <a:srgbClr val="D2B22C"/>
    <a:srgbClr val="FFE293"/>
    <a:srgbClr val="E8CE79"/>
    <a:srgbClr val="003150"/>
    <a:srgbClr val="723D14"/>
    <a:srgbClr val="63B1E5"/>
    <a:srgbClr val="E9ED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3090" autoAdjust="0"/>
  </p:normalViewPr>
  <p:slideViewPr>
    <p:cSldViewPr snapToGrid="0" snapToObjects="1" showGuides="1">
      <p:cViewPr varScale="1">
        <p:scale>
          <a:sx n="49" d="100"/>
          <a:sy n="49" d="100"/>
        </p:scale>
        <p:origin x="4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atin typeface="Arial" pitchFamily="-109" charset="0"/>
                <a:ea typeface="ＭＳ Ｐゴシック" pitchFamily="-109" charset="-128"/>
                <a:cs typeface="ＭＳ Ｐゴシック" pitchFamily="-109" charset="-128"/>
              </a:defRPr>
            </a:lvl1pPr>
          </a:lstStyle>
          <a:p>
            <a:pPr>
              <a:defRPr/>
            </a:pPr>
            <a:fld id="{973D688E-96B7-E042-A51F-B43D756C50E3}" type="datetimeFigureOut">
              <a:rPr lang="en-US"/>
              <a:pPr>
                <a:defRPr/>
              </a:pPr>
              <a:t>3/25/2021</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atin typeface="Arial" pitchFamily="-109" charset="0"/>
                <a:ea typeface="ＭＳ Ｐゴシック" pitchFamily="-109" charset="-128"/>
                <a:cs typeface="ＭＳ Ｐゴシック" pitchFamily="-109" charset="-128"/>
              </a:defRPr>
            </a:lvl1pPr>
          </a:lstStyle>
          <a:p>
            <a:pPr>
              <a:defRPr/>
            </a:pPr>
            <a:fld id="{9C40A0BB-6FAB-2944-8D07-9BFA21CCD19D}" type="slidenum">
              <a:rPr lang="en-US"/>
              <a:pPr>
                <a:defRPr/>
              </a:pPr>
              <a:t>‹#›</a:t>
            </a:fld>
            <a:endParaRPr lang="en-US" dirty="0"/>
          </a:p>
        </p:txBody>
      </p:sp>
    </p:spTree>
    <p:extLst>
      <p:ext uri="{BB962C8B-B14F-4D97-AF65-F5344CB8AC3E}">
        <p14:creationId xmlns:p14="http://schemas.microsoft.com/office/powerpoint/2010/main" val="85257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wrap="square" lIns="92487" tIns="46244" rIns="92487" bIns="46244"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F3C2F70E-C050-6F43-A34E-525FFD9C8BEE}" type="datetime1">
              <a:rPr lang="en-US"/>
              <a:pPr>
                <a:defRPr/>
              </a:pPr>
              <a:t>3/25/2021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wrap="square" lIns="92487" tIns="46244" rIns="92487" bIns="46244"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97397036-1B68-054A-9F3B-B20DA1AAAB6A}" type="slidenum">
              <a:rPr lang="en-US"/>
              <a:pPr>
                <a:defRPr/>
              </a:pPr>
              <a:t>‹#›</a:t>
            </a:fld>
            <a:endParaRPr lang="en-US" dirty="0"/>
          </a:p>
        </p:txBody>
      </p:sp>
    </p:spTree>
    <p:extLst>
      <p:ext uri="{BB962C8B-B14F-4D97-AF65-F5344CB8AC3E}">
        <p14:creationId xmlns:p14="http://schemas.microsoft.com/office/powerpoint/2010/main" val="31598912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397036-1B68-054A-9F3B-B20DA1AAAB6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5CBD0-642F-441A-8F14-2D9893E7361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0294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5CBD0-642F-441A-8F14-2D9893E7361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66488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5CBD0-642F-441A-8F14-2D9893E7361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1519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dirty="0">
              <a:solidFill>
                <a:srgbClr val="1F497D"/>
              </a:solidFill>
              <a:latin typeface="Georgia" pitchFamily="18" charset="0"/>
              <a:ea typeface="ＭＳ Ｐゴシック" pitchFamily="34" charset="-128"/>
            </a:endParaRPr>
          </a:p>
          <a:p>
            <a:pPr defTabSz="461696"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1696"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5FD70EB0-889B-4BF6-AD5E-8C3C2A0A7C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67306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1696"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1696"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5FD70EB0-889B-4BF6-AD5E-8C3C2A0A7C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2415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1F497D"/>
                </a:solidFill>
                <a:latin typeface="Georgia" pitchFamily="18" charset="0"/>
                <a:ea typeface="ＭＳ Ｐゴシック" pitchFamily="34" charset="-128"/>
              </a:rPr>
              <a:t>Only federal government agency focused exclusively on economic development</a:t>
            </a:r>
          </a:p>
          <a:p>
            <a:pPr marL="171450" indent="-171450">
              <a:buFont typeface="Arial" panose="020B0604020202020204" pitchFamily="34" charset="0"/>
              <a:buChar char="•"/>
            </a:pPr>
            <a:r>
              <a:rPr lang="en-US" altLang="en-US" sz="1200" dirty="0">
                <a:solidFill>
                  <a:srgbClr val="1F497D"/>
                </a:solidFill>
                <a:latin typeface="Georgia" pitchFamily="18" charset="0"/>
                <a:ea typeface="ＭＳ Ｐゴシック" pitchFamily="34" charset="-128"/>
              </a:rPr>
              <a:t>Guided by the basic principle that sustainable economic development should be locally driven</a:t>
            </a:r>
          </a:p>
          <a:p>
            <a:pPr marL="171450" indent="-171450">
              <a:buFont typeface="Arial" panose="020B0604020202020204" pitchFamily="34" charset="0"/>
              <a:buChar char="•"/>
            </a:pPr>
            <a:r>
              <a:rPr lang="en-US" altLang="en-US" sz="1200" dirty="0">
                <a:solidFill>
                  <a:srgbClr val="1F497D"/>
                </a:solidFill>
                <a:latin typeface="Georgia" pitchFamily="18" charset="0"/>
                <a:ea typeface="ＭＳ Ｐゴシック" pitchFamily="34" charset="-128"/>
              </a:rPr>
              <a:t>Programs are designed to allow for innovation and changing economic needs and leverage existing regional assets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solidFill>
                  <a:srgbClr val="1F497D"/>
                </a:solidFill>
                <a:latin typeface="Georgia" pitchFamily="18" charset="0"/>
                <a:ea typeface="ＭＳ Ｐゴシック" pitchFamily="34" charset="-128"/>
              </a:rPr>
              <a:t>Denver Regional Office</a:t>
            </a:r>
          </a:p>
          <a:p>
            <a:pPr defTabSz="461696" eaLnBrk="1" hangingPunct="1">
              <a:spcBef>
                <a:spcPct val="0"/>
              </a:spcBef>
            </a:pP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defTabSz="461696"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5FD70EB0-889B-4BF6-AD5E-8C3C2A0A7C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9251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09" charset="-128"/>
                <a:cs typeface="ＭＳ Ｐゴシック" pitchFamily="-109" charset="-128"/>
              </a:rPr>
              <a:t>Recovery &amp; Resilience: Projects that assist with economic resilience (including business continuity and preparedness) and long-term recovery from natural disasters and economic shocks to ensure U.S. communities are globally competitive.</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09" charset="-128"/>
                <a:cs typeface="ＭＳ Ｐゴシック" pitchFamily="-109" charset="-128"/>
              </a:rPr>
              <a:t>Critical Infrastructure: Projects that establish the fundamental building blocks of a prosperous and innovation-centric economy and a secure platform for American business, including physical (e.g., broadband, energy, roads, water, sewer) and other economic infrastructure.</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09" charset="-128"/>
                <a:cs typeface="ＭＳ Ｐゴシック" pitchFamily="-109" charset="-128"/>
              </a:rPr>
              <a:t>Workforce Development &amp; Manufacturing: Projects that support the planning and implementation of infrastructure for skills-training centers and related facilities that address the hiring needs of the business community -- particularly in the manufacturing sector -- with a specific emphasis on the expansion of apprenticeships and work-and-learn training models. Also includes projects that encourage job creation and business expansion in manufacturing, including infrastructure-related efforts that focus on advanced manufacturing of innovative, high-value products and enhancing manufacturing supply chains.</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09" charset="-128"/>
                <a:cs typeface="ＭＳ Ｐゴシック" pitchFamily="-109" charset="-128"/>
              </a:rPr>
              <a:t>Exports &amp; FDI: Primarily infrastructure projects that enhance community assets (e.g., port facilities) to support growth in U.S. exports and increased foreign direct investment—and ultimately the return of jobs to the United States.</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09" charset="-128"/>
                <a:cs typeface="ＭＳ Ｐゴシック" pitchFamily="-109" charset="-128"/>
              </a:rPr>
              <a:t>Opportunity Zones: Planning and implementation projects aimed at attracting private investment – including from Opportunity Funds – to grow businesses and create jobs in Census tracts that have been designated as Opportunity Zones. This includes targeted projects located within an Opportunity Zone; projects that, while not located within an Opportunity Zone, have a clear intent of benefitting nearby Opportunity Zone(s); and regional projects that encompass an area containing at least one Opportunity Zone with a clear intent of benefitting that Opportunity Zone. Opportunity Zones are designed to spur economic development by providing tax benefits to investors.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7452" indent="-283635" eaLnBrk="0" hangingPunct="0">
              <a:spcBef>
                <a:spcPct val="30000"/>
              </a:spcBef>
              <a:defRPr sz="1200">
                <a:solidFill>
                  <a:schemeClr val="tx1"/>
                </a:solidFill>
                <a:latin typeface="Calibri" pitchFamily="34" charset="0"/>
                <a:ea typeface="ＭＳ Ｐゴシック" pitchFamily="34" charset="-128"/>
              </a:defRPr>
            </a:lvl2pPr>
            <a:lvl3pPr marL="1134542" indent="-226908" eaLnBrk="0" hangingPunct="0">
              <a:spcBef>
                <a:spcPct val="30000"/>
              </a:spcBef>
              <a:defRPr sz="1200">
                <a:solidFill>
                  <a:schemeClr val="tx1"/>
                </a:solidFill>
                <a:latin typeface="Calibri" pitchFamily="34" charset="0"/>
                <a:ea typeface="ＭＳ Ｐゴシック" pitchFamily="34" charset="-128"/>
              </a:defRPr>
            </a:lvl3pPr>
            <a:lvl4pPr marL="1588359" indent="-226908" eaLnBrk="0" hangingPunct="0">
              <a:spcBef>
                <a:spcPct val="30000"/>
              </a:spcBef>
              <a:defRPr sz="1200">
                <a:solidFill>
                  <a:schemeClr val="tx1"/>
                </a:solidFill>
                <a:latin typeface="Calibri" pitchFamily="34" charset="0"/>
                <a:ea typeface="ＭＳ Ｐゴシック" pitchFamily="34" charset="-128"/>
              </a:defRPr>
            </a:lvl4pPr>
            <a:lvl5pPr marL="2042175" indent="-226908" eaLnBrk="0" hangingPunct="0">
              <a:spcBef>
                <a:spcPct val="30000"/>
              </a:spcBef>
              <a:defRPr sz="1200">
                <a:solidFill>
                  <a:schemeClr val="tx1"/>
                </a:solidFill>
                <a:latin typeface="Calibri" pitchFamily="34" charset="0"/>
                <a:ea typeface="ＭＳ Ｐゴシック" pitchFamily="34" charset="-128"/>
              </a:defRPr>
            </a:lvl5pPr>
            <a:lvl6pPr marL="2495992" indent="-226908" defTabSz="4538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9809" indent="-226908" defTabSz="4538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3625" indent="-226908" defTabSz="4538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7442" indent="-226908" defTabSz="4538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1710771B-120E-4F67-8552-068AACA442B4}" type="slidenum">
              <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endParaRPr>
          </a:p>
        </p:txBody>
      </p:sp>
    </p:spTree>
    <p:extLst>
      <p:ext uri="{BB962C8B-B14F-4D97-AF65-F5344CB8AC3E}">
        <p14:creationId xmlns:p14="http://schemas.microsoft.com/office/powerpoint/2010/main" val="179870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i="0" dirty="0">
                <a:solidFill>
                  <a:srgbClr val="1F497D"/>
                </a:solidFill>
                <a:latin typeface="Georgia" pitchFamily="18" charset="0"/>
                <a:ea typeface="ＭＳ Ｐゴシック" pitchFamily="34" charset="-128"/>
              </a:rPr>
              <a:t>Number of programs through which we carry out our mission.  Focus more on Planning, Public Works, and Economic Adjustment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i="0" dirty="0">
              <a:solidFill>
                <a:srgbClr val="1F497D"/>
              </a:solidFill>
              <a:latin typeface="Georgia" pitchFamily="18" charset="0"/>
              <a:ea typeface="ＭＳ Ｐゴシック"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i="0" dirty="0">
                <a:solidFill>
                  <a:srgbClr val="1F497D"/>
                </a:solidFill>
                <a:latin typeface="Georgia" pitchFamily="18" charset="0"/>
                <a:ea typeface="ＭＳ Ｐゴシック" pitchFamily="34" charset="-128"/>
              </a:rPr>
              <a:t>EDI:</a:t>
            </a:r>
          </a:p>
          <a:p>
            <a:r>
              <a:rPr lang="en-US" sz="1200" b="1" i="1" kern="1200" dirty="0">
                <a:solidFill>
                  <a:schemeClr val="tx1"/>
                </a:solidFill>
                <a:effectLst/>
                <a:latin typeface="Georgia" panose="02040502050405020303" pitchFamily="18" charset="0"/>
                <a:ea typeface="ＭＳ Ｐゴシック" pitchFamily="-109" charset="-128"/>
                <a:cs typeface="ＭＳ Ｐゴシック" pitchFamily="-109" charset="-128"/>
              </a:rPr>
              <a:t>Increase Access</a:t>
            </a:r>
            <a:br>
              <a:rPr lang="en-US" sz="1200" b="0" i="0" kern="1200" dirty="0">
                <a:solidFill>
                  <a:schemeClr val="tx1"/>
                </a:solidFill>
                <a:effectLst/>
                <a:latin typeface="Georgia" panose="02040502050405020303" pitchFamily="18" charset="0"/>
                <a:ea typeface="ＭＳ Ｐゴシック" pitchFamily="-109" charset="-128"/>
                <a:cs typeface="ＭＳ Ｐゴシック" pitchFamily="-109" charset="-128"/>
              </a:rPr>
            </a:br>
            <a:r>
              <a:rPr lang="en-US" sz="1200" b="0" i="0" kern="1200" dirty="0">
                <a:solidFill>
                  <a:schemeClr val="tx1"/>
                </a:solidFill>
                <a:effectLst/>
                <a:latin typeface="Georgia" panose="02040502050405020303" pitchFamily="18" charset="0"/>
                <a:ea typeface="ＭＳ Ｐゴシック" pitchFamily="-109" charset="-128"/>
                <a:cs typeface="ＭＳ Ｐゴシック" pitchFamily="-109" charset="-128"/>
              </a:rPr>
              <a:t>Support local and regional capacity to successfully identify and apply for any relevant economic development resources- federal and non-federal, public and private- that best support their economic development priorities and objectives.</a:t>
            </a:r>
          </a:p>
          <a:p>
            <a:r>
              <a:rPr lang="en-US" sz="1200" b="1" i="1" kern="1200" dirty="0">
                <a:solidFill>
                  <a:schemeClr val="tx1"/>
                </a:solidFill>
                <a:effectLst/>
                <a:latin typeface="Georgia" panose="02040502050405020303" pitchFamily="18" charset="0"/>
                <a:ea typeface="ＭＳ Ｐゴシック" pitchFamily="-109" charset="-128"/>
                <a:cs typeface="ＭＳ Ｐゴシック" pitchFamily="-109" charset="-128"/>
              </a:rPr>
              <a:t>Enhance Collaboration</a:t>
            </a:r>
            <a:br>
              <a:rPr lang="en-US" sz="1200" b="0" i="0" kern="1200" dirty="0">
                <a:solidFill>
                  <a:schemeClr val="tx1"/>
                </a:solidFill>
                <a:effectLst/>
                <a:latin typeface="Georgia" panose="02040502050405020303" pitchFamily="18" charset="0"/>
                <a:ea typeface="ＭＳ Ｐゴシック" pitchFamily="-109" charset="-128"/>
                <a:cs typeface="ＭＳ Ｐゴシック" pitchFamily="-109" charset="-128"/>
              </a:rPr>
            </a:br>
            <a:r>
              <a:rPr lang="en-US" sz="1200" b="0" i="0" kern="1200" dirty="0">
                <a:solidFill>
                  <a:schemeClr val="tx1"/>
                </a:solidFill>
                <a:effectLst/>
                <a:latin typeface="Georgia" panose="02040502050405020303" pitchFamily="18" charset="0"/>
                <a:ea typeface="ＭＳ Ｐゴシック" pitchFamily="-109" charset="-128"/>
                <a:cs typeface="ＭＳ Ｐゴシック" pitchFamily="-109" charset="-128"/>
              </a:rPr>
              <a:t>Facilitate coordination among interagency, inter-governmental, and cross-sector partners to promote strategic investments that support local priorities and contribute to sustainable and equitable economic growth.</a:t>
            </a:r>
          </a:p>
          <a:p>
            <a:r>
              <a:rPr lang="en-US" sz="1200" b="1" i="1" kern="1200" dirty="0">
                <a:solidFill>
                  <a:schemeClr val="tx1"/>
                </a:solidFill>
                <a:effectLst/>
                <a:latin typeface="Georgia" panose="02040502050405020303" pitchFamily="18" charset="0"/>
                <a:ea typeface="ＭＳ Ｐゴシック" pitchFamily="-109" charset="-128"/>
                <a:cs typeface="ＭＳ Ｐゴシック" pitchFamily="-109" charset="-128"/>
              </a:rPr>
              <a:t>Reduce Administrative Burdens</a:t>
            </a:r>
            <a:br>
              <a:rPr lang="en-US" sz="1200" b="0" i="0" kern="1200" dirty="0">
                <a:solidFill>
                  <a:schemeClr val="tx1"/>
                </a:solidFill>
                <a:effectLst/>
                <a:latin typeface="Georgia" panose="02040502050405020303" pitchFamily="18" charset="0"/>
                <a:ea typeface="ＭＳ Ｐゴシック" pitchFamily="-109" charset="-128"/>
                <a:cs typeface="ＭＳ Ｐゴシック" pitchFamily="-109" charset="-128"/>
              </a:rPr>
            </a:br>
            <a:r>
              <a:rPr lang="en-US" sz="1200" b="0" i="0" kern="1200" dirty="0">
                <a:solidFill>
                  <a:schemeClr val="tx1"/>
                </a:solidFill>
                <a:effectLst/>
                <a:latin typeface="Georgia" panose="02040502050405020303" pitchFamily="18" charset="0"/>
                <a:ea typeface="ＭＳ Ｐゴシック" pitchFamily="-109" charset="-128"/>
                <a:cs typeface="ＭＳ Ｐゴシック" pitchFamily="-109" charset="-128"/>
              </a:rPr>
              <a:t>EDA’s EDI team regularly works with federal interagency partners to help identify and leverage opportunities to align administrative requirements commonly triggered through the provision of federal program assistance (e.g., strategic planning, environmental reviews, grant reporting).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i="0" dirty="0">
              <a:latin typeface="Georgia" panose="02040502050405020303" pitchFamily="18" charset="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5FD70EB0-889B-4BF6-AD5E-8C3C2A0A7C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74044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1696" eaLnBrk="1" hangingPunct="1">
              <a:spcBef>
                <a:spcPct val="0"/>
              </a:spcBef>
            </a:pPr>
            <a:r>
              <a:rPr lang="en-US" altLang="en-US" dirty="0">
                <a:ea typeface="ＭＳ Ｐゴシック" panose="020B0600070205080204" pitchFamily="34" charset="-128"/>
              </a:rPr>
              <a:t>EDA/HUD MOU:</a:t>
            </a:r>
          </a:p>
          <a:p>
            <a:pPr defTabSz="461696" eaLnBrk="1" hangingPunct="1">
              <a:spcBef>
                <a:spcPct val="0"/>
              </a:spcBef>
            </a:pPr>
            <a:endParaRPr lang="en-US" altLang="en-US" dirty="0">
              <a:ea typeface="ＭＳ Ｐゴシック" panose="020B0600070205080204" pitchFamily="34" charset="-128"/>
            </a:endParaRPr>
          </a:p>
          <a:p>
            <a:pPr defTabSz="461696" eaLnBrk="1" hangingPunct="1">
              <a:spcBef>
                <a:spcPct val="0"/>
              </a:spcBef>
            </a:pPr>
            <a:r>
              <a:rPr lang="en-US" altLang="en-US" dirty="0">
                <a:ea typeface="ＭＳ Ｐゴシック" panose="020B0600070205080204" pitchFamily="34" charset="-128"/>
              </a:rPr>
              <a:t>Reduced burden - </a:t>
            </a:r>
            <a:r>
              <a:rPr lang="en-US" dirty="0"/>
              <a:t>Leverage Resources, Minimize Duplication, Coordinated Approach, and Comprehensive Impact</a:t>
            </a:r>
          </a:p>
          <a:p>
            <a:pPr defTabSz="461696" eaLnBrk="1" hangingPunct="1">
              <a:spcBef>
                <a:spcPct val="0"/>
              </a:spcBef>
            </a:pPr>
            <a:endParaRPr lang="en-US" altLang="en-US" dirty="0">
              <a:ea typeface="ＭＳ Ｐゴシック" panose="020B0600070205080204" pitchFamily="34" charset="-128"/>
            </a:endParaRPr>
          </a:p>
          <a:p>
            <a:r>
              <a:rPr lang="en-US" sz="1200" b="0" i="0" u="none" strike="noStrike" kern="1200" baseline="0" dirty="0">
                <a:solidFill>
                  <a:schemeClr val="tx1"/>
                </a:solidFill>
                <a:latin typeface="+mn-lt"/>
                <a:ea typeface="ＭＳ Ｐゴシック" pitchFamily="-109" charset="-128"/>
                <a:cs typeface="ＭＳ Ｐゴシック" pitchFamily="-109" charset="-128"/>
              </a:rPr>
              <a:t>This may include the development of plans for various federal agencies as a prerequisite to accessing program funds. The administrative burden associated with meeting the similar strategic planning requirements for various federal programs results in a cumulative increase in costs borne by grantees and local jurisdictions. While these include investments of time and money, they also represent opportunity costs that are incurred when these resources are invested in many separate planning processes when they could be used to leverage opportunities for dynamic collaboration among local and regional stakeholders and partners.</a:t>
            </a: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5FD70EB0-889B-4BF6-AD5E-8C3C2A0A7C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14230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1696" eaLnBrk="1" hangingPunct="1">
              <a:spcBef>
                <a:spcPct val="0"/>
              </a:spcBef>
            </a:pPr>
            <a:endParaRPr lang="en-US" altLang="en-US"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3817" rtl="0" eaLnBrk="1" fontAlgn="base" latinLnBrk="0" hangingPunct="1">
              <a:lnSpc>
                <a:spcPct val="100000"/>
              </a:lnSpc>
              <a:spcBef>
                <a:spcPct val="0"/>
              </a:spcBef>
              <a:spcAft>
                <a:spcPct val="0"/>
              </a:spcAft>
              <a:buClrTx/>
              <a:buSzTx/>
              <a:buFontTx/>
              <a:buNone/>
              <a:tabLst/>
              <a:defRPr/>
            </a:pPr>
            <a:fld id="{5FD70EB0-889B-4BF6-AD5E-8C3C2A0A7C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3817"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5914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5CBD0-642F-441A-8F14-2D9893E7361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96842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b="0" dirty="0">
                <a:ea typeface="ＭＳ Ｐゴシック" panose="020B0600070205080204" pitchFamily="34" charset="-128"/>
              </a:rPr>
              <a:t>All counties in NWCOGG although not traditionally distressed are eligible underneath the COVID national declaration as long as the project has a nexus to responding to the economic impacts of COVID-19 </a:t>
            </a:r>
          </a:p>
          <a:p>
            <a:pPr marL="171450" indent="-171450" eaLnBrk="1" hangingPunct="1">
              <a:spcBef>
                <a:spcPct val="0"/>
              </a:spcBef>
              <a:buFontTx/>
              <a:buChar char="-"/>
            </a:pPr>
            <a:r>
              <a:rPr lang="en-US" altLang="en-US" b="0" dirty="0">
                <a:ea typeface="ＭＳ Ｐゴシック" panose="020B0600070205080204" pitchFamily="34" charset="-128"/>
              </a:rPr>
              <a:t>Grand County is also eligible underneath the FEMA Colorado Wildfire Disaster Declaration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37452" indent="-28363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34542" indent="-22690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88359" indent="-22690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42175" indent="-22690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9599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49809"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03625"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57442" indent="-226908" defTabSz="453817"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A05CBD0-642F-441A-8F14-2D9893E7361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1010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1658B4-D2E7-457A-9CBC-282A38C62995}"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26056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BCD947-966C-423E-9AA2-EDFB54240280}"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96727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F205F2-8DA7-476C-AEBF-1BDA01437754}"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1972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1CBABB-BBA3-4BD9-AA22-9C90920F2FF2}"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99582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DC61FE-FAB8-49C0-8D72-8E507B398360}"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138330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E58AC0-156C-4E12-BB33-A9ED9DCC26BB}"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38225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DF1C44-9CAE-4D45-B64F-59E03A495895}"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54122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B6B321D-5942-4D00-8787-9FF973202B87}" type="datetime1">
              <a:rPr lang="en-US" smtClean="0"/>
              <a:t>3/25/2021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62204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0CE33D-45C8-4258-AA56-E794DC3C7688}" type="datetime1">
              <a:rPr lang="en-US" smtClean="0"/>
              <a:t>3/25/2021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94211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891BA7-A83C-4EF2-8DBC-956E85AC4135}" type="datetime1">
              <a:rPr lang="en-US" smtClean="0"/>
              <a:t>3/25/2021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68122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C73826D-46AD-4DA9-98D5-5DACB9317FFB}"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74069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481FE4-1B3E-4C65-A26B-2205083BEFA6}"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99845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F38433-10FE-47F5-9A07-664051D14E43}"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101104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B0D148-5DC9-4B75-A1FD-541C15B36789}"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5532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0F143E-C9C9-41A0-BC70-C34C56034531}"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4056646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F20D5F-6030-4A10-9DEA-5628D5BECF59}"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42841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E0324E9-7051-4AEB-9F7C-B8FE889559D2}"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7047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6A706A-3A91-449C-9844-D5EC12C2B31C}"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172176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987636-C14D-44CD-9A38-052823EDBC30}"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86299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49EE6A7-48B2-449A-BFA5-74361D377654}" type="datetime1">
              <a:rPr lang="en-US" smtClean="0"/>
              <a:t>3/25/2021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0835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88D55FD-6FAD-490D-8536-01D20594DCDE}" type="datetime1">
              <a:rPr lang="en-US" smtClean="0"/>
              <a:t>3/25/2021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286133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D472A36-5794-46AC-9DDC-06DCE9BA1796}" type="datetime1">
              <a:rPr lang="en-US" smtClean="0"/>
              <a:t>3/25/2021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78845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EF5455-BBBA-4B8D-9420-C7B051E0B214}"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18651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46FAA14-611E-4242-9A21-429B5ECBEF68}"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2229880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6162B6-20C3-442B-98B4-C14C7F177198}"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67997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679803-8947-45F5-B317-D513536DC2E5}"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141184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0E8138-096C-40AC-A710-4F1E26246CE8}"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86964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0BD220-9FFF-4D07-900B-011BC7FEE099}"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199659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3AD2AC-C567-4C97-8836-7893BBCFC722}"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1268159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1E72F2-F94B-418D-B01C-186FDDD5A11D}"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982113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E6A757-119F-4913-A8C1-BA4CDBFB8925}"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430976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B8C9FB-E5DF-469E-8D7D-9AA5C974EBCD}" type="datetime1">
              <a:rPr lang="en-US" smtClean="0"/>
              <a:t>3/25/2021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172334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1B14E1-3DC6-47B1-A5A6-75D1C2DE00CE}" type="datetime1">
              <a:rPr lang="en-US" smtClean="0"/>
              <a:t>3/25/2021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57530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B0BD941-45A7-472E-BEA6-0E587CF1E4EC}"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40012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64CCD3-BC19-453B-A929-92F77C2B5117}" type="datetime1">
              <a:rPr lang="en-US" smtClean="0"/>
              <a:t>3/25/2021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283083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D7F5B7-7EF2-4607-AF60-FECEBD6EDD78}"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6199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264ECDD-C186-4BCE-91B9-2F3E5444D87E}"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588028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1494EF-6CCE-4959-B729-69F3993CA965}"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841996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A1C53F-BB39-466A-B873-C99F7B83DF75}" type="datetime1">
              <a:rPr lang="en-US" smtClean="0"/>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620300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974F7AA-BA6D-428F-BEC2-2ED71759788E}" type="datetime1">
              <a:rPr lang="en-US" smtClean="0"/>
              <a:t>3/25/2021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87BCA7-C289-E84A-847C-9ED21D31E95E}"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AFCA28-B013-46B2-8FD8-1B88D6FAA856}" type="datetime1">
              <a:rPr lang="en-US" smtClean="0"/>
              <a:t>3/25/2021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11C27F-C4A6-C545-8700-9509D1A75B64}"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8C82B-F592-4C7E-A781-12D1F9EFD721}" type="datetime1">
              <a:rPr lang="en-US" smtClean="0"/>
              <a:t>3/25/2021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DE092D-B67D-A14B-A1DB-BA9F8D2E60B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D16D19-A45C-407D-8F0D-C4ACB77568A6}" type="datetime1">
              <a:rPr lang="en-US" smtClean="0"/>
              <a:t>3/25/2021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9BE537-F6BC-B748-A448-C81A2A94289F}"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7BA0BF5-6899-4C28-B0FC-2A6A15D47F42}" type="datetime1">
              <a:rPr lang="en-US" smtClean="0"/>
              <a:t>3/25/2021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C4AE86-8000-CB49-B5D0-DD2AC66E47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13BE1E3-D54C-4AFA-8C6E-E9277246EA98}" type="datetime1">
              <a:rPr lang="en-US" smtClean="0"/>
              <a:t>3/25/2021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523321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1E92E56-6D29-4BD5-93A0-CD9672E6AC0A}" type="datetime1">
              <a:rPr lang="en-US" smtClean="0"/>
              <a:t>3/25/2021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0545B8D-8BD9-0A48-A0CD-F31EDDFFC788}"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76245-201E-4569-BAC0-7508D2FF61D0}" type="datetime1">
              <a:rPr lang="en-US" smtClean="0"/>
              <a:t>3/25/2021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EC0FE3-EEF7-9043-926C-73616F212090}"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8A7383-E69C-4755-A4E9-EC698D1F19E6}" type="datetime1">
              <a:rPr lang="en-US" smtClean="0"/>
              <a:t>3/25/2021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D4537-A433-2040-AD81-ACE769BCB25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629E61-E268-4AF8-A02C-BFD84682142D}" type="datetime1">
              <a:rPr lang="en-US" smtClean="0"/>
              <a:t>3/25/2021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0D55737-2041-7040-8484-65820637017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D8933A-4859-4FDF-96BA-04BCBDF0A7CD}" type="datetime1">
              <a:rPr lang="en-US" smtClean="0"/>
              <a:t>3/25/2021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B2889D-CB98-AA4B-8D8B-6E8301EE44A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EA6938-1568-4FA1-9B93-683594F020DE}" type="datetime1">
              <a:rPr lang="en-US" smtClean="0"/>
              <a:t>3/25/2021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8DCD75-871E-F94D-B774-1E7FA0038B18}"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574776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6969515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760886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1969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DB1E211-23DE-4235-A59E-B7B9CB587D3C}" type="datetime1">
              <a:rPr lang="en-US" smtClean="0"/>
              <a:t>3/25/2021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517122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3623244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69930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5745002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951840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937298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011562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3/25/2021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09302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71B52C-CFE9-4FDD-8C54-0DF1CFC2184F}" type="datetime1">
              <a:rPr lang="en-US" smtClean="0"/>
              <a:t>3/25/2021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5972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26E3D2-AC3E-48B5-BC83-83D52B1F12ED}"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5940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1A9FB6-2B43-41D1-A75F-6CF1BE590B3D}" type="datetime1">
              <a:rPr lang="en-US" smtClean="0"/>
              <a:t>3/25/2021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28746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94846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42432"/>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gradientBlu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161596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568312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49CA1D5D-2CD7-47E5-BD02-414A6E144E4B}" type="datetime1">
              <a:rPr lang="en-US" smtClean="0"/>
              <a:t>3/25/2021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3178249E-52BE-A745-856B-FF8EAFBFFA6D}" type="slidenum">
              <a:rPr lang="en-US"/>
              <a:pPr>
                <a:defRPr/>
              </a:pPr>
              <a:t>‹#›</a:t>
            </a:fld>
            <a:endParaRPr lang="en-US" dirty="0"/>
          </a:p>
        </p:txBody>
      </p:sp>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prstTxWarp prst="textNoShape">
              <a:avLst/>
            </a:prstTxWarp>
          </a:bodyPr>
          <a:lstStyle/>
          <a:p>
            <a:pPr algn="r">
              <a:defRPr/>
            </a:pPr>
            <a:fld id="{6CBA2279-8018-EB4A-BD07-A1E7F729659F}" type="slidenum">
              <a:rPr lang="en-US" sz="1200">
                <a:solidFill>
                  <a:schemeClr val="bg1"/>
                </a:solidFill>
                <a:latin typeface="Georgia" pitchFamily="-109" charset="0"/>
                <a:ea typeface="ＭＳ Ｐゴシック" pitchFamily="-109" charset="-128"/>
                <a:cs typeface="ＭＳ Ｐゴシック" pitchFamily="-109" charset="-128"/>
              </a:rPr>
              <a:pPr algn="r">
                <a:defRPr/>
              </a:pPr>
              <a:t>‹#›</a:t>
            </a:fld>
            <a:endParaRPr lang="en-US" sz="1200" dirty="0">
              <a:solidFill>
                <a:schemeClr val="bg1"/>
              </a:solidFill>
              <a:latin typeface="Georgia" pitchFamily="-109" charset="0"/>
              <a:ea typeface="ＭＳ Ｐゴシック" pitchFamily="-109" charset="-128"/>
              <a:cs typeface="ＭＳ Ｐゴシック" pitchFamily="-109" charset="-128"/>
            </a:endParaRPr>
          </a:p>
        </p:txBody>
      </p:sp>
      <p:pic>
        <p:nvPicPr>
          <p:cNvPr id="8" name="Picture 6" descr="EDA Blue Interior Page_lc1.jpg"/>
          <p:cNvPicPr>
            <a:picLocks noChangeAspect="1"/>
          </p:cNvPicPr>
          <p:nvPr userDrawn="1"/>
        </p:nvPicPr>
        <p:blipFill>
          <a:blip r:embed="rId13"/>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7305802"/>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samerica.org/opportunity/map.aspx" TargetMode="External"/><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2308871" y="3771900"/>
            <a:ext cx="4790118" cy="2015"/>
          </a:xfrm>
          <a:prstGeom prst="line">
            <a:avLst/>
          </a:prstGeom>
          <a:noFill/>
          <a:ln w="12700">
            <a:solidFill>
              <a:srgbClr val="E8CE79"/>
            </a:solidFill>
            <a:round/>
            <a:headEnd/>
            <a:tailEnd/>
          </a:ln>
          <a:effectLst/>
        </p:spPr>
      </p:cxnSp>
      <p:sp>
        <p:nvSpPr>
          <p:cNvPr id="3" name="TextBox 2"/>
          <p:cNvSpPr txBox="1">
            <a:spLocks noChangeArrowheads="1"/>
          </p:cNvSpPr>
          <p:nvPr/>
        </p:nvSpPr>
        <p:spPr bwMode="auto">
          <a:xfrm>
            <a:off x="1690764" y="3989703"/>
            <a:ext cx="6026332" cy="1099532"/>
          </a:xfrm>
          <a:prstGeom prst="rect">
            <a:avLst/>
          </a:prstGeom>
          <a:noFill/>
          <a:ln w="9525">
            <a:noFill/>
            <a:miter lim="800000"/>
            <a:headEnd/>
            <a:tailEnd/>
          </a:ln>
        </p:spPr>
        <p:txBody>
          <a:bodyPr wrap="square" lIns="182880" tIns="0" rIns="182880" bIns="0">
            <a:spAutoFit/>
          </a:bodyPr>
          <a:lstStyle/>
          <a:p>
            <a:pPr algn="ctr" eaLnBrk="1" hangingPunct="1">
              <a:lnSpc>
                <a:spcPts val="3040"/>
              </a:lnSpc>
              <a:spcAft>
                <a:spcPts val="0"/>
              </a:spcAft>
              <a:defRPr/>
            </a:pPr>
            <a:r>
              <a:rPr lang="en-US" sz="2400" dirty="0">
                <a:solidFill>
                  <a:schemeClr val="tx2"/>
                </a:solidFill>
                <a:latin typeface="Georgia" panose="02040502050405020303" pitchFamily="18" charset="0"/>
                <a:ea typeface="ＭＳ Ｐゴシック" pitchFamily="-105" charset="-128"/>
                <a:cs typeface="ＭＳ Ｐゴシック" pitchFamily="-105" charset="-128"/>
              </a:rPr>
              <a:t>NWCOGG EDD Board Meeting</a:t>
            </a:r>
          </a:p>
          <a:p>
            <a:pPr algn="ctr" eaLnBrk="1" hangingPunct="1">
              <a:lnSpc>
                <a:spcPts val="3040"/>
              </a:lnSpc>
              <a:spcAft>
                <a:spcPts val="0"/>
              </a:spcAft>
              <a:defRPr/>
            </a:pPr>
            <a:r>
              <a:rPr lang="en-US" sz="2400" i="1" dirty="0">
                <a:solidFill>
                  <a:schemeClr val="tx2"/>
                </a:solidFill>
                <a:latin typeface="Georgia" panose="02040502050405020303" pitchFamily="18" charset="0"/>
                <a:ea typeface="ＭＳ Ｐゴシック" pitchFamily="-105" charset="-128"/>
                <a:cs typeface="ＭＳ Ｐゴシック" pitchFamily="-105" charset="-128"/>
              </a:rPr>
              <a:t>03/25/2021</a:t>
            </a:r>
          </a:p>
          <a:p>
            <a:pPr algn="ctr" eaLnBrk="1" hangingPunct="1">
              <a:lnSpc>
                <a:spcPts val="3040"/>
              </a:lnSpc>
              <a:spcAft>
                <a:spcPts val="0"/>
              </a:spcAft>
              <a:defRPr/>
            </a:pPr>
            <a:endParaRPr lang="en-US" sz="1400" i="1" dirty="0">
              <a:solidFill>
                <a:schemeClr val="tx2"/>
              </a:solidFill>
              <a:latin typeface="Georgia" panose="02040502050405020303" pitchFamily="18" charset="0"/>
              <a:ea typeface="ＭＳ Ｐゴシック" pitchFamily="-105" charset="-128"/>
              <a:cs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123093" y="1701017"/>
            <a:ext cx="8673246" cy="2271519"/>
          </a:xfrm>
          <a:prstGeom prst="rect">
            <a:avLst/>
          </a:prstGeom>
          <a:noFill/>
          <a:ln w="9525">
            <a:noFill/>
            <a:miter lim="800000"/>
            <a:headEnd/>
            <a:tailEnd/>
          </a:ln>
        </p:spPr>
        <p:txBody>
          <a:bodyPr wrap="square" lIns="182880" tIns="0" rIns="182880" bIns="0">
            <a:spAutoFit/>
          </a:bodyPr>
          <a:lstStyle/>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1"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
        <p:nvSpPr>
          <p:cNvPr id="2" name="TextBox 1"/>
          <p:cNvSpPr txBox="1"/>
          <p:nvPr/>
        </p:nvSpPr>
        <p:spPr>
          <a:xfrm>
            <a:off x="573932" y="1371067"/>
            <a:ext cx="8015372" cy="523220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Application Process</a:t>
            </a:r>
            <a:r>
              <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Rolling application deadline (no specific deadlines)</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Applications are reviewed every month</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Applicants are encouraged to work with their regional economic development district to put together the EDA application</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EDA’s Economic Development Representatives can advise on projects and provide technical assistance throughout the application process</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Match rates begin at 1:1 (exceptions for different rates depending on per capita poverty levels, unemployment rates, and natural disasters)</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lang="en-US" dirty="0">
              <a:solidFill>
                <a:srgbClr val="1F497D"/>
              </a:solidFill>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R="0" lvl="0" algn="l" defTabSz="457200" rtl="0" eaLnBrk="1" fontAlgn="base" latinLnBrk="0" hangingPunct="1">
              <a:spcBef>
                <a:spcPct val="0"/>
              </a:spcBef>
              <a:spcAft>
                <a:spcPts val="0"/>
              </a:spcAft>
              <a:buClrTx/>
              <a:buSzTx/>
              <a:tabLst/>
              <a:defRPr/>
            </a:pPr>
            <a:r>
              <a:rPr lang="en-US" sz="1400" dirty="0">
                <a:solidFill>
                  <a:srgbClr val="1F497D"/>
                </a:solidFill>
                <a:latin typeface="Georgia" panose="02040502050405020303" pitchFamily="18" charset="0"/>
                <a:ea typeface="ＭＳ Ｐゴシック" pitchFamily="-105" charset="-128"/>
                <a:cs typeface="ＭＳ Ｐゴシック" pitchFamily="-105" charset="-128"/>
              </a:rPr>
              <a:t>*Disclaimer: Some exceptions may apply (e.g., University Centers, Build-2-Scale, Research and National Technical Assistance, etc.)</a:t>
            </a: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p:txBody>
      </p:sp>
    </p:spTree>
    <p:extLst>
      <p:ext uri="{BB962C8B-B14F-4D97-AF65-F5344CB8AC3E}">
        <p14:creationId xmlns:p14="http://schemas.microsoft.com/office/powerpoint/2010/main" val="156437006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123093" y="1701017"/>
            <a:ext cx="8673246" cy="2271519"/>
          </a:xfrm>
          <a:prstGeom prst="rect">
            <a:avLst/>
          </a:prstGeom>
          <a:noFill/>
          <a:ln w="9525">
            <a:noFill/>
            <a:miter lim="800000"/>
            <a:headEnd/>
            <a:tailEnd/>
          </a:ln>
        </p:spPr>
        <p:txBody>
          <a:bodyPr wrap="square" lIns="182880" tIns="0" rIns="182880" bIns="0">
            <a:spAutoFit/>
          </a:bodyPr>
          <a:lstStyle/>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1"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
        <p:nvSpPr>
          <p:cNvPr id="2" name="TextBox 1"/>
          <p:cNvSpPr txBox="1"/>
          <p:nvPr/>
        </p:nvSpPr>
        <p:spPr>
          <a:xfrm>
            <a:off x="236228" y="1357471"/>
            <a:ext cx="8446975" cy="514326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3200" b="1" dirty="0">
                <a:solidFill>
                  <a:srgbClr val="CC9900"/>
                </a:solidFill>
                <a:latin typeface="Georgia" pitchFamily="18" charset="0"/>
                <a:ea typeface="ＭＳ Ｐゴシック" pitchFamily="34" charset="-128"/>
              </a:rPr>
              <a:t>CARES Colorado</a:t>
            </a:r>
            <a:r>
              <a:rPr kumimoji="0" lang="en-US" sz="3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 Statewide Awards </a:t>
            </a: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lang="en-US" b="1" dirty="0">
                <a:solidFill>
                  <a:srgbClr val="1F497D"/>
                </a:solidFill>
                <a:latin typeface="Georgia" panose="02040502050405020303" pitchFamily="18" charset="0"/>
                <a:ea typeface="ＭＳ Ｐゴシック" pitchFamily="-105" charset="-128"/>
                <a:cs typeface="ＭＳ Ｐゴシック" pitchFamily="-105" charset="-128"/>
              </a:rPr>
              <a:t>Restart and Reimagine the Colorado Tourism Industry</a:t>
            </a:r>
          </a:p>
          <a:p>
            <a:pPr marL="800100" lvl="1" indent="-342900">
              <a:lnSpc>
                <a:spcPts val="3040"/>
              </a:lnSpc>
              <a:spcAft>
                <a:spcPts val="0"/>
              </a:spcAft>
              <a:buFont typeface="Arial" panose="020B0604020202020204" pitchFamily="34" charset="0"/>
              <a:buChar char="•"/>
              <a:defRPr/>
            </a:pPr>
            <a:r>
              <a:rPr lang="en-US" dirty="0">
                <a:solidFill>
                  <a:srgbClr val="1F497D"/>
                </a:solidFill>
                <a:latin typeface="Georgia" panose="02040502050405020303" pitchFamily="18" charset="0"/>
                <a:ea typeface="ＭＳ Ｐゴシック" pitchFamily="-105" charset="-128"/>
                <a:cs typeface="ＭＳ Ｐゴシック" pitchFamily="-105" charset="-128"/>
              </a:rPr>
              <a:t>Colorado Tourism Office (OEDIT) </a:t>
            </a:r>
          </a:p>
          <a:p>
            <a:pPr lvl="1">
              <a:lnSpc>
                <a:spcPts val="3040"/>
              </a:lnSpc>
              <a:spcAft>
                <a:spcPts val="0"/>
              </a:spcAft>
              <a:defRPr/>
            </a:pPr>
            <a:endParaRPr lang="en-US" dirty="0">
              <a:solidFill>
                <a:srgbClr val="1F497D"/>
              </a:solidFill>
              <a:latin typeface="Georgia" panose="02040502050405020303" pitchFamily="18" charset="0"/>
              <a:ea typeface="ＭＳ Ｐゴシック" pitchFamily="-105" charset="-128"/>
              <a:cs typeface="ＭＳ Ｐゴシック" pitchFamily="-105" charset="-128"/>
            </a:endParaRPr>
          </a:p>
          <a:p>
            <a:pPr marL="342900" indent="-342900">
              <a:lnSpc>
                <a:spcPts val="3040"/>
              </a:lnSpc>
              <a:spcAft>
                <a:spcPts val="0"/>
              </a:spcAft>
              <a:buFont typeface="Arial" panose="020B0604020202020204" pitchFamily="34" charset="0"/>
              <a:buChar char="•"/>
              <a:defRPr/>
            </a:pPr>
            <a:r>
              <a:rPr lang="en-US" b="1" dirty="0">
                <a:solidFill>
                  <a:srgbClr val="1F497D"/>
                </a:solidFill>
                <a:latin typeface="Georgia" panose="02040502050405020303" pitchFamily="18" charset="0"/>
                <a:ea typeface="ＭＳ Ｐゴシック" pitchFamily="-105" charset="-128"/>
                <a:cs typeface="ＭＳ Ｐゴシック" pitchFamily="-105" charset="-128"/>
              </a:rPr>
              <a:t>Colorado COVID-19 Resiliency Roadmap</a:t>
            </a:r>
          </a:p>
          <a:p>
            <a:pPr marL="800100" lvl="1" indent="-342900">
              <a:lnSpc>
                <a:spcPts val="3040"/>
              </a:lnSpc>
              <a:spcAft>
                <a:spcPts val="0"/>
              </a:spcAft>
              <a:buFont typeface="Arial" panose="020B0604020202020204" pitchFamily="34" charset="0"/>
              <a:buChar char="•"/>
              <a:defRPr/>
            </a:pPr>
            <a:r>
              <a:rPr lang="en-US" dirty="0">
                <a:solidFill>
                  <a:srgbClr val="1F497D"/>
                </a:solidFill>
                <a:latin typeface="Georgia" panose="02040502050405020303" pitchFamily="18" charset="0"/>
                <a:ea typeface="ＭＳ Ｐゴシック" pitchFamily="-105" charset="-128"/>
                <a:cs typeface="ＭＳ Ｐゴシック" pitchFamily="-105" charset="-128"/>
              </a:rPr>
              <a:t>DOLA/OEDIT/Community Builders to work with 16 regional community teams</a:t>
            </a:r>
          </a:p>
          <a:p>
            <a:pPr marL="800100" lvl="1" indent="-342900">
              <a:lnSpc>
                <a:spcPts val="3040"/>
              </a:lnSpc>
              <a:spcAft>
                <a:spcPts val="0"/>
              </a:spcAft>
              <a:buFont typeface="Arial" panose="020B0604020202020204" pitchFamily="34" charset="0"/>
              <a:buChar char="•"/>
              <a:defRPr/>
            </a:pPr>
            <a:r>
              <a:rPr lang="en-US" dirty="0">
                <a:solidFill>
                  <a:srgbClr val="1F497D"/>
                </a:solidFill>
                <a:latin typeface="Georgia" panose="02040502050405020303" pitchFamily="18" charset="0"/>
                <a:ea typeface="ＭＳ Ｐゴシック" pitchFamily="-105" charset="-128"/>
                <a:cs typeface="ＭＳ Ｐゴシック" pitchFamily="-105" charset="-128"/>
              </a:rPr>
              <a:t>www.coresiliency.com/covid19-recovery-roadmaps</a:t>
            </a:r>
          </a:p>
          <a:p>
            <a:pPr lvl="1">
              <a:lnSpc>
                <a:spcPts val="3040"/>
              </a:lnSpc>
              <a:spcAft>
                <a:spcPts val="0"/>
              </a:spcAft>
              <a:defRPr/>
            </a:pPr>
            <a:endParaRPr lang="en-US" dirty="0">
              <a:solidFill>
                <a:srgbClr val="1F497D"/>
              </a:solidFill>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lang="en-US" b="1" dirty="0">
                <a:solidFill>
                  <a:srgbClr val="1F497D"/>
                </a:solidFill>
                <a:latin typeface="Georgia" panose="02040502050405020303" pitchFamily="18" charset="0"/>
                <a:ea typeface="ＭＳ Ｐゴシック" pitchFamily="-105" charset="-128"/>
                <a:cs typeface="ＭＳ Ｐゴシック" pitchFamily="-105" charset="-128"/>
              </a:rPr>
              <a:t>Colorado Statewide Revolving Loan Fund  - $8 Million</a:t>
            </a:r>
          </a:p>
          <a:p>
            <a:pPr marL="800100" lvl="1" indent="-342900">
              <a:lnSpc>
                <a:spcPts val="3040"/>
              </a:lnSpc>
              <a:spcAft>
                <a:spcPts val="0"/>
              </a:spcAft>
              <a:buFont typeface="Arial" panose="020B0604020202020204" pitchFamily="34" charset="0"/>
              <a:buChar char="•"/>
              <a:defRPr/>
            </a:pPr>
            <a:r>
              <a:rPr lang="en-US" dirty="0">
                <a:solidFill>
                  <a:srgbClr val="1F497D"/>
                </a:solidFill>
                <a:latin typeface="Georgia" panose="02040502050405020303" pitchFamily="18" charset="0"/>
                <a:ea typeface="ＭＳ Ｐゴシック" pitchFamily="-105" charset="-128"/>
                <a:cs typeface="ＭＳ Ｐゴシック" pitchFamily="-105" charset="-128"/>
              </a:rPr>
              <a:t>Administered by Colorado Lending Source &amp; Region 9</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8483250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123093" y="1701017"/>
            <a:ext cx="8673246" cy="2271519"/>
          </a:xfrm>
          <a:prstGeom prst="rect">
            <a:avLst/>
          </a:prstGeom>
          <a:noFill/>
          <a:ln w="9525">
            <a:noFill/>
            <a:miter lim="800000"/>
            <a:headEnd/>
            <a:tailEnd/>
          </a:ln>
        </p:spPr>
        <p:txBody>
          <a:bodyPr wrap="square" lIns="182880" tIns="0" rIns="182880" bIns="0">
            <a:spAutoFit/>
          </a:bodyPr>
          <a:lstStyle/>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1"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
        <p:nvSpPr>
          <p:cNvPr id="2" name="TextBox 1"/>
          <p:cNvSpPr txBox="1"/>
          <p:nvPr/>
        </p:nvSpPr>
        <p:spPr>
          <a:xfrm>
            <a:off x="573932" y="1371067"/>
            <a:ext cx="8015372" cy="398910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American Rescue Plan</a:t>
            </a: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$3 Billion allocated towards EDA </a:t>
            </a:r>
          </a:p>
          <a:p>
            <a:pPr marL="800100" lvl="1" indent="-342900">
              <a:lnSpc>
                <a:spcPts val="3040"/>
              </a:lnSpc>
              <a:spcAft>
                <a:spcPts val="0"/>
              </a:spcAft>
              <a:buFont typeface="Arial" panose="020B0604020202020204" pitchFamily="34" charset="0"/>
              <a:buChar char="•"/>
              <a:defRPr/>
            </a:pPr>
            <a:r>
              <a:rPr lang="en-US" sz="2400" dirty="0">
                <a:solidFill>
                  <a:srgbClr val="1F497D"/>
                </a:solidFill>
                <a:latin typeface="Georgia" panose="02040502050405020303" pitchFamily="18" charset="0"/>
                <a:ea typeface="ＭＳ Ｐゴシック" pitchFamily="-105" charset="-128"/>
                <a:cs typeface="ＭＳ Ｐゴシック" pitchFamily="-105" charset="-128"/>
              </a:rPr>
              <a:t>Double the amount of CARES Act</a:t>
            </a:r>
          </a:p>
          <a:p>
            <a:pPr lvl="1">
              <a:lnSpc>
                <a:spcPts val="3040"/>
              </a:lnSpc>
              <a:spcAft>
                <a:spcPts val="0"/>
              </a:spcAft>
              <a:defRPr/>
            </a:pPr>
            <a:endParaRPr kumimoji="0" lang="en-US" sz="2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25% of this towards tourism related projects…TBD</a:t>
            </a:r>
          </a:p>
          <a:p>
            <a:pPr marR="0" lvl="0" algn="l" defTabSz="457200" rtl="0" eaLnBrk="1" fontAlgn="base" latinLnBrk="0" hangingPunct="1">
              <a:lnSpc>
                <a:spcPts val="3040"/>
              </a:lnSpc>
              <a:spcBef>
                <a:spcPct val="0"/>
              </a:spcBef>
              <a:spcAft>
                <a:spcPts val="0"/>
              </a:spcAft>
              <a:buClrTx/>
              <a:buSzTx/>
              <a:tabLst/>
              <a:defRPr/>
            </a:pPr>
            <a:r>
              <a:rPr kumimoji="0" lang="en-US" sz="2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 </a:t>
            </a: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r>
              <a:rPr lang="en-US" sz="2400" dirty="0">
                <a:solidFill>
                  <a:srgbClr val="1F497D"/>
                </a:solidFill>
                <a:latin typeface="Georgia" panose="02040502050405020303" pitchFamily="18" charset="0"/>
                <a:ea typeface="ＭＳ Ｐゴシック" pitchFamily="-105" charset="-128"/>
                <a:cs typeface="ＭＳ Ｐゴシック" pitchFamily="-105" charset="-128"/>
              </a:rPr>
              <a:t>Details have yet to be announced</a:t>
            </a:r>
            <a:endParaRPr kumimoji="0" lang="en-US" sz="24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lang="en-US" dirty="0">
              <a:solidFill>
                <a:srgbClr val="1F497D"/>
              </a:solidFill>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941022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5AE768-B97E-4517-86E4-5A8272D727D7}"/>
              </a:ext>
            </a:extLst>
          </p:cNvPr>
          <p:cNvPicPr>
            <a:picLocks noChangeAspect="1"/>
          </p:cNvPicPr>
          <p:nvPr/>
        </p:nvPicPr>
        <p:blipFill rotWithShape="1">
          <a:blip r:embed="rId3">
            <a:duotone>
              <a:schemeClr val="accent1">
                <a:shade val="45000"/>
                <a:satMod val="135000"/>
              </a:schemeClr>
              <a:prstClr val="white"/>
            </a:duotone>
          </a:blip>
          <a:srcRect l="3636" t="12745" r="4092" b="8824"/>
          <a:stretch/>
        </p:blipFill>
        <p:spPr>
          <a:xfrm>
            <a:off x="342901" y="1479915"/>
            <a:ext cx="4135579" cy="2716308"/>
          </a:xfrm>
          <a:prstGeom prst="rect">
            <a:avLst/>
          </a:prstGeom>
        </p:spPr>
      </p:pic>
      <p:sp>
        <p:nvSpPr>
          <p:cNvPr id="17" name="TextBox 16">
            <a:extLst>
              <a:ext uri="{FF2B5EF4-FFF2-40B4-BE49-F238E27FC236}">
                <a16:creationId xmlns:a16="http://schemas.microsoft.com/office/drawing/2014/main" id="{0F8BBB6B-462F-4B84-B719-65EC27F94C99}"/>
              </a:ext>
            </a:extLst>
          </p:cNvPr>
          <p:cNvSpPr txBox="1"/>
          <p:nvPr/>
        </p:nvSpPr>
        <p:spPr>
          <a:xfrm>
            <a:off x="4868672" y="1297400"/>
            <a:ext cx="4275327" cy="437042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sz="2400" b="1" dirty="0">
                <a:solidFill>
                  <a:srgbClr val="CC9900"/>
                </a:solidFill>
                <a:latin typeface="Georgia" pitchFamily="18" charset="0"/>
                <a:ea typeface="ＭＳ Ｐゴシック" pitchFamily="34" charset="-128"/>
              </a:rPr>
              <a:t>Colorado </a:t>
            </a:r>
            <a:r>
              <a:rPr kumimoji="0" lang="en-US" alt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State Contacts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Georgia" panose="02040502050405020303" pitchFamily="18" charset="0"/>
                <a:ea typeface="ＭＳ Ｐゴシック" pitchFamily="-108" charset="-128"/>
              </a:rPr>
              <a:t>Economic Development Representative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itchFamily="-108" charset="-128"/>
              </a:rPr>
              <a:t>Trent Thompson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eorgia" panose="02040502050405020303" pitchFamily="18" charset="0"/>
                <a:ea typeface="ＭＳ Ｐゴシック" pitchFamily="-108" charset="-128"/>
              </a:rPr>
              <a:t>303-844-5452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FF"/>
                </a:solidFill>
                <a:effectLst/>
                <a:uLnTx/>
                <a:uFillTx/>
                <a:latin typeface="Georgia" panose="02040502050405020303" pitchFamily="18" charset="0"/>
                <a:ea typeface="ＭＳ Ｐゴシック" pitchFamily="-108" charset="-128"/>
              </a:rPr>
              <a:t>tthompson@eda.gov </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dirty="0">
              <a:solidFill>
                <a:srgbClr val="0000FF"/>
              </a:solidFill>
              <a:latin typeface="Georgia" panose="02040502050405020303"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b="1" dirty="0">
                <a:latin typeface="Georgia" panose="02040502050405020303" pitchFamily="18" charset="0"/>
              </a:rPr>
              <a:t>Deputy Economic Development Representative</a:t>
            </a:r>
          </a:p>
          <a:p>
            <a:pPr lvl="0"/>
            <a:r>
              <a:rPr lang="en-US" dirty="0">
                <a:latin typeface="Georgia" panose="02040502050405020303" pitchFamily="18" charset="0"/>
              </a:rPr>
              <a:t>Jamie Hackbarth</a:t>
            </a:r>
          </a:p>
          <a:p>
            <a:pPr lvl="0"/>
            <a:r>
              <a:rPr lang="en-US" dirty="0">
                <a:latin typeface="Georgia" panose="02040502050405020303" pitchFamily="18" charset="0"/>
              </a:rPr>
              <a:t>720-653-4365</a:t>
            </a:r>
          </a:p>
          <a:p>
            <a:pPr lvl="0"/>
            <a:r>
              <a:rPr lang="en-US" dirty="0">
                <a:solidFill>
                  <a:srgbClr val="0000FF"/>
                </a:solidFill>
                <a:latin typeface="Georgia" panose="02040502050405020303" pitchFamily="18" charset="0"/>
              </a:rPr>
              <a:t>jhackbarth@eda.gov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FF"/>
              </a:solidFill>
              <a:effectLst/>
              <a:uLnTx/>
              <a:uFillTx/>
              <a:latin typeface="Georgia" panose="02040502050405020303" pitchFamily="18" charset="0"/>
              <a:ea typeface="ＭＳ Ｐゴシック" pitchFamily="-108"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5396477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6923FC-1C13-40DA-B040-8493BE17363B}"/>
              </a:ext>
            </a:extLst>
          </p:cNvPr>
          <p:cNvSpPr>
            <a:spLocks noGrp="1"/>
          </p:cNvSpPr>
          <p:nvPr>
            <p:ph idx="1"/>
          </p:nvPr>
        </p:nvSpPr>
        <p:spPr/>
        <p:txBody>
          <a:bodyPr/>
          <a:lstStyle/>
          <a:p>
            <a:pPr marL="0" indent="0">
              <a:buNone/>
            </a:pPr>
            <a:r>
              <a:rPr lang="en-US" altLang="en-US" b="1" dirty="0">
                <a:solidFill>
                  <a:srgbClr val="CC9900"/>
                </a:solidFill>
                <a:latin typeface="Georgia" pitchFamily="18" charset="0"/>
                <a:ea typeface="ＭＳ Ｐゴシック" pitchFamily="34" charset="-128"/>
              </a:rPr>
              <a:t>Discussion points:</a:t>
            </a:r>
          </a:p>
          <a:p>
            <a:pPr marL="0" indent="0">
              <a:buNone/>
            </a:pPr>
            <a:endParaRPr lang="en-US" altLang="en-US" sz="1200" b="1" dirty="0">
              <a:solidFill>
                <a:srgbClr val="CC9900"/>
              </a:solidFill>
              <a:latin typeface="Georgia" pitchFamily="18" charset="0"/>
              <a:ea typeface="ＭＳ Ｐゴシック" pitchFamily="34" charset="-128"/>
            </a:endParaRPr>
          </a:p>
          <a:p>
            <a:r>
              <a:rPr lang="en-US" altLang="en-US" sz="2000" dirty="0">
                <a:solidFill>
                  <a:srgbClr val="1F497D"/>
                </a:solidFill>
                <a:latin typeface="Georgia" pitchFamily="18" charset="0"/>
                <a:ea typeface="ＭＳ Ｐゴシック" pitchFamily="34" charset="-128"/>
              </a:rPr>
              <a:t>Introductions</a:t>
            </a:r>
          </a:p>
          <a:p>
            <a:r>
              <a:rPr lang="en-US" altLang="en-US" sz="2000" dirty="0">
                <a:solidFill>
                  <a:srgbClr val="1F497D"/>
                </a:solidFill>
                <a:latin typeface="Georgia" pitchFamily="18" charset="0"/>
                <a:ea typeface="ＭＳ Ｐゴシック" pitchFamily="34" charset="-128"/>
              </a:rPr>
              <a:t>EDA Overview and Mission</a:t>
            </a:r>
          </a:p>
          <a:p>
            <a:r>
              <a:rPr lang="en-US" altLang="en-US" sz="2000" dirty="0">
                <a:solidFill>
                  <a:srgbClr val="1F497D"/>
                </a:solidFill>
                <a:latin typeface="Georgia" pitchFamily="18" charset="0"/>
                <a:ea typeface="ＭＳ Ｐゴシック" pitchFamily="34" charset="-128"/>
              </a:rPr>
              <a:t>Investment Priorities</a:t>
            </a:r>
          </a:p>
          <a:p>
            <a:r>
              <a:rPr lang="en-US" altLang="en-US" sz="2000" dirty="0">
                <a:solidFill>
                  <a:srgbClr val="1F497D"/>
                </a:solidFill>
                <a:latin typeface="Georgia" pitchFamily="18" charset="0"/>
                <a:ea typeface="ＭＳ Ｐゴシック" pitchFamily="34" charset="-128"/>
              </a:rPr>
              <a:t>Programs</a:t>
            </a:r>
          </a:p>
          <a:p>
            <a:r>
              <a:rPr lang="en-US" altLang="en-US" sz="2000" dirty="0">
                <a:solidFill>
                  <a:srgbClr val="1F497D"/>
                </a:solidFill>
                <a:latin typeface="Georgia" pitchFamily="18" charset="0"/>
                <a:ea typeface="ＭＳ Ｐゴシック" pitchFamily="34" charset="-128"/>
              </a:rPr>
              <a:t>Application Process</a:t>
            </a:r>
          </a:p>
          <a:p>
            <a:r>
              <a:rPr lang="en-US" altLang="en-US" sz="2000" dirty="0">
                <a:solidFill>
                  <a:srgbClr val="1F497D"/>
                </a:solidFill>
                <a:latin typeface="Georgia" pitchFamily="18" charset="0"/>
                <a:ea typeface="ＭＳ Ｐゴシック" pitchFamily="34" charset="-128"/>
              </a:rPr>
              <a:t>American Rescue Plan</a:t>
            </a:r>
          </a:p>
          <a:p>
            <a:r>
              <a:rPr lang="en-US" altLang="en-US" sz="2000" dirty="0">
                <a:solidFill>
                  <a:srgbClr val="1F497D"/>
                </a:solidFill>
                <a:latin typeface="Georgia" pitchFamily="18" charset="0"/>
                <a:ea typeface="ＭＳ Ｐゴシック" pitchFamily="34" charset="-128"/>
              </a:rPr>
              <a:t>Contact Information</a:t>
            </a:r>
          </a:p>
          <a:p>
            <a:r>
              <a:rPr lang="en-US" altLang="en-US" sz="2000" dirty="0">
                <a:solidFill>
                  <a:srgbClr val="1F497D"/>
                </a:solidFill>
                <a:latin typeface="Georgia" pitchFamily="18" charset="0"/>
                <a:ea typeface="ＭＳ Ｐゴシック" pitchFamily="34" charset="-128"/>
              </a:rPr>
              <a:t>Q &amp; A</a:t>
            </a:r>
            <a:endParaRPr lang="en-US" altLang="en-US" sz="1800" dirty="0">
              <a:solidFill>
                <a:srgbClr val="CC9900"/>
              </a:solidFill>
              <a:latin typeface="Georgia" pitchFamily="18" charset="0"/>
              <a:ea typeface="ＭＳ Ｐゴシック" pitchFamily="34" charset="-128"/>
            </a:endParaRPr>
          </a:p>
          <a:p>
            <a:pPr marL="0" indent="0">
              <a:buNone/>
            </a:pPr>
            <a:endParaRPr lang="en-US" altLang="en-US" b="1" dirty="0">
              <a:solidFill>
                <a:srgbClr val="CC9900"/>
              </a:solidFill>
              <a:latin typeface="Georgia" pitchFamily="18" charset="0"/>
              <a:ea typeface="ＭＳ Ｐゴシック" pitchFamily="34" charset="-128"/>
            </a:endParaRPr>
          </a:p>
          <a:p>
            <a:endParaRPr lang="en-US" dirty="0"/>
          </a:p>
        </p:txBody>
      </p:sp>
    </p:spTree>
    <p:extLst>
      <p:ext uri="{BB962C8B-B14F-4D97-AF65-F5344CB8AC3E}">
        <p14:creationId xmlns:p14="http://schemas.microsoft.com/office/powerpoint/2010/main" val="31918239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45993-38E9-4087-87AF-DB6AA04FED51}"/>
              </a:ext>
            </a:extLst>
          </p:cNvPr>
          <p:cNvPicPr>
            <a:picLocks noChangeAspect="1"/>
          </p:cNvPicPr>
          <p:nvPr/>
        </p:nvPicPr>
        <p:blipFill>
          <a:blip r:embed="rId3"/>
          <a:stretch>
            <a:fillRect/>
          </a:stretch>
        </p:blipFill>
        <p:spPr>
          <a:xfrm>
            <a:off x="4001584" y="1205263"/>
            <a:ext cx="5142416" cy="3428277"/>
          </a:xfrm>
          <a:prstGeom prst="rect">
            <a:avLst/>
          </a:prstGeom>
        </p:spPr>
      </p:pic>
      <p:sp>
        <p:nvSpPr>
          <p:cNvPr id="4" name="Content Placeholder 3">
            <a:extLst>
              <a:ext uri="{FF2B5EF4-FFF2-40B4-BE49-F238E27FC236}">
                <a16:creationId xmlns:a16="http://schemas.microsoft.com/office/drawing/2014/main" id="{4A6923FC-1C13-40DA-B040-8493BE17363B}"/>
              </a:ext>
            </a:extLst>
          </p:cNvPr>
          <p:cNvSpPr>
            <a:spLocks noGrp="1"/>
          </p:cNvSpPr>
          <p:nvPr>
            <p:ph sz="half" idx="1"/>
          </p:nvPr>
        </p:nvSpPr>
        <p:spPr>
          <a:xfrm>
            <a:off x="457199" y="1600200"/>
            <a:ext cx="4235825" cy="4525963"/>
          </a:xfrm>
        </p:spPr>
        <p:txBody>
          <a:bodyPr/>
          <a:lstStyle/>
          <a:p>
            <a:pPr marL="0" indent="0">
              <a:buNone/>
            </a:pPr>
            <a:r>
              <a:rPr lang="en-US" altLang="en-US" sz="3200" b="1" dirty="0">
                <a:solidFill>
                  <a:srgbClr val="CC9900"/>
                </a:solidFill>
                <a:latin typeface="Georgia" pitchFamily="18" charset="0"/>
                <a:ea typeface="ＭＳ Ｐゴシック" pitchFamily="34" charset="-128"/>
              </a:rPr>
              <a:t>EDA Overview</a:t>
            </a:r>
          </a:p>
          <a:p>
            <a:pPr marL="0" indent="0">
              <a:buNone/>
            </a:pPr>
            <a:endParaRPr lang="en-US" altLang="en-US" sz="1200" b="1" dirty="0">
              <a:solidFill>
                <a:srgbClr val="CC9900"/>
              </a:solidFill>
              <a:latin typeface="Georgia" pitchFamily="18" charset="0"/>
              <a:ea typeface="ＭＳ Ｐゴシック" pitchFamily="34" charset="-128"/>
            </a:endParaRPr>
          </a:p>
          <a:p>
            <a:r>
              <a:rPr lang="en-US" altLang="en-US" sz="2000" dirty="0">
                <a:solidFill>
                  <a:srgbClr val="1F497D"/>
                </a:solidFill>
                <a:latin typeface="Georgia" pitchFamily="18" charset="0"/>
                <a:ea typeface="ＭＳ Ｐゴシック" pitchFamily="34" charset="-128"/>
              </a:rPr>
              <a:t>U.S. Department of Commerce</a:t>
            </a:r>
          </a:p>
          <a:p>
            <a:r>
              <a:rPr lang="en-US" altLang="en-US" sz="2000" dirty="0">
                <a:solidFill>
                  <a:srgbClr val="005A8B"/>
                </a:solidFill>
                <a:latin typeface="Georgia" pitchFamily="18" charset="0"/>
                <a:ea typeface="ＭＳ Ｐゴシック" pitchFamily="34" charset="-128"/>
              </a:rPr>
              <a:t>Six Regional Offices</a:t>
            </a:r>
          </a:p>
          <a:p>
            <a:endParaRPr lang="en-US" altLang="en-US" sz="1800" dirty="0">
              <a:solidFill>
                <a:srgbClr val="1F497D"/>
              </a:solidFill>
              <a:latin typeface="Georgia" pitchFamily="18" charset="0"/>
              <a:ea typeface="ＭＳ Ｐゴシック" pitchFamily="34" charset="-128"/>
            </a:endParaRPr>
          </a:p>
          <a:p>
            <a:pPr marL="0" indent="0">
              <a:buNone/>
            </a:pPr>
            <a:r>
              <a:rPr lang="en-US" altLang="en-US" sz="3200" b="1" dirty="0">
                <a:solidFill>
                  <a:srgbClr val="CC9900"/>
                </a:solidFill>
                <a:latin typeface="Georgia" pitchFamily="18" charset="0"/>
                <a:ea typeface="ＭＳ Ｐゴシック" pitchFamily="34" charset="-128"/>
              </a:rPr>
              <a:t>Mission</a:t>
            </a:r>
          </a:p>
          <a:p>
            <a:pPr marL="0" indent="0">
              <a:buNone/>
            </a:pPr>
            <a:r>
              <a:rPr lang="en-US" sz="2000" dirty="0">
                <a:solidFill>
                  <a:srgbClr val="005A8B"/>
                </a:solidFill>
                <a:latin typeface="Georgia" panose="02040502050405020303" pitchFamily="18" charset="0"/>
              </a:rPr>
              <a:t>To </a:t>
            </a:r>
            <a:r>
              <a:rPr lang="en-US" sz="2000" b="1" dirty="0">
                <a:solidFill>
                  <a:srgbClr val="005A8B"/>
                </a:solidFill>
                <a:latin typeface="Georgia" panose="02040502050405020303" pitchFamily="18" charset="0"/>
              </a:rPr>
              <a:t>lead</a:t>
            </a:r>
            <a:r>
              <a:rPr lang="en-US" sz="2000" dirty="0">
                <a:solidFill>
                  <a:srgbClr val="005A8B"/>
                </a:solidFill>
                <a:latin typeface="Georgia" panose="02040502050405020303" pitchFamily="18" charset="0"/>
              </a:rPr>
              <a:t> the </a:t>
            </a:r>
            <a:r>
              <a:rPr lang="en-US" sz="2000" b="1" dirty="0">
                <a:solidFill>
                  <a:srgbClr val="005A8B"/>
                </a:solidFill>
                <a:latin typeface="Georgia" panose="02040502050405020303" pitchFamily="18" charset="0"/>
              </a:rPr>
              <a:t>federal</a:t>
            </a:r>
            <a:r>
              <a:rPr lang="en-US" sz="2000" dirty="0">
                <a:solidFill>
                  <a:srgbClr val="005A8B"/>
                </a:solidFill>
                <a:latin typeface="Georgia" panose="02040502050405020303" pitchFamily="18" charset="0"/>
              </a:rPr>
              <a:t> </a:t>
            </a:r>
            <a:r>
              <a:rPr lang="en-US" sz="2000" b="1" dirty="0">
                <a:solidFill>
                  <a:srgbClr val="005A8B"/>
                </a:solidFill>
                <a:latin typeface="Georgia" panose="02040502050405020303" pitchFamily="18" charset="0"/>
              </a:rPr>
              <a:t>economic development agenda </a:t>
            </a:r>
            <a:r>
              <a:rPr lang="en-US" sz="2000" dirty="0">
                <a:solidFill>
                  <a:srgbClr val="005A8B"/>
                </a:solidFill>
                <a:latin typeface="Georgia" panose="02040502050405020303" pitchFamily="18" charset="0"/>
              </a:rPr>
              <a:t>by </a:t>
            </a:r>
            <a:r>
              <a:rPr lang="en-US" sz="2000" b="1" dirty="0">
                <a:solidFill>
                  <a:srgbClr val="005A8B"/>
                </a:solidFill>
                <a:latin typeface="Georgia" panose="02040502050405020303" pitchFamily="18" charset="0"/>
              </a:rPr>
              <a:t>promoting innovation </a:t>
            </a:r>
            <a:r>
              <a:rPr lang="en-US" sz="2000" dirty="0">
                <a:solidFill>
                  <a:srgbClr val="005A8B"/>
                </a:solidFill>
                <a:latin typeface="Georgia" panose="02040502050405020303" pitchFamily="18" charset="0"/>
              </a:rPr>
              <a:t>and </a:t>
            </a:r>
            <a:r>
              <a:rPr lang="en-US" sz="2000" b="1" dirty="0">
                <a:solidFill>
                  <a:srgbClr val="005A8B"/>
                </a:solidFill>
                <a:latin typeface="Georgia" panose="02040502050405020303" pitchFamily="18" charset="0"/>
              </a:rPr>
              <a:t>competitiveness</a:t>
            </a:r>
            <a:r>
              <a:rPr lang="en-US" sz="2000" dirty="0">
                <a:solidFill>
                  <a:srgbClr val="005A8B"/>
                </a:solidFill>
                <a:latin typeface="Georgia" panose="02040502050405020303" pitchFamily="18" charset="0"/>
              </a:rPr>
              <a:t>, </a:t>
            </a:r>
            <a:r>
              <a:rPr lang="en-US" sz="2000" b="1" dirty="0">
                <a:solidFill>
                  <a:srgbClr val="005A8B"/>
                </a:solidFill>
                <a:latin typeface="Georgia" panose="02040502050405020303" pitchFamily="18" charset="0"/>
              </a:rPr>
              <a:t>preparing</a:t>
            </a:r>
            <a:r>
              <a:rPr lang="en-US" sz="2000" dirty="0">
                <a:solidFill>
                  <a:srgbClr val="005A8B"/>
                </a:solidFill>
                <a:latin typeface="Georgia" panose="02040502050405020303" pitchFamily="18" charset="0"/>
              </a:rPr>
              <a:t> </a:t>
            </a:r>
            <a:r>
              <a:rPr lang="en-US" sz="2000" b="1" dirty="0">
                <a:solidFill>
                  <a:srgbClr val="005A8B"/>
                </a:solidFill>
                <a:latin typeface="Georgia" panose="02040502050405020303" pitchFamily="18" charset="0"/>
              </a:rPr>
              <a:t>American regions </a:t>
            </a:r>
            <a:r>
              <a:rPr lang="en-US" sz="2000" dirty="0">
                <a:solidFill>
                  <a:srgbClr val="005A8B"/>
                </a:solidFill>
                <a:latin typeface="Georgia" panose="02040502050405020303" pitchFamily="18" charset="0"/>
              </a:rPr>
              <a:t>for </a:t>
            </a:r>
            <a:r>
              <a:rPr lang="en-US" sz="2000" b="1" dirty="0">
                <a:solidFill>
                  <a:srgbClr val="005A8B"/>
                </a:solidFill>
                <a:latin typeface="Georgia" panose="02040502050405020303" pitchFamily="18" charset="0"/>
              </a:rPr>
              <a:t>growth</a:t>
            </a:r>
            <a:r>
              <a:rPr lang="en-US" sz="2000" dirty="0">
                <a:solidFill>
                  <a:srgbClr val="005A8B"/>
                </a:solidFill>
                <a:latin typeface="Georgia" panose="02040502050405020303" pitchFamily="18" charset="0"/>
              </a:rPr>
              <a:t> and </a:t>
            </a:r>
            <a:r>
              <a:rPr lang="en-US" sz="2000" b="1" dirty="0">
                <a:solidFill>
                  <a:srgbClr val="005A8B"/>
                </a:solidFill>
                <a:latin typeface="Georgia" panose="02040502050405020303" pitchFamily="18" charset="0"/>
              </a:rPr>
              <a:t>success</a:t>
            </a:r>
            <a:r>
              <a:rPr lang="en-US" sz="2000" dirty="0">
                <a:solidFill>
                  <a:srgbClr val="005A8B"/>
                </a:solidFill>
                <a:latin typeface="Georgia" panose="02040502050405020303" pitchFamily="18" charset="0"/>
              </a:rPr>
              <a:t> in the </a:t>
            </a:r>
            <a:r>
              <a:rPr lang="en-US" sz="2000" b="1" dirty="0">
                <a:solidFill>
                  <a:srgbClr val="005A8B"/>
                </a:solidFill>
                <a:latin typeface="Georgia" panose="02040502050405020303" pitchFamily="18" charset="0"/>
              </a:rPr>
              <a:t>worldwide economy</a:t>
            </a:r>
            <a:r>
              <a:rPr lang="en-US" sz="2000" dirty="0">
                <a:solidFill>
                  <a:srgbClr val="005A8B"/>
                </a:solidFill>
                <a:latin typeface="Georgia" panose="02040502050405020303" pitchFamily="18" charset="0"/>
              </a:rPr>
              <a:t>.</a:t>
            </a:r>
          </a:p>
          <a:p>
            <a:pPr marL="0" indent="0">
              <a:buNone/>
            </a:pPr>
            <a:endParaRPr lang="en-US" altLang="en-US" sz="2400" b="1" i="1" dirty="0">
              <a:solidFill>
                <a:srgbClr val="1F497D"/>
              </a:solidFill>
              <a:latin typeface="Georgia"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endParaRPr lang="en-US" altLang="en-US" sz="1800" dirty="0">
              <a:solidFill>
                <a:srgbClr val="CC9900"/>
              </a:solidFill>
              <a:latin typeface="Georgia" pitchFamily="18" charset="0"/>
              <a:ea typeface="ＭＳ Ｐゴシック" pitchFamily="34" charset="-128"/>
            </a:endParaRPr>
          </a:p>
          <a:p>
            <a:pPr marL="0" indent="0">
              <a:buNone/>
            </a:pPr>
            <a:endParaRPr lang="en-US" altLang="en-US" b="1" dirty="0">
              <a:solidFill>
                <a:srgbClr val="CC9900"/>
              </a:solidFill>
              <a:latin typeface="Georgia" pitchFamily="18" charset="0"/>
              <a:ea typeface="ＭＳ Ｐゴシック" pitchFamily="34" charset="-128"/>
            </a:endParaRPr>
          </a:p>
          <a:p>
            <a:endParaRPr lang="en-US" dirty="0"/>
          </a:p>
        </p:txBody>
      </p:sp>
    </p:spTree>
    <p:extLst>
      <p:ext uri="{BB962C8B-B14F-4D97-AF65-F5344CB8AC3E}">
        <p14:creationId xmlns:p14="http://schemas.microsoft.com/office/powerpoint/2010/main" val="3492455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70F1BF-462A-453E-90AE-CC1C528B390E}"/>
              </a:ext>
            </a:extLst>
          </p:cNvPr>
          <p:cNvSpPr/>
          <p:nvPr/>
        </p:nvSpPr>
        <p:spPr>
          <a:xfrm>
            <a:off x="432258" y="1474580"/>
            <a:ext cx="8059286" cy="4093428"/>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Investment Priorities</a:t>
            </a:r>
          </a:p>
          <a:p>
            <a:pPr marL="457200" indent="-457200">
              <a:buFont typeface="+mj-lt"/>
              <a:buAutoNum type="arabicPeriod"/>
              <a:defRPr/>
            </a:pPr>
            <a:r>
              <a:rPr kumimoji="0" lang="en-US" altLang="en-US" sz="2000" b="0" i="0" u="none" strike="noStrike" kern="1200" cap="none" spc="0" normalizeH="0" baseline="0" noProof="0" dirty="0">
                <a:ln>
                  <a:noFill/>
                </a:ln>
                <a:solidFill>
                  <a:srgbClr val="005A8B"/>
                </a:solidFill>
                <a:effectLst/>
                <a:uLnTx/>
                <a:uFillTx/>
                <a:latin typeface="Georgia" pitchFamily="18" charset="0"/>
                <a:ea typeface="ＭＳ Ｐゴシック" pitchFamily="34" charset="-128"/>
              </a:rPr>
              <a:t>Recovery &amp; Resilience</a:t>
            </a:r>
          </a:p>
          <a:p>
            <a:pPr marL="914400" lvl="1" indent="-457200">
              <a:buFont typeface="Arial" panose="020B0604020202020204" pitchFamily="34" charset="0"/>
              <a:buChar char="•"/>
              <a:defRPr/>
            </a:pPr>
            <a:r>
              <a:rPr lang="en-US" altLang="en-US" dirty="0">
                <a:solidFill>
                  <a:srgbClr val="005A8B"/>
                </a:solidFill>
                <a:latin typeface="Georgia" pitchFamily="18" charset="0"/>
                <a:ea typeface="ＭＳ Ｐゴシック" pitchFamily="34" charset="-128"/>
              </a:rPr>
              <a:t>Economic resiliency and recovery from disaster events</a:t>
            </a:r>
            <a:endParaRPr kumimoji="0" lang="en-US" altLang="en-US" b="0" i="0" u="none" strike="noStrike" kern="1200" cap="none" spc="0" normalizeH="0" baseline="0" noProof="0" dirty="0">
              <a:ln>
                <a:noFill/>
              </a:ln>
              <a:solidFill>
                <a:srgbClr val="005A8B"/>
              </a:solidFill>
              <a:effectLst/>
              <a:uLnTx/>
              <a:uFillTx/>
              <a:latin typeface="Georgia" pitchFamily="18" charset="0"/>
              <a:ea typeface="ＭＳ Ｐゴシック" pitchFamily="34" charset="-128"/>
            </a:endParaRPr>
          </a:p>
          <a:p>
            <a:pPr marL="457200" indent="-457200">
              <a:buFont typeface="+mj-lt"/>
              <a:buAutoNum type="arabicPeriod"/>
              <a:defRPr/>
            </a:pPr>
            <a:r>
              <a:rPr kumimoji="0" lang="en-US" altLang="en-US" sz="2000" b="0" i="0" u="none" strike="noStrike" kern="1200" cap="none" spc="0" normalizeH="0" baseline="0" noProof="0" dirty="0">
                <a:ln>
                  <a:noFill/>
                </a:ln>
                <a:solidFill>
                  <a:srgbClr val="005A8B"/>
                </a:solidFill>
                <a:effectLst/>
                <a:uLnTx/>
                <a:uFillTx/>
                <a:latin typeface="Georgia" pitchFamily="18" charset="0"/>
                <a:ea typeface="ＭＳ Ｐゴシック" pitchFamily="34" charset="-128"/>
              </a:rPr>
              <a:t>Critical Infrastructure</a:t>
            </a:r>
          </a:p>
          <a:p>
            <a:pPr marL="914400" lvl="1" indent="-457200">
              <a:buFont typeface="Arial" panose="020B0604020202020204" pitchFamily="34" charset="0"/>
              <a:buChar char="•"/>
              <a:defRPr/>
            </a:pPr>
            <a:r>
              <a:rPr lang="en-US" altLang="en-US" dirty="0">
                <a:solidFill>
                  <a:srgbClr val="005A8B"/>
                </a:solidFill>
                <a:latin typeface="Georgia" pitchFamily="18" charset="0"/>
                <a:ea typeface="ＭＳ Ｐゴシック" pitchFamily="34" charset="-128"/>
              </a:rPr>
              <a:t>Physical infrastructure necessary for a prosperous economy</a:t>
            </a:r>
            <a:endParaRPr kumimoji="0" lang="en-US" altLang="en-US" b="0" i="0" u="none" strike="noStrike" kern="1200" cap="none" spc="0" normalizeH="0" baseline="0" noProof="0" dirty="0">
              <a:ln>
                <a:noFill/>
              </a:ln>
              <a:solidFill>
                <a:srgbClr val="005A8B"/>
              </a:solidFill>
              <a:effectLst/>
              <a:uLnTx/>
              <a:uFillTx/>
              <a:latin typeface="Georgia" pitchFamily="18" charset="0"/>
              <a:ea typeface="ＭＳ Ｐゴシック" pitchFamily="34" charset="-128"/>
            </a:endParaRPr>
          </a:p>
          <a:p>
            <a:pPr marL="457200" indent="-457200">
              <a:buFont typeface="+mj-lt"/>
              <a:buAutoNum type="arabicPeriod"/>
              <a:defRPr/>
            </a:pPr>
            <a:r>
              <a:rPr kumimoji="0" lang="en-US" altLang="en-US" sz="2000" b="0" i="0" u="none" strike="noStrike" kern="1200" cap="none" spc="0" normalizeH="0" baseline="0" noProof="0" dirty="0">
                <a:ln>
                  <a:noFill/>
                </a:ln>
                <a:solidFill>
                  <a:srgbClr val="005A8B"/>
                </a:solidFill>
                <a:effectLst/>
                <a:uLnTx/>
                <a:uFillTx/>
                <a:latin typeface="Georgia" pitchFamily="18" charset="0"/>
                <a:ea typeface="ＭＳ Ｐゴシック" pitchFamily="34" charset="-128"/>
              </a:rPr>
              <a:t>Workforce Development &amp; Manufacturing</a:t>
            </a:r>
          </a:p>
          <a:p>
            <a:pPr marL="914400" lvl="1" indent="-457200">
              <a:buFont typeface="Arial" panose="020B0604020202020204" pitchFamily="34" charset="0"/>
              <a:buChar char="•"/>
              <a:defRPr/>
            </a:pPr>
            <a:r>
              <a:rPr kumimoji="0" lang="en-US" altLang="en-US" b="0" i="0" u="none" strike="noStrike" kern="1200" cap="none" spc="0" normalizeH="0" baseline="0" noProof="0" dirty="0">
                <a:ln>
                  <a:noFill/>
                </a:ln>
                <a:solidFill>
                  <a:srgbClr val="005A8B"/>
                </a:solidFill>
                <a:effectLst/>
                <a:uLnTx/>
                <a:uFillTx/>
                <a:latin typeface="Georgia" pitchFamily="18" charset="0"/>
                <a:ea typeface="ＭＳ Ｐゴシック" pitchFamily="34" charset="-128"/>
              </a:rPr>
              <a:t>Skills-training facilities that address the hiring needs of the business community and projects that support job creation in manufacturing</a:t>
            </a:r>
          </a:p>
          <a:p>
            <a:pPr marL="457200" indent="-457200">
              <a:buFont typeface="+mj-lt"/>
              <a:buAutoNum type="arabicPeriod"/>
              <a:defRPr/>
            </a:pPr>
            <a:r>
              <a:rPr kumimoji="0" lang="en-US" altLang="en-US" sz="2000" b="0" i="0" u="none" strike="noStrike" kern="1200" cap="none" spc="0" normalizeH="0" baseline="0" noProof="0" dirty="0">
                <a:ln>
                  <a:noFill/>
                </a:ln>
                <a:solidFill>
                  <a:srgbClr val="005A8B"/>
                </a:solidFill>
                <a:effectLst/>
                <a:uLnTx/>
                <a:uFillTx/>
                <a:latin typeface="Georgia" pitchFamily="18" charset="0"/>
                <a:ea typeface="ＭＳ Ｐゴシック" pitchFamily="34" charset="-128"/>
              </a:rPr>
              <a:t>Exports &amp; Foreign Direct Investment</a:t>
            </a:r>
          </a:p>
          <a:p>
            <a:pPr marL="914400" lvl="1" indent="-457200">
              <a:buFont typeface="Arial" panose="020B0604020202020204" pitchFamily="34" charset="0"/>
              <a:buChar char="•"/>
              <a:defRPr/>
            </a:pPr>
            <a:r>
              <a:rPr lang="en-US" altLang="en-US" dirty="0">
                <a:solidFill>
                  <a:srgbClr val="005A8B"/>
                </a:solidFill>
                <a:latin typeface="Georgia" pitchFamily="18" charset="0"/>
                <a:ea typeface="ＭＳ Ｐゴシック" pitchFamily="34" charset="-128"/>
              </a:rPr>
              <a:t>Support the growth in US exports and increased foreign direct investment and the return of jobs to the US</a:t>
            </a:r>
            <a:endParaRPr kumimoji="0" lang="en-US" altLang="en-US" b="0" i="0" u="none" strike="noStrike" kern="1200" cap="none" spc="0" normalizeH="0" baseline="0" noProof="0" dirty="0">
              <a:ln>
                <a:noFill/>
              </a:ln>
              <a:solidFill>
                <a:srgbClr val="005A8B"/>
              </a:solidFill>
              <a:effectLst/>
              <a:uLnTx/>
              <a:uFillTx/>
              <a:latin typeface="Georgia" pitchFamily="18" charset="0"/>
              <a:ea typeface="ＭＳ Ｐゴシック" pitchFamily="34" charset="-128"/>
            </a:endParaRPr>
          </a:p>
          <a:p>
            <a:pPr marL="457200" indent="-457200">
              <a:buFont typeface="+mj-lt"/>
              <a:buAutoNum type="arabicPeriod"/>
              <a:defRPr/>
            </a:pPr>
            <a:r>
              <a:rPr kumimoji="0" lang="en-US" altLang="en-US" sz="2000" b="0" i="0" u="none" strike="noStrike" kern="1200" cap="none" spc="0" normalizeH="0" baseline="0" noProof="0" dirty="0">
                <a:ln>
                  <a:noFill/>
                </a:ln>
                <a:solidFill>
                  <a:srgbClr val="005A8B"/>
                </a:solidFill>
                <a:effectLst/>
                <a:uLnTx/>
                <a:uFillTx/>
                <a:latin typeface="Georgia" pitchFamily="18" charset="0"/>
                <a:ea typeface="ＭＳ Ｐゴシック" pitchFamily="34" charset="-128"/>
              </a:rPr>
              <a:t>Opportunity Zones</a:t>
            </a:r>
          </a:p>
          <a:p>
            <a:pPr marL="914400" lvl="1" indent="-457200">
              <a:buFont typeface="Arial" panose="020B0604020202020204" pitchFamily="34" charset="0"/>
              <a:buChar char="•"/>
              <a:defRPr/>
            </a:pPr>
            <a:r>
              <a:rPr lang="en-US" altLang="en-US" dirty="0">
                <a:solidFill>
                  <a:srgbClr val="005A8B"/>
                </a:solidFill>
                <a:latin typeface="Georgia" pitchFamily="18" charset="0"/>
                <a:ea typeface="ＭＳ Ｐゴシック" pitchFamily="34" charset="-128"/>
              </a:rPr>
              <a:t>Projects in designated </a:t>
            </a:r>
            <a:r>
              <a:rPr lang="en-US" altLang="en-US" dirty="0">
                <a:solidFill>
                  <a:srgbClr val="005A8B"/>
                </a:solidFill>
                <a:latin typeface="Georgia" pitchFamily="18" charset="0"/>
                <a:ea typeface="ＭＳ Ｐゴシック" pitchFamily="34" charset="-128"/>
                <a:hlinkClick r:id="rId3"/>
              </a:rPr>
              <a:t>Opportunity Zone Census Tracts</a:t>
            </a:r>
            <a:endParaRPr kumimoji="0" lang="en-US" altLang="en-US" b="0" i="0" u="none" strike="noStrike" kern="1200" cap="none" spc="0" normalizeH="0" baseline="0" noProof="0" dirty="0">
              <a:ln>
                <a:noFill/>
              </a:ln>
              <a:solidFill>
                <a:srgbClr val="005A8B"/>
              </a:solidFill>
              <a:effectLst/>
              <a:uLnTx/>
              <a:uFillTx/>
              <a:latin typeface="Georgia" pitchFamily="18" charset="0"/>
              <a:ea typeface="ＭＳ Ｐゴシック" pitchFamily="34" charset="-128"/>
            </a:endParaRPr>
          </a:p>
        </p:txBody>
      </p:sp>
    </p:spTree>
    <p:extLst>
      <p:ext uri="{BB962C8B-B14F-4D97-AF65-F5344CB8AC3E}">
        <p14:creationId xmlns:p14="http://schemas.microsoft.com/office/powerpoint/2010/main" val="60934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6923FC-1C13-40DA-B040-8493BE17363B}"/>
              </a:ext>
            </a:extLst>
          </p:cNvPr>
          <p:cNvSpPr>
            <a:spLocks noGrp="1"/>
          </p:cNvSpPr>
          <p:nvPr>
            <p:ph sz="half" idx="1"/>
          </p:nvPr>
        </p:nvSpPr>
        <p:spPr>
          <a:xfrm>
            <a:off x="427037" y="1602761"/>
            <a:ext cx="8053755" cy="4525963"/>
          </a:xfrm>
        </p:spPr>
        <p:txBody>
          <a:bodyPr/>
          <a:lstStyle/>
          <a:p>
            <a:pPr marL="0" indent="0">
              <a:buNone/>
            </a:pPr>
            <a:r>
              <a:rPr lang="en-US" altLang="en-US" sz="3200" b="1" dirty="0">
                <a:solidFill>
                  <a:srgbClr val="CC9900"/>
                </a:solidFill>
                <a:latin typeface="Georgia" pitchFamily="18" charset="0"/>
                <a:ea typeface="ＭＳ Ｐゴシック" pitchFamily="34" charset="-128"/>
              </a:rPr>
              <a:t>Programs</a:t>
            </a:r>
          </a:p>
          <a:p>
            <a:r>
              <a:rPr lang="en-US" altLang="en-US" sz="2000" b="1" dirty="0">
                <a:solidFill>
                  <a:srgbClr val="005A8B"/>
                </a:solidFill>
                <a:latin typeface="Georgia" pitchFamily="18" charset="0"/>
                <a:ea typeface="ＭＳ Ｐゴシック" pitchFamily="34" charset="-128"/>
              </a:rPr>
              <a:t>Planning</a:t>
            </a:r>
          </a:p>
          <a:p>
            <a:r>
              <a:rPr lang="en-US" altLang="en-US" sz="2000" b="1" dirty="0">
                <a:solidFill>
                  <a:srgbClr val="005A8B"/>
                </a:solidFill>
                <a:latin typeface="Georgia" pitchFamily="18" charset="0"/>
                <a:ea typeface="ＭＳ Ｐゴシック" pitchFamily="34" charset="-128"/>
              </a:rPr>
              <a:t>Public Works</a:t>
            </a:r>
          </a:p>
          <a:p>
            <a:r>
              <a:rPr lang="en-US" altLang="en-US" sz="2000" b="1" dirty="0">
                <a:solidFill>
                  <a:srgbClr val="005A8B"/>
                </a:solidFill>
                <a:latin typeface="Georgia" pitchFamily="18" charset="0"/>
                <a:ea typeface="ＭＳ Ｐゴシック" pitchFamily="34" charset="-128"/>
              </a:rPr>
              <a:t>Economic Adjustment</a:t>
            </a:r>
          </a:p>
          <a:p>
            <a:r>
              <a:rPr lang="en-US" altLang="en-US" sz="2000" dirty="0">
                <a:solidFill>
                  <a:srgbClr val="005A8B"/>
                </a:solidFill>
                <a:latin typeface="Georgia" pitchFamily="18" charset="0"/>
                <a:ea typeface="ＭＳ Ｐゴシック" pitchFamily="34" charset="-128"/>
              </a:rPr>
              <a:t>Build to Scale</a:t>
            </a:r>
          </a:p>
          <a:p>
            <a:r>
              <a:rPr lang="en-US" altLang="en-US" sz="2000" dirty="0">
                <a:solidFill>
                  <a:srgbClr val="005A8B"/>
                </a:solidFill>
                <a:latin typeface="Georgia" pitchFamily="18" charset="0"/>
                <a:ea typeface="ＭＳ Ｐゴシック" pitchFamily="34" charset="-128"/>
              </a:rPr>
              <a:t>Trade Adjustment Assistance for Firms</a:t>
            </a:r>
          </a:p>
          <a:p>
            <a:r>
              <a:rPr lang="en-US" altLang="en-US" sz="2000" dirty="0">
                <a:solidFill>
                  <a:srgbClr val="005A8B"/>
                </a:solidFill>
                <a:latin typeface="Georgia" pitchFamily="18" charset="0"/>
                <a:ea typeface="ＭＳ Ｐゴシック" pitchFamily="34" charset="-128"/>
              </a:rPr>
              <a:t>University Centers</a:t>
            </a:r>
          </a:p>
          <a:p>
            <a:r>
              <a:rPr lang="en-US" altLang="en-US" sz="2000" dirty="0">
                <a:solidFill>
                  <a:srgbClr val="005A8B"/>
                </a:solidFill>
                <a:latin typeface="Georgia" pitchFamily="18" charset="0"/>
                <a:ea typeface="ＭＳ Ｐゴシック" pitchFamily="34" charset="-128"/>
              </a:rPr>
              <a:t>Research and National Technical Assistance</a:t>
            </a:r>
          </a:p>
          <a:p>
            <a:r>
              <a:rPr lang="en-US" altLang="en-US" sz="2000" dirty="0">
                <a:solidFill>
                  <a:srgbClr val="005A8B"/>
                </a:solidFill>
                <a:latin typeface="Georgia" pitchFamily="18" charset="0"/>
                <a:ea typeface="ＭＳ Ｐゴシック" pitchFamily="34" charset="-128"/>
              </a:rPr>
              <a:t>Local Technical Assistance</a:t>
            </a:r>
          </a:p>
          <a:p>
            <a:r>
              <a:rPr lang="en-US" altLang="en-US" sz="2000" dirty="0">
                <a:solidFill>
                  <a:srgbClr val="005A8B"/>
                </a:solidFill>
                <a:latin typeface="Georgia" pitchFamily="18" charset="0"/>
                <a:ea typeface="ＭＳ Ｐゴシック" pitchFamily="34" charset="-128"/>
              </a:rPr>
              <a:t>Economic Development Integration</a:t>
            </a:r>
          </a:p>
          <a:p>
            <a:pPr marL="0" indent="0">
              <a:buNone/>
            </a:pPr>
            <a:endParaRPr lang="en-US" altLang="en-US" sz="1200" b="1" dirty="0">
              <a:solidFill>
                <a:srgbClr val="CC9900"/>
              </a:solidFill>
              <a:latin typeface="Georgia"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endParaRPr lang="en-US" altLang="en-US" sz="1800" dirty="0">
              <a:solidFill>
                <a:srgbClr val="CC9900"/>
              </a:solidFill>
              <a:latin typeface="Georgia" pitchFamily="18" charset="0"/>
              <a:ea typeface="ＭＳ Ｐゴシック" pitchFamily="34" charset="-128"/>
            </a:endParaRPr>
          </a:p>
          <a:p>
            <a:pPr marL="0" indent="0">
              <a:buNone/>
            </a:pPr>
            <a:endParaRPr lang="en-US" altLang="en-US" b="1" dirty="0">
              <a:solidFill>
                <a:srgbClr val="CC9900"/>
              </a:solidFill>
              <a:latin typeface="Georgia" pitchFamily="18" charset="0"/>
              <a:ea typeface="ＭＳ Ｐゴシック" pitchFamily="34" charset="-128"/>
            </a:endParaRPr>
          </a:p>
          <a:p>
            <a:endParaRPr lang="en-US" dirty="0"/>
          </a:p>
        </p:txBody>
      </p:sp>
      <p:pic>
        <p:nvPicPr>
          <p:cNvPr id="7" name="Picture 7" descr="SustainableEconDev_icon.png">
            <a:extLst>
              <a:ext uri="{FF2B5EF4-FFF2-40B4-BE49-F238E27FC236}">
                <a16:creationId xmlns:a16="http://schemas.microsoft.com/office/drawing/2014/main" id="{DBB403B3-DDD4-4C96-9462-E3F783FD36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9511" y="5826798"/>
            <a:ext cx="53498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ustainableEconDev_icon.png">
            <a:extLst>
              <a:ext uri="{FF2B5EF4-FFF2-40B4-BE49-F238E27FC236}">
                <a16:creationId xmlns:a16="http://schemas.microsoft.com/office/drawing/2014/main" id="{925D964D-2666-4062-A8EA-47785E57F2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3987" y="5826004"/>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ustainableEconDev_icon.png">
            <a:extLst>
              <a:ext uri="{FF2B5EF4-FFF2-40B4-BE49-F238E27FC236}">
                <a16:creationId xmlns:a16="http://schemas.microsoft.com/office/drawing/2014/main" id="{6B7E46E2-8185-4BB9-8327-E95DD4D08E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5024" y="5826797"/>
            <a:ext cx="5349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SustainableEconDev_icon.png">
            <a:extLst>
              <a:ext uri="{FF2B5EF4-FFF2-40B4-BE49-F238E27FC236}">
                <a16:creationId xmlns:a16="http://schemas.microsoft.com/office/drawing/2014/main" id="{4DCA52F8-E6E4-409A-A9CC-2411FC5852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10062" y="5831560"/>
            <a:ext cx="5254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SustainableEconDev_icon.png">
            <a:extLst>
              <a:ext uri="{FF2B5EF4-FFF2-40B4-BE49-F238E27FC236}">
                <a16:creationId xmlns:a16="http://schemas.microsoft.com/office/drawing/2014/main" id="{AFE4C667-8FC8-43C0-A33B-352701915A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5833148"/>
            <a:ext cx="5349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3188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6923FC-1C13-40DA-B040-8493BE17363B}"/>
              </a:ext>
            </a:extLst>
          </p:cNvPr>
          <p:cNvSpPr>
            <a:spLocks noGrp="1"/>
          </p:cNvSpPr>
          <p:nvPr>
            <p:ph sz="half" idx="1"/>
          </p:nvPr>
        </p:nvSpPr>
        <p:spPr>
          <a:xfrm>
            <a:off x="457199" y="1163256"/>
            <a:ext cx="8053755" cy="4754563"/>
          </a:xfrm>
        </p:spPr>
        <p:txBody>
          <a:bodyPr/>
          <a:lstStyle/>
          <a:p>
            <a:pPr marL="0" indent="0">
              <a:buNone/>
            </a:pPr>
            <a:r>
              <a:rPr lang="en-US" altLang="en-US" sz="3200" b="1" dirty="0">
                <a:solidFill>
                  <a:srgbClr val="CC9900"/>
                </a:solidFill>
                <a:latin typeface="Georgia" pitchFamily="18" charset="0"/>
                <a:ea typeface="ＭＳ Ｐゴシック" pitchFamily="34" charset="-128"/>
              </a:rPr>
              <a:t>Planning</a:t>
            </a:r>
          </a:p>
          <a:p>
            <a:pPr marL="0" indent="0">
              <a:buNone/>
            </a:pPr>
            <a:endParaRPr lang="en-US" altLang="en-US" sz="1200" b="1" dirty="0">
              <a:solidFill>
                <a:srgbClr val="CC9900"/>
              </a:solidFill>
              <a:latin typeface="Georgia" pitchFamily="18" charset="0"/>
              <a:ea typeface="ＭＳ Ｐゴシック" pitchFamily="34" charset="-128"/>
            </a:endParaRPr>
          </a:p>
          <a:p>
            <a:pPr marL="0" indent="0">
              <a:buNone/>
            </a:pPr>
            <a:r>
              <a:rPr lang="en-US" sz="2000" dirty="0">
                <a:solidFill>
                  <a:srgbClr val="002060"/>
                </a:solidFill>
                <a:latin typeface="Georgia" panose="02040502050405020303" pitchFamily="18" charset="0"/>
              </a:rPr>
              <a:t>Provides essential support to district organizations, Native American organizations, states, sub-state planning regions, urban counties, cities and other eligible recipients to assist in planning.</a:t>
            </a:r>
          </a:p>
          <a:p>
            <a:r>
              <a:rPr lang="en-US" altLang="en-US" sz="2000" dirty="0">
                <a:solidFill>
                  <a:srgbClr val="002060"/>
                </a:solidFill>
                <a:latin typeface="Georgia" panose="02040502050405020303" pitchFamily="18" charset="0"/>
                <a:ea typeface="ＭＳ Ｐゴシック" pitchFamily="34" charset="-128"/>
              </a:rPr>
              <a:t>Partnership Planning investments facilitate the development, implementation, revision, or replacement of </a:t>
            </a:r>
            <a:r>
              <a:rPr lang="en-US" altLang="en-US" sz="2000" b="1" dirty="0">
                <a:solidFill>
                  <a:srgbClr val="002060"/>
                </a:solidFill>
                <a:latin typeface="Georgia" panose="02040502050405020303" pitchFamily="18" charset="0"/>
                <a:ea typeface="ＭＳ Ｐゴシック" pitchFamily="34" charset="-128"/>
              </a:rPr>
              <a:t>Comprehensive Economic Development Strategies (CEDS), </a:t>
            </a:r>
            <a:r>
              <a:rPr lang="en-US" altLang="en-US" sz="2000" dirty="0">
                <a:solidFill>
                  <a:srgbClr val="002060"/>
                </a:solidFill>
                <a:latin typeface="Georgia" panose="02040502050405020303" pitchFamily="18" charset="0"/>
                <a:ea typeface="ＭＳ Ｐゴシック" pitchFamily="34" charset="-128"/>
              </a:rPr>
              <a:t>which articulate and prioritize the strategic economic goals of recipients’ respective regions</a:t>
            </a:r>
            <a:r>
              <a:rPr lang="en-US" altLang="en-US" sz="2000" b="1" i="1" dirty="0">
                <a:solidFill>
                  <a:srgbClr val="002060"/>
                </a:solidFill>
                <a:latin typeface="Georgia" panose="02040502050405020303" pitchFamily="18" charset="0"/>
                <a:ea typeface="ＭＳ Ｐゴシック" pitchFamily="34" charset="-128"/>
              </a:rPr>
              <a:t>.</a:t>
            </a:r>
          </a:p>
          <a:p>
            <a:pPr marL="0" indent="0">
              <a:buNone/>
            </a:pPr>
            <a:endParaRPr lang="en-US" altLang="en-US" sz="2000" b="1" i="1" dirty="0">
              <a:solidFill>
                <a:srgbClr val="002060"/>
              </a:solidFill>
              <a:latin typeface="Georgia" panose="02040502050405020303"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endParaRPr lang="en-US" altLang="en-US" sz="1800" dirty="0">
              <a:solidFill>
                <a:srgbClr val="CC9900"/>
              </a:solidFill>
              <a:latin typeface="Georgia" pitchFamily="18" charset="0"/>
              <a:ea typeface="ＭＳ Ｐゴシック" pitchFamily="34" charset="-128"/>
            </a:endParaRPr>
          </a:p>
          <a:p>
            <a:pPr marL="0" indent="0">
              <a:buNone/>
            </a:pPr>
            <a:endParaRPr lang="en-US" altLang="en-US" b="1" dirty="0">
              <a:solidFill>
                <a:srgbClr val="CC9900"/>
              </a:solidFill>
              <a:latin typeface="Georgia" pitchFamily="18" charset="0"/>
              <a:ea typeface="ＭＳ Ｐゴシック" pitchFamily="34" charset="-128"/>
            </a:endParaRPr>
          </a:p>
          <a:p>
            <a:endParaRPr lang="en-US" dirty="0"/>
          </a:p>
        </p:txBody>
      </p:sp>
      <p:pic>
        <p:nvPicPr>
          <p:cNvPr id="5" name="Picture 10" descr="SustainableEconDev_icon.png">
            <a:extLst>
              <a:ext uri="{FF2B5EF4-FFF2-40B4-BE49-F238E27FC236}">
                <a16:creationId xmlns:a16="http://schemas.microsoft.com/office/drawing/2014/main" id="{200EBE6A-8410-4001-85BA-84BFDCE063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8223" y="5347504"/>
            <a:ext cx="1308192" cy="130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3367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6923FC-1C13-40DA-B040-8493BE17363B}"/>
              </a:ext>
            </a:extLst>
          </p:cNvPr>
          <p:cNvSpPr>
            <a:spLocks noGrp="1"/>
          </p:cNvSpPr>
          <p:nvPr>
            <p:ph sz="half" idx="1"/>
          </p:nvPr>
        </p:nvSpPr>
        <p:spPr>
          <a:xfrm>
            <a:off x="457199" y="1338146"/>
            <a:ext cx="8053755" cy="4788018"/>
          </a:xfrm>
        </p:spPr>
        <p:txBody>
          <a:bodyPr/>
          <a:lstStyle/>
          <a:p>
            <a:pPr marL="0" indent="0">
              <a:buNone/>
            </a:pPr>
            <a:r>
              <a:rPr lang="en-US" altLang="en-US" sz="3200" b="1" dirty="0">
                <a:solidFill>
                  <a:srgbClr val="CC9900"/>
                </a:solidFill>
                <a:latin typeface="Georgia" pitchFamily="18" charset="0"/>
                <a:ea typeface="ＭＳ Ｐゴシック" pitchFamily="34" charset="-128"/>
              </a:rPr>
              <a:t>Public Works</a:t>
            </a:r>
          </a:p>
          <a:p>
            <a:pPr marL="0" indent="0">
              <a:buNone/>
            </a:pPr>
            <a:endParaRPr lang="en-US" altLang="en-US" sz="1000" b="1" dirty="0">
              <a:solidFill>
                <a:srgbClr val="CC9900"/>
              </a:solidFill>
              <a:latin typeface="Georgia" pitchFamily="18" charset="0"/>
              <a:ea typeface="ＭＳ Ｐゴシック" pitchFamily="34" charset="-128"/>
            </a:endParaRPr>
          </a:p>
          <a:p>
            <a:pPr marL="0" indent="0">
              <a:buNone/>
            </a:pPr>
            <a:r>
              <a:rPr lang="en-US" altLang="en-US" sz="2000" dirty="0">
                <a:solidFill>
                  <a:srgbClr val="002060"/>
                </a:solidFill>
                <a:latin typeface="Georgia" panose="02040502050405020303" pitchFamily="18" charset="0"/>
                <a:ea typeface="ＭＳ Ｐゴシック" pitchFamily="34" charset="-128"/>
              </a:rPr>
              <a:t>Helps distressed communities revitalize, expand, and upgrade their physical infrastructure.</a:t>
            </a:r>
            <a:endParaRPr lang="en-US" altLang="en-US" sz="1000" dirty="0">
              <a:solidFill>
                <a:srgbClr val="002060"/>
              </a:solidFill>
              <a:latin typeface="Georgia" panose="02040502050405020303" pitchFamily="18" charset="0"/>
              <a:ea typeface="ＭＳ Ｐゴシック" pitchFamily="34" charset="-128"/>
            </a:endParaRPr>
          </a:p>
          <a:p>
            <a:pPr marL="0" indent="0">
              <a:buNone/>
            </a:pPr>
            <a:endParaRPr lang="en-US" altLang="en-US" sz="900" dirty="0">
              <a:solidFill>
                <a:srgbClr val="002060"/>
              </a:solidFill>
              <a:latin typeface="Georgia" panose="02040502050405020303" pitchFamily="18" charset="0"/>
              <a:ea typeface="ＭＳ Ｐゴシック" pitchFamily="34" charset="-128"/>
            </a:endParaRPr>
          </a:p>
          <a:p>
            <a:pPr marL="0" indent="0">
              <a:buNone/>
            </a:pPr>
            <a:r>
              <a:rPr lang="en-US" altLang="en-US" sz="3200" b="1" dirty="0">
                <a:solidFill>
                  <a:srgbClr val="CC9900"/>
                </a:solidFill>
                <a:latin typeface="Georgia" pitchFamily="18" charset="0"/>
                <a:ea typeface="ＭＳ Ｐゴシック" pitchFamily="34" charset="-128"/>
              </a:rPr>
              <a:t>Economic Adjustment Assistance</a:t>
            </a:r>
          </a:p>
          <a:p>
            <a:pPr marL="0" indent="0">
              <a:buNone/>
            </a:pPr>
            <a:endParaRPr lang="en-US" altLang="en-US" sz="1000" b="1" dirty="0">
              <a:solidFill>
                <a:srgbClr val="CC9900"/>
              </a:solidFill>
              <a:latin typeface="Georgia" pitchFamily="18" charset="0"/>
              <a:ea typeface="ＭＳ Ｐゴシック" pitchFamily="34" charset="-128"/>
            </a:endParaRPr>
          </a:p>
          <a:p>
            <a:pPr marL="0" indent="0">
              <a:buNone/>
            </a:pPr>
            <a:r>
              <a:rPr lang="en-US" altLang="en-US" sz="2000" dirty="0">
                <a:solidFill>
                  <a:srgbClr val="002060"/>
                </a:solidFill>
                <a:latin typeface="Georgia" panose="02040502050405020303" pitchFamily="18" charset="0"/>
                <a:ea typeface="ＭＳ Ｐゴシック" pitchFamily="34" charset="-128"/>
              </a:rPr>
              <a:t>Provides a wide range of technical, planning, and public works and infrastructure assistance in regions experiencing adverse economic changes that may occur suddenly or over time.</a:t>
            </a:r>
          </a:p>
          <a:p>
            <a:pPr marL="0" indent="0">
              <a:buNone/>
            </a:pPr>
            <a:endParaRPr lang="en-US" altLang="en-US" sz="1200" dirty="0">
              <a:solidFill>
                <a:srgbClr val="002060"/>
              </a:solidFill>
              <a:latin typeface="Georgia" panose="02040502050405020303" pitchFamily="18" charset="0"/>
              <a:ea typeface="ＭＳ Ｐゴシック" pitchFamily="34" charset="-128"/>
            </a:endParaRPr>
          </a:p>
          <a:p>
            <a:r>
              <a:rPr lang="en-US" altLang="en-US" sz="2000" dirty="0">
                <a:solidFill>
                  <a:srgbClr val="002060"/>
                </a:solidFill>
                <a:latin typeface="Georgia" panose="02040502050405020303" pitchFamily="18" charset="0"/>
                <a:ea typeface="ＭＳ Ｐゴシック" pitchFamily="34" charset="-128"/>
              </a:rPr>
              <a:t>Attract new industry</a:t>
            </a:r>
          </a:p>
          <a:p>
            <a:r>
              <a:rPr lang="en-US" altLang="en-US" sz="2000" dirty="0">
                <a:solidFill>
                  <a:srgbClr val="002060"/>
                </a:solidFill>
                <a:latin typeface="Georgia" panose="02040502050405020303" pitchFamily="18" charset="0"/>
                <a:ea typeface="ＭＳ Ｐゴシック" pitchFamily="34" charset="-128"/>
              </a:rPr>
              <a:t>Encourage business expansion</a:t>
            </a:r>
          </a:p>
          <a:p>
            <a:r>
              <a:rPr lang="en-US" altLang="en-US" sz="2000" dirty="0">
                <a:solidFill>
                  <a:srgbClr val="002060"/>
                </a:solidFill>
                <a:latin typeface="Georgia" panose="02040502050405020303" pitchFamily="18" charset="0"/>
                <a:ea typeface="ＭＳ Ｐゴシック" pitchFamily="34" charset="-128"/>
              </a:rPr>
              <a:t>Diversify local economies</a:t>
            </a:r>
          </a:p>
          <a:p>
            <a:r>
              <a:rPr lang="en-US" altLang="en-US" sz="2000" dirty="0">
                <a:solidFill>
                  <a:srgbClr val="002060"/>
                </a:solidFill>
                <a:latin typeface="Georgia" panose="02040502050405020303" pitchFamily="18" charset="0"/>
                <a:ea typeface="ＭＳ Ｐゴシック" pitchFamily="34" charset="-128"/>
              </a:rPr>
              <a:t>Generate or retain long-term, private-sector jobs</a:t>
            </a:r>
            <a:endParaRPr lang="en-US" altLang="en-US" sz="2000" b="1" i="1" dirty="0">
              <a:solidFill>
                <a:srgbClr val="1F497D"/>
              </a:solidFill>
              <a:latin typeface="Georgia"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pPr marL="0" indent="0">
              <a:buNone/>
            </a:pPr>
            <a:endParaRPr lang="en-US" altLang="en-US" sz="2400" b="1" i="1" dirty="0">
              <a:solidFill>
                <a:srgbClr val="1F497D"/>
              </a:solidFill>
              <a:latin typeface="Georgia" pitchFamily="18" charset="0"/>
              <a:ea typeface="ＭＳ Ｐゴシック" pitchFamily="34" charset="-128"/>
            </a:endParaRPr>
          </a:p>
          <a:p>
            <a:endParaRPr lang="en-US" altLang="en-US" sz="1800" dirty="0">
              <a:solidFill>
                <a:srgbClr val="CC9900"/>
              </a:solidFill>
              <a:latin typeface="Georgia" pitchFamily="18" charset="0"/>
              <a:ea typeface="ＭＳ Ｐゴシック" pitchFamily="34" charset="-128"/>
            </a:endParaRPr>
          </a:p>
          <a:p>
            <a:pPr marL="0" indent="0">
              <a:buNone/>
            </a:pPr>
            <a:endParaRPr lang="en-US" altLang="en-US" b="1" dirty="0">
              <a:solidFill>
                <a:srgbClr val="CC9900"/>
              </a:solidFill>
              <a:latin typeface="Georgia" pitchFamily="18" charset="0"/>
              <a:ea typeface="ＭＳ Ｐゴシック" pitchFamily="34" charset="-128"/>
            </a:endParaRPr>
          </a:p>
          <a:p>
            <a:endParaRPr lang="en-US" dirty="0"/>
          </a:p>
        </p:txBody>
      </p:sp>
      <p:pic>
        <p:nvPicPr>
          <p:cNvPr id="5" name="Picture 18" descr="SustainableEconDev_icon.png">
            <a:extLst>
              <a:ext uri="{FF2B5EF4-FFF2-40B4-BE49-F238E27FC236}">
                <a16:creationId xmlns:a16="http://schemas.microsoft.com/office/drawing/2014/main" id="{4AC48361-91B1-464B-921E-57EE1F5BC9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1700" y="4914900"/>
            <a:ext cx="1600029" cy="156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068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472175" y="3429000"/>
            <a:ext cx="8250239" cy="1502078"/>
          </a:xfrm>
          <a:prstGeom prst="rect">
            <a:avLst/>
          </a:prstGeom>
          <a:noFill/>
          <a:ln w="9525">
            <a:noFill/>
            <a:miter lim="800000"/>
            <a:headEnd/>
            <a:tailEnd/>
          </a:ln>
        </p:spPr>
        <p:txBody>
          <a:bodyPr wrap="square" lIns="182880" tIns="0" rIns="182880" bIns="0">
            <a:spAutoFit/>
          </a:bodyPr>
          <a:lstStyle/>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1"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
        <p:nvSpPr>
          <p:cNvPr id="2" name="TextBox 1"/>
          <p:cNvSpPr txBox="1"/>
          <p:nvPr/>
        </p:nvSpPr>
        <p:spPr>
          <a:xfrm>
            <a:off x="546100" y="1371067"/>
            <a:ext cx="8148320" cy="487825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Application Process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marL="0" marR="0" lvl="0" indent="0" algn="l" defTabSz="457200" rtl="0" eaLnBrk="1" fontAlgn="base" latinLnBrk="0" hangingPunct="1">
              <a:lnSpc>
                <a:spcPts val="304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Eligible Organizations</a:t>
            </a:r>
          </a:p>
          <a:p>
            <a:pPr marL="285750" indent="-285750">
              <a:spcAft>
                <a:spcPts val="0"/>
              </a:spcAft>
              <a:buFont typeface="Arial" panose="020B0604020202020204" pitchFamily="34" charset="0"/>
              <a:buChar char="•"/>
              <a:defRPr/>
            </a:pPr>
            <a:r>
              <a:rPr kumimoji="0" lang="en-US"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District Organization </a:t>
            </a:r>
          </a:p>
          <a:p>
            <a:pPr marL="285750" indent="-285750">
              <a:spcAft>
                <a:spcPts val="0"/>
              </a:spcAft>
              <a:buFont typeface="Arial" panose="020B0604020202020204" pitchFamily="34" charset="0"/>
              <a:buChar char="•"/>
              <a:defRPr/>
            </a:pPr>
            <a:r>
              <a:rPr kumimoji="0" lang="en-US"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8" charset="-128"/>
              </a:rPr>
              <a:t>Indian Tribe or a consortium of Indian Tribes</a:t>
            </a:r>
          </a:p>
          <a:p>
            <a:pPr marL="285750" indent="-285750">
              <a:spcAft>
                <a:spcPts val="0"/>
              </a:spcAft>
              <a:buFont typeface="Arial" panose="020B0604020202020204" pitchFamily="34" charset="0"/>
              <a:buChar char="•"/>
              <a:defRPr/>
            </a:pPr>
            <a:r>
              <a:rPr kumimoji="0" lang="en-US"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State, county, city, or other political subdivision of a State, including a special purpose unit of a State or local government engaged in economic or infrastructure development activities, or a consortium of political subdivisions with local government support </a:t>
            </a:r>
          </a:p>
          <a:p>
            <a:pPr marL="285750" indent="-285750">
              <a:spcAft>
                <a:spcPts val="0"/>
              </a:spcAft>
              <a:buFont typeface="Arial" panose="020B0604020202020204" pitchFamily="34" charset="0"/>
              <a:buChar char="•"/>
              <a:defRPr/>
            </a:pPr>
            <a:r>
              <a:rPr kumimoji="0" lang="en-US"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Institution of higher education or a consortium of institutions of higher education</a:t>
            </a:r>
          </a:p>
          <a:p>
            <a:pPr marL="285750" indent="-285750">
              <a:spcAft>
                <a:spcPts val="0"/>
              </a:spcAft>
              <a:buFont typeface="Arial" panose="020B0604020202020204" pitchFamily="34" charset="0"/>
              <a:buChar char="•"/>
              <a:defRPr/>
            </a:pPr>
            <a:r>
              <a:rPr kumimoji="0" lang="en-US"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rPr>
              <a:t>Public or private non-profit organization or association acting in cooperation with officials of a political subdivision of a State</a:t>
            </a:r>
          </a:p>
          <a:p>
            <a:pPr marL="457200" marR="0" lvl="1" indent="0" algn="l" defTabSz="457200" rtl="0" eaLnBrk="1" fontAlgn="base"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005A8B"/>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p:txBody>
      </p:sp>
    </p:spTree>
    <p:extLst>
      <p:ext uri="{BB962C8B-B14F-4D97-AF65-F5344CB8AC3E}">
        <p14:creationId xmlns:p14="http://schemas.microsoft.com/office/powerpoint/2010/main" val="16873301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472175" y="3429000"/>
            <a:ext cx="8250239" cy="1502078"/>
          </a:xfrm>
          <a:prstGeom prst="rect">
            <a:avLst/>
          </a:prstGeom>
          <a:noFill/>
          <a:ln w="9525">
            <a:noFill/>
            <a:miter lim="800000"/>
            <a:headEnd/>
            <a:tailEnd/>
          </a:ln>
        </p:spPr>
        <p:txBody>
          <a:bodyPr wrap="square" lIns="182880" tIns="0" rIns="182880" bIns="0">
            <a:spAutoFit/>
          </a:bodyPr>
          <a:lstStyle/>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342900" marR="0" lvl="0" indent="-342900" algn="l" defTabSz="457200" rtl="0" eaLnBrk="1" fontAlgn="base" latinLnBrk="0" hangingPunct="1">
              <a:lnSpc>
                <a:spcPts val="304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ts val="3040"/>
              </a:lnSpc>
              <a:spcBef>
                <a:spcPct val="0"/>
              </a:spcBef>
              <a:spcAft>
                <a:spcPts val="0"/>
              </a:spcAft>
              <a:buClrTx/>
              <a:buSzTx/>
              <a:buFontTx/>
              <a:buNone/>
              <a:tabLst/>
              <a:defRPr/>
            </a:pPr>
            <a:endParaRPr kumimoji="0" lang="en-US" sz="2000" b="0" i="1" u="none" strike="noStrike" kern="1200" cap="none" spc="0" normalizeH="0" baseline="0" noProof="0" dirty="0">
              <a:ln>
                <a:noFill/>
              </a:ln>
              <a:solidFill>
                <a:srgbClr val="1F497D"/>
              </a:solidFill>
              <a:effectLst/>
              <a:uLnTx/>
              <a:uFillTx/>
              <a:latin typeface="Georgia" panose="02040502050405020303" pitchFamily="18" charset="0"/>
              <a:ea typeface="ＭＳ Ｐゴシック" pitchFamily="-105" charset="-128"/>
              <a:cs typeface="ＭＳ Ｐゴシック" pitchFamily="-105" charset="-128"/>
            </a:endParaRPr>
          </a:p>
        </p:txBody>
      </p:sp>
      <p:sp>
        <p:nvSpPr>
          <p:cNvPr id="2" name="TextBox 1"/>
          <p:cNvSpPr txBox="1"/>
          <p:nvPr/>
        </p:nvSpPr>
        <p:spPr>
          <a:xfrm>
            <a:off x="546100" y="1371067"/>
            <a:ext cx="8148320" cy="4124206"/>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rPr>
              <a:t>Application Process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a:p>
            <a:pPr lvl="0">
              <a:spcAft>
                <a:spcPts val="0"/>
              </a:spcAft>
              <a:defRPr/>
            </a:pPr>
            <a:r>
              <a:rPr lang="en-US" sz="2000" b="1" dirty="0">
                <a:solidFill>
                  <a:srgbClr val="1F497D"/>
                </a:solidFill>
                <a:latin typeface="Georgia" panose="02040502050405020303" pitchFamily="18" charset="0"/>
                <a:ea typeface="ＭＳ Ｐゴシック" pitchFamily="-105" charset="-128"/>
                <a:cs typeface="ＭＳ Ｐゴシック" pitchFamily="-105" charset="-128"/>
              </a:rPr>
              <a:t>Distress Criteria</a:t>
            </a:r>
          </a:p>
          <a:p>
            <a:pPr marL="342900"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Unemployment rate that is at least 1 percentage point greater than the national average; or </a:t>
            </a:r>
          </a:p>
          <a:p>
            <a:pPr marL="342900"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Per capita income that is 80% or less of the national average</a:t>
            </a:r>
          </a:p>
          <a:p>
            <a:pPr marL="342900"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Special Need:</a:t>
            </a:r>
          </a:p>
          <a:p>
            <a:pPr marL="800100" lvl="1"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Located in an Opportunity Zone </a:t>
            </a:r>
          </a:p>
          <a:p>
            <a:pPr marL="800100" lvl="1"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Loss of a major employer essential to the regional economy</a:t>
            </a:r>
          </a:p>
          <a:p>
            <a:pPr marL="800100" lvl="1"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Community affected by a downturn in the coal economy  </a:t>
            </a:r>
          </a:p>
          <a:p>
            <a:pPr marL="800100" lvl="1" indent="-342900">
              <a:spcAft>
                <a:spcPts val="0"/>
              </a:spcAft>
              <a:buFont typeface="Arial" panose="020B0604020202020204" pitchFamily="34" charset="0"/>
              <a:buChar char="•"/>
              <a:defRPr/>
            </a:pPr>
            <a:r>
              <a:rPr lang="en-US" sz="1600" b="1" dirty="0">
                <a:solidFill>
                  <a:srgbClr val="1F497D"/>
                </a:solidFill>
                <a:latin typeface="Georgia" panose="02040502050405020303" pitchFamily="18" charset="0"/>
                <a:ea typeface="ＭＳ Ｐゴシック" pitchFamily="-105" charset="-128"/>
                <a:cs typeface="ＭＳ Ｐゴシック" pitchFamily="-105" charset="-128"/>
              </a:rPr>
              <a:t>Presidentially Declared Disaster under the Robert T. Stafford Act  </a:t>
            </a:r>
          </a:p>
          <a:p>
            <a:pPr marL="800100" lvl="1" indent="-342900">
              <a:spcAft>
                <a:spcPts val="0"/>
              </a:spcAft>
              <a:buFont typeface="Arial" panose="020B0604020202020204" pitchFamily="34" charset="0"/>
              <a:buChar char="•"/>
              <a:defRPr/>
            </a:pPr>
            <a:r>
              <a:rPr lang="en-US" sz="1600" dirty="0">
                <a:solidFill>
                  <a:srgbClr val="1F497D"/>
                </a:solidFill>
                <a:latin typeface="Georgia" panose="02040502050405020303" pitchFamily="18" charset="0"/>
                <a:ea typeface="ＭＳ Ｐゴシック" pitchFamily="-105" charset="-128"/>
                <a:cs typeface="ＭＳ Ｐゴシック" pitchFamily="-105" charset="-128"/>
              </a:rPr>
              <a:t>Military Base closure </a:t>
            </a:r>
          </a:p>
          <a:p>
            <a:pPr>
              <a:spcAft>
                <a:spcPts val="0"/>
              </a:spcAft>
              <a:defRPr/>
            </a:pPr>
            <a:r>
              <a:rPr lang="en-US" sz="1600" b="1" dirty="0">
                <a:solidFill>
                  <a:srgbClr val="1F497D"/>
                </a:solidFill>
                <a:latin typeface="Georgia" panose="02040502050405020303" pitchFamily="18" charset="0"/>
                <a:ea typeface="ＭＳ Ｐゴシック" pitchFamily="-105" charset="-128"/>
                <a:cs typeface="ＭＳ Ｐゴシック" pitchFamily="-105" charset="-128"/>
              </a:rPr>
              <a:t>NW Counties Distress Report</a:t>
            </a:r>
          </a:p>
          <a:p>
            <a:pPr marL="457200" marR="0" lvl="1" indent="0" algn="l" defTabSz="457200" rtl="0" eaLnBrk="1" fontAlgn="base"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005A8B"/>
              </a:solidFill>
              <a:effectLst/>
              <a:uLnTx/>
              <a:uFillTx/>
              <a:latin typeface="Georgia" panose="02040502050405020303" pitchFamily="18" charset="0"/>
              <a:ea typeface="ＭＳ Ｐゴシック" pitchFamily="-105" charset="-128"/>
              <a:cs typeface="ＭＳ Ｐゴシック" pitchFamily="-105" charset="-128"/>
            </a:endParaRPr>
          </a:p>
          <a:p>
            <a:pPr marL="0" marR="0" lvl="0" indent="0" algn="l" defTabSz="457200" rtl="0" eaLnBrk="1" fontAlgn="base"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CC9900"/>
              </a:solidFill>
              <a:effectLst/>
              <a:uLnTx/>
              <a:uFillTx/>
              <a:latin typeface="Georgia" pitchFamily="18" charset="0"/>
              <a:ea typeface="ＭＳ Ｐゴシック" pitchFamily="34" charset="-128"/>
            </a:endParaRPr>
          </a:p>
        </p:txBody>
      </p:sp>
      <p:pic>
        <p:nvPicPr>
          <p:cNvPr id="5" name="Picture 4">
            <a:extLst>
              <a:ext uri="{FF2B5EF4-FFF2-40B4-BE49-F238E27FC236}">
                <a16:creationId xmlns:a16="http://schemas.microsoft.com/office/drawing/2014/main" id="{2304F547-EF14-4406-96EA-5249A0AE97A2}"/>
              </a:ext>
            </a:extLst>
          </p:cNvPr>
          <p:cNvPicPr>
            <a:picLocks noChangeAspect="1"/>
          </p:cNvPicPr>
          <p:nvPr/>
        </p:nvPicPr>
        <p:blipFill rotWithShape="1">
          <a:blip r:embed="rId3"/>
          <a:srcRect t="38779" r="27094" b="7314"/>
          <a:stretch/>
        </p:blipFill>
        <p:spPr>
          <a:xfrm>
            <a:off x="946885" y="4885279"/>
            <a:ext cx="4138462" cy="1852405"/>
          </a:xfrm>
          <a:prstGeom prst="rect">
            <a:avLst/>
          </a:prstGeom>
        </p:spPr>
      </p:pic>
    </p:spTree>
    <p:extLst>
      <p:ext uri="{BB962C8B-B14F-4D97-AF65-F5344CB8AC3E}">
        <p14:creationId xmlns:p14="http://schemas.microsoft.com/office/powerpoint/2010/main" val="25573323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4626</TotalTime>
  <Words>1207</Words>
  <Application>Microsoft Office PowerPoint</Application>
  <PresentationFormat>On-screen Show (4:3)</PresentationFormat>
  <Paragraphs>184</Paragraphs>
  <Slides>13</Slides>
  <Notes>13</Notes>
  <HiddenSlides>4</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ＭＳ Ｐゴシック</vt:lpstr>
      <vt:lpstr>Arial</vt:lpstr>
      <vt:lpstr>Calibri</vt:lpstr>
      <vt:lpstr>Georgia</vt:lpstr>
      <vt:lpstr>Times New Roman</vt:lpstr>
      <vt:lpstr>1_Custom Design</vt:lpstr>
      <vt:lpstr>2_Custom Design</vt:lpstr>
      <vt:lpstr>3_Custom Design</vt:lpstr>
      <vt:lpstr>Custom Design</vt:lpstr>
      <vt:lpstr>1_Office Theme</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 Bright Idea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Condon</dc:creator>
  <cp:lastModifiedBy>Hackbarth, Jamie (Federal)</cp:lastModifiedBy>
  <cp:revision>372</cp:revision>
  <cp:lastPrinted>2017-11-17T20:59:27Z</cp:lastPrinted>
  <dcterms:created xsi:type="dcterms:W3CDTF">2011-02-24T20:55:53Z</dcterms:created>
  <dcterms:modified xsi:type="dcterms:W3CDTF">2021-03-25T16:02:08Z</dcterms:modified>
</cp:coreProperties>
</file>