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414" r:id="rId2"/>
    <p:sldId id="413" r:id="rId3"/>
    <p:sldId id="839" r:id="rId4"/>
    <p:sldId id="418" r:id="rId5"/>
    <p:sldId id="419" r:id="rId6"/>
    <p:sldId id="420" r:id="rId7"/>
    <p:sldId id="840" r:id="rId8"/>
    <p:sldId id="841" r:id="rId9"/>
    <p:sldId id="842" r:id="rId10"/>
    <p:sldId id="843" r:id="rId11"/>
    <p:sldId id="844" r:id="rId12"/>
    <p:sldId id="845" r:id="rId13"/>
    <p:sldId id="846" r:id="rId14"/>
    <p:sldId id="847" r:id="rId15"/>
    <p:sldId id="848" r:id="rId16"/>
    <p:sldId id="84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7" d="100"/>
          <a:sy n="107" d="100"/>
        </p:scale>
        <p:origin x="128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12192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803405"/>
            <a:ext cx="97536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632201"/>
            <a:ext cx="97536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23846"/>
            <a:ext cx="3063239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6/13/25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9200" y="4323847"/>
            <a:ext cx="650748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8"/>
            <a:ext cx="28956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099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73" y="4697362"/>
            <a:ext cx="10608643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92473" y="977035"/>
            <a:ext cx="10600347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" y="5516716"/>
            <a:ext cx="1060704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554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12192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753534"/>
            <a:ext cx="1060704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649134"/>
            <a:ext cx="103632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16235" y="381002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6/13/25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2480" y="381002"/>
            <a:ext cx="644087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09955" y="381002"/>
            <a:ext cx="88956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88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12192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8" y="753534"/>
            <a:ext cx="10151533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509768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174598"/>
            <a:ext cx="10371669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16235" y="381002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6/13/25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2480" y="379439"/>
            <a:ext cx="644087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09955" y="381002"/>
            <a:ext cx="88956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8611" y="80772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862311" y="302133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672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12192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24703"/>
            <a:ext cx="1036637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89" y="3648317"/>
            <a:ext cx="10364811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16235" y="378885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6/13/25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2480" y="378885"/>
            <a:ext cx="644087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09955" y="381002"/>
            <a:ext cx="88956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551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2" y="762001"/>
            <a:ext cx="850391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92481" y="2202080"/>
            <a:ext cx="341376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792480" y="2904565"/>
            <a:ext cx="341376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02983" y="2201333"/>
            <a:ext cx="341376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01041" y="2904068"/>
            <a:ext cx="341376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5759" y="2192866"/>
            <a:ext cx="341376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85760" y="2904565"/>
            <a:ext cx="341376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6/13/25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124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3" y="762000"/>
            <a:ext cx="8509312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792480" y="4113341"/>
            <a:ext cx="341376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92480" y="2331720"/>
            <a:ext cx="341376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792480" y="4796104"/>
            <a:ext cx="341376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89164" y="4113341"/>
            <a:ext cx="341376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89163" y="2331720"/>
            <a:ext cx="341376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87811" y="4796103"/>
            <a:ext cx="341376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91153" y="4113341"/>
            <a:ext cx="341376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91152" y="2331722"/>
            <a:ext cx="341376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91029" y="4796101"/>
            <a:ext cx="341376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6/13/25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880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480" y="2194560"/>
            <a:ext cx="1060704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920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12192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42120" y="747184"/>
            <a:ext cx="205740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481" y="746126"/>
            <a:ext cx="8370713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16235" y="381002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6/13/25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2480" y="381002"/>
            <a:ext cx="644087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09955" y="381002"/>
            <a:ext cx="88956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054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3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778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694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12192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753535"/>
            <a:ext cx="1060704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81" y="3641726"/>
            <a:ext cx="1060704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16235" y="381002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6/13/25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2480" y="381002"/>
            <a:ext cx="644087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09955" y="381002"/>
            <a:ext cx="88956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674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481" y="2194560"/>
            <a:ext cx="5214105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466" y="2194560"/>
            <a:ext cx="5210053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539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50392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5039" y="2183802"/>
            <a:ext cx="4911545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480" y="3132668"/>
            <a:ext cx="5214105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2025" y="2183802"/>
            <a:ext cx="4907495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465" y="3132668"/>
            <a:ext cx="5210055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61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6/13/25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93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6/13/25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78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746760"/>
            <a:ext cx="621792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" y="3124200"/>
            <a:ext cx="41148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337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524000"/>
            <a:ext cx="5434307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03365" y="751242"/>
            <a:ext cx="4898979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" y="3124200"/>
            <a:ext cx="5434307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775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50392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80" y="2194560"/>
            <a:ext cx="1060704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49640" y="6356352"/>
            <a:ext cx="2849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7B502-310E-C84A-808B-EA0049621155}" type="datetimeFigureOut">
              <a:rPr lang="en-US" smtClean="0"/>
              <a:t>6/13/25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2480" y="6355847"/>
            <a:ext cx="7574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2"/>
            <a:ext cx="2636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CB115-05A5-2143-BE91-E4A0ED326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230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52F5DE9-A77A-69E3-E807-AEDB09B61E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810" y="889165"/>
            <a:ext cx="10822379" cy="2305297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Essential Pillars</a:t>
            </a:r>
          </a:p>
          <a:p>
            <a:pPr algn="ctr"/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For the Post-2026 Colorado River Guidelines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CC0545-39F5-1407-0544-6B8794222848}"/>
              </a:ext>
            </a:extLst>
          </p:cNvPr>
          <p:cNvSpPr txBox="1"/>
          <p:nvPr/>
        </p:nvSpPr>
        <p:spPr>
          <a:xfrm>
            <a:off x="9591885" y="4879881"/>
            <a:ext cx="222208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NWCCOG QQ</a:t>
            </a:r>
          </a:p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Anne Castle</a:t>
            </a:r>
          </a:p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June 18, 2025</a:t>
            </a:r>
          </a:p>
        </p:txBody>
      </p:sp>
    </p:spTree>
    <p:extLst>
      <p:ext uri="{BB962C8B-B14F-4D97-AF65-F5344CB8AC3E}">
        <p14:creationId xmlns:p14="http://schemas.microsoft.com/office/powerpoint/2010/main" val="280582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6DE4A-6A28-2745-63AB-D3CB3B1F1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D53DD68-0DBE-E6B0-2EC5-63DC5ACD37A1}"/>
              </a:ext>
            </a:extLst>
          </p:cNvPr>
          <p:cNvSpPr txBox="1">
            <a:spLocks/>
          </p:cNvSpPr>
          <p:nvPr/>
        </p:nvSpPr>
        <p:spPr>
          <a:xfrm>
            <a:off x="1844039" y="322448"/>
            <a:ext cx="8503920" cy="11267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EC9A3F-8E29-05EE-387E-BAEB43928578}"/>
              </a:ext>
            </a:extLst>
          </p:cNvPr>
          <p:cNvSpPr txBox="1"/>
          <p:nvPr/>
        </p:nvSpPr>
        <p:spPr>
          <a:xfrm>
            <a:off x="1379449" y="1539384"/>
            <a:ext cx="94331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Conservation Pools in Lake Powell and </a:t>
            </a:r>
          </a:p>
          <a:p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Lake Mead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ICS in Lake Mead was and is essential to preventing the “use it or lose it” syndrome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Lake Powell pool can help ensure Compact compliance and offset extreme cuts in LB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Saved water must have a history of consumptive use (but see Tribes)</a:t>
            </a:r>
          </a:p>
        </p:txBody>
      </p:sp>
    </p:spTree>
    <p:extLst>
      <p:ext uri="{BB962C8B-B14F-4D97-AF65-F5344CB8AC3E}">
        <p14:creationId xmlns:p14="http://schemas.microsoft.com/office/powerpoint/2010/main" val="4069204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F338C-35D6-B2FC-74A4-1A0CF271B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5B44173-2542-3198-A3E7-8F80A554C630}"/>
              </a:ext>
            </a:extLst>
          </p:cNvPr>
          <p:cNvSpPr txBox="1">
            <a:spLocks/>
          </p:cNvSpPr>
          <p:nvPr/>
        </p:nvSpPr>
        <p:spPr>
          <a:xfrm>
            <a:off x="1844038" y="234778"/>
            <a:ext cx="8503920" cy="11267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02E35E-B0DB-56EA-8F19-BCFC9450702C}"/>
              </a:ext>
            </a:extLst>
          </p:cNvPr>
          <p:cNvSpPr txBox="1"/>
          <p:nvPr/>
        </p:nvSpPr>
        <p:spPr>
          <a:xfrm>
            <a:off x="1313934" y="1483353"/>
            <a:ext cx="956412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Tribal Nations Must Have Full Access to Water Management Opportunities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800" dirty="0">
                <a:latin typeface="Calibri" panose="020F0502020204030204" pitchFamily="34" charset="0"/>
                <a:cs typeface="Calibri" panose="020F0502020204030204" pitchFamily="34" charset="0"/>
              </a:rPr>
              <a:t>At least same as other water users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Advocate for their water needs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Provide input on proposed flow regimes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Conservation and compensation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800" dirty="0">
                <a:latin typeface="Calibri" panose="020F0502020204030204" pitchFamily="34" charset="0"/>
                <a:cs typeface="Calibri" panose="020F0502020204030204" pitchFamily="34" charset="0"/>
              </a:rPr>
              <a:t>Compensated forbearance for undeveloped water addressed through Federal trust responsibility</a:t>
            </a:r>
          </a:p>
        </p:txBody>
      </p:sp>
    </p:spTree>
    <p:extLst>
      <p:ext uri="{BB962C8B-B14F-4D97-AF65-F5344CB8AC3E}">
        <p14:creationId xmlns:p14="http://schemas.microsoft.com/office/powerpoint/2010/main" val="2895243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DB587-328C-C6FD-F95D-AA92B62C6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64CF24F-3C68-FEBF-7A32-44A5C276036F}"/>
              </a:ext>
            </a:extLst>
          </p:cNvPr>
          <p:cNvSpPr txBox="1">
            <a:spLocks/>
          </p:cNvSpPr>
          <p:nvPr/>
        </p:nvSpPr>
        <p:spPr>
          <a:xfrm>
            <a:off x="1844040" y="384231"/>
            <a:ext cx="8503920" cy="11267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59C60B-A11F-ED2D-5D2B-426BFFDD5072}"/>
              </a:ext>
            </a:extLst>
          </p:cNvPr>
          <p:cNvSpPr txBox="1"/>
          <p:nvPr/>
        </p:nvSpPr>
        <p:spPr>
          <a:xfrm>
            <a:off x="877331" y="1742706"/>
            <a:ext cx="104373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Storage Recovery as Part of Operating Rules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Reservoirs provide highly desirable flexibility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But not when they’re always on the brink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6AA597-CB4F-5A20-E1AF-8D8C74D015C3}"/>
              </a:ext>
            </a:extLst>
          </p:cNvPr>
          <p:cNvSpPr txBox="1"/>
          <p:nvPr/>
        </p:nvSpPr>
        <p:spPr>
          <a:xfrm>
            <a:off x="877328" y="3774031"/>
            <a:ext cx="72691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4128" indent="-566928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Rules for diversion and use must include storage preservation</a:t>
            </a:r>
          </a:p>
          <a:p>
            <a:pPr marL="1024128" indent="-566928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Explore access to dead pool</a:t>
            </a:r>
          </a:p>
        </p:txBody>
      </p:sp>
      <p:pic>
        <p:nvPicPr>
          <p:cNvPr id="9" name="Picture 8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F2C95059-D989-6DC2-B55D-9B9D747C6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5198" y="4168238"/>
            <a:ext cx="3926668" cy="254630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78214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6D0DC-435C-6235-01FF-C4B0A93CF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B35418-30A3-3B5B-61BE-0F47506BA271}"/>
              </a:ext>
            </a:extLst>
          </p:cNvPr>
          <p:cNvSpPr txBox="1">
            <a:spLocks/>
          </p:cNvSpPr>
          <p:nvPr/>
        </p:nvSpPr>
        <p:spPr>
          <a:xfrm>
            <a:off x="1844038" y="319935"/>
            <a:ext cx="8503920" cy="11267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2F1662-65B2-27B0-D61B-B0FFD27DAE1F}"/>
              </a:ext>
            </a:extLst>
          </p:cNvPr>
          <p:cNvSpPr txBox="1"/>
          <p:nvPr/>
        </p:nvSpPr>
        <p:spPr>
          <a:xfrm>
            <a:off x="1313934" y="1758139"/>
            <a:ext cx="9564129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Flexibility to Achieve Environmental Objectives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Strict annual release requirements can thwart efforts in Grand Canyon and other highly important ecosystems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Flexibility in releases can mitigate injury without jeopardizing water deliveries</a:t>
            </a:r>
          </a:p>
        </p:txBody>
      </p:sp>
    </p:spTree>
    <p:extLst>
      <p:ext uri="{BB962C8B-B14F-4D97-AF65-F5344CB8AC3E}">
        <p14:creationId xmlns:p14="http://schemas.microsoft.com/office/powerpoint/2010/main" val="207709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9EB45-68BD-07D9-1364-6A58DFF20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5A36CD6-74C1-BCDF-78FF-D60D4DAD2B08}"/>
              </a:ext>
            </a:extLst>
          </p:cNvPr>
          <p:cNvSpPr txBox="1">
            <a:spLocks/>
          </p:cNvSpPr>
          <p:nvPr/>
        </p:nvSpPr>
        <p:spPr>
          <a:xfrm>
            <a:off x="1844038" y="396106"/>
            <a:ext cx="8503920" cy="11267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4EE1E4-0D6C-2B68-D9E8-8B3B0DA54812}"/>
              </a:ext>
            </a:extLst>
          </p:cNvPr>
          <p:cNvSpPr txBox="1"/>
          <p:nvPr/>
        </p:nvSpPr>
        <p:spPr>
          <a:xfrm>
            <a:off x="1313934" y="1982450"/>
            <a:ext cx="95641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Absolute Protection of Domestic Water Deliveries for Public Health and Safety</a:t>
            </a:r>
          </a:p>
        </p:txBody>
      </p:sp>
    </p:spTree>
    <p:extLst>
      <p:ext uri="{BB962C8B-B14F-4D97-AF65-F5344CB8AC3E}">
        <p14:creationId xmlns:p14="http://schemas.microsoft.com/office/powerpoint/2010/main" val="3308023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2F95B-5948-8503-5054-E97F900AC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954C1FB-288C-9EB8-3B2E-F66E46964F33}"/>
              </a:ext>
            </a:extLst>
          </p:cNvPr>
          <p:cNvSpPr txBox="1">
            <a:spLocks/>
          </p:cNvSpPr>
          <p:nvPr/>
        </p:nvSpPr>
        <p:spPr>
          <a:xfrm>
            <a:off x="1127856" y="229656"/>
            <a:ext cx="9936284" cy="1126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Reactions to 7 pillars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467B04-4430-12BF-7768-4C9EDAEA1E6D}"/>
              </a:ext>
            </a:extLst>
          </p:cNvPr>
          <p:cNvSpPr txBox="1"/>
          <p:nvPr/>
        </p:nvSpPr>
        <p:spPr>
          <a:xfrm>
            <a:off x="1313934" y="1611586"/>
            <a:ext cx="95641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Generally favorable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Dismissed as “talking heads” or not understanding Upper Basin realities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Questions whether state law changes would be required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Some discussion now of extension of existing rules</a:t>
            </a:r>
          </a:p>
        </p:txBody>
      </p:sp>
    </p:spTree>
    <p:extLst>
      <p:ext uri="{BB962C8B-B14F-4D97-AF65-F5344CB8AC3E}">
        <p14:creationId xmlns:p14="http://schemas.microsoft.com/office/powerpoint/2010/main" val="3837933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53D353-41BB-F9ED-5ADE-F0CA0F921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D2AA4F1-1DAA-D009-82A6-A5FC07D33424}"/>
              </a:ext>
            </a:extLst>
          </p:cNvPr>
          <p:cNvSpPr txBox="1">
            <a:spLocks/>
          </p:cNvSpPr>
          <p:nvPr/>
        </p:nvSpPr>
        <p:spPr>
          <a:xfrm>
            <a:off x="1099132" y="0"/>
            <a:ext cx="10166729" cy="165478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Creating a Sustainable Colorado river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621987-9175-C129-08C5-9006D9E7B2E6}"/>
              </a:ext>
            </a:extLst>
          </p:cNvPr>
          <p:cNvSpPr txBox="1"/>
          <p:nvPr/>
        </p:nvSpPr>
        <p:spPr>
          <a:xfrm>
            <a:off x="1299977" y="2089168"/>
            <a:ext cx="976503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This is the focus of the 7 Pillars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Authors are independent experts with no affiliations or obligations to constituencies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Primary goals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Avoiding litigation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Fairness throughout the system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Ensuring stability for future generations </a:t>
            </a:r>
          </a:p>
        </p:txBody>
      </p:sp>
    </p:spTree>
    <p:extLst>
      <p:ext uri="{BB962C8B-B14F-4D97-AF65-F5344CB8AC3E}">
        <p14:creationId xmlns:p14="http://schemas.microsoft.com/office/powerpoint/2010/main" val="92102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50274C8-BA2C-8C06-4153-6D0A9703D0CD}"/>
              </a:ext>
            </a:extLst>
          </p:cNvPr>
          <p:cNvSpPr txBox="1">
            <a:spLocks/>
          </p:cNvSpPr>
          <p:nvPr/>
        </p:nvSpPr>
        <p:spPr>
          <a:xfrm>
            <a:off x="896612" y="1751611"/>
            <a:ext cx="10398776" cy="485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Draft EIS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Will contain complete modeling of all alternatives and impacts on various resources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Originally promised in Dec 2024, now Dec 2025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Comment period – through Mar/Apr 2026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State legislation/approval may be required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Final EIS will incorporate comments on draft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Record of Decision – May/June 2026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C94E48A-D280-C20A-1F6A-F639CE815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05" y="249382"/>
            <a:ext cx="11744695" cy="1045027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Timeline for new guidelines</a:t>
            </a:r>
          </a:p>
        </p:txBody>
      </p:sp>
    </p:spTree>
    <p:extLst>
      <p:ext uri="{BB962C8B-B14F-4D97-AF65-F5344CB8AC3E}">
        <p14:creationId xmlns:p14="http://schemas.microsoft.com/office/powerpoint/2010/main" val="1398202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B8E92-8183-5FA4-F4F9-5DDF68764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175" y="85645"/>
            <a:ext cx="8629650" cy="1293028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Alternatives proposed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9C634-A4D0-82B8-221E-583090173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984" y="1470562"/>
            <a:ext cx="5217361" cy="5092703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Lower Basin states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Upper Basin states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Env NGO Coalition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19 Tribes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Schmidt, Fleck, Kuhn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Gila River Indian Comm.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National Park Service/   Fish &amp; Wildlife Service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Web tool submissions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river flowing through a valley&#10;&#10;AI-generated content may be incorrect.">
            <a:extLst>
              <a:ext uri="{FF2B5EF4-FFF2-40B4-BE49-F238E27FC236}">
                <a16:creationId xmlns:a16="http://schemas.microsoft.com/office/drawing/2014/main" id="{F726E5F5-C416-1E57-C64E-17C7B66A0D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1" b="22625"/>
          <a:stretch>
            <a:fillRect/>
          </a:stretch>
        </p:blipFill>
        <p:spPr>
          <a:xfrm>
            <a:off x="512655" y="1248155"/>
            <a:ext cx="4549140" cy="524011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53455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47EC84-22CD-8D1C-6029-0BAAAE7C6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4C5A7-E8EC-6780-569D-5CC422D07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675" y="386406"/>
            <a:ext cx="8502650" cy="91281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Current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CD093-1D0B-8A02-D399-058FC426A165}"/>
              </a:ext>
            </a:extLst>
          </p:cNvPr>
          <p:cNvSpPr txBox="1">
            <a:spLocks/>
          </p:cNvSpPr>
          <p:nvPr/>
        </p:nvSpPr>
        <p:spPr>
          <a:xfrm>
            <a:off x="245820" y="1299220"/>
            <a:ext cx="7128757" cy="5374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Reclamation published alternatives report in Jan 2025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4 action alternatives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Neither LB nor UB alternative adopted in full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3 alternatives require Congressional authority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Analysis underway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States negotiating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Hope for consensus dimming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cover of a report&#10;&#10;AI-generated content may be incorrect.">
            <a:extLst>
              <a:ext uri="{FF2B5EF4-FFF2-40B4-BE49-F238E27FC236}">
                <a16:creationId xmlns:a16="http://schemas.microsoft.com/office/drawing/2014/main" id="{7B6B3FAA-B700-8F37-D360-E7F6A85F4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60000">
            <a:off x="7781080" y="1511727"/>
            <a:ext cx="3748313" cy="4841571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42589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E8A60-E1F5-56E8-6D57-A089324CA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9408395-5828-004F-28B9-E7F53FDFDC97}"/>
              </a:ext>
            </a:extLst>
          </p:cNvPr>
          <p:cNvSpPr txBox="1">
            <a:spLocks/>
          </p:cNvSpPr>
          <p:nvPr/>
        </p:nvSpPr>
        <p:spPr>
          <a:xfrm>
            <a:off x="1247415" y="0"/>
            <a:ext cx="9927829" cy="12930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Hurdles to consensus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597D442-653F-9379-AD7D-FA1D69F15280}"/>
              </a:ext>
            </a:extLst>
          </p:cNvPr>
          <p:cNvSpPr txBox="1">
            <a:spLocks/>
          </p:cNvSpPr>
          <p:nvPr/>
        </p:nvSpPr>
        <p:spPr>
          <a:xfrm>
            <a:off x="6693243" y="1905998"/>
            <a:ext cx="5498757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Volume of cuts needed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Lower Basin letter to Secretary of Interior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Freezing/rescission of federal drought funding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Political pressures work against compromise</a:t>
            </a:r>
          </a:p>
        </p:txBody>
      </p:sp>
      <p:pic>
        <p:nvPicPr>
          <p:cNvPr id="3" name="Picture 2" descr="A person in a raft on a river&#10;&#10;AI-generated content may be incorrect.">
            <a:extLst>
              <a:ext uri="{FF2B5EF4-FFF2-40B4-BE49-F238E27FC236}">
                <a16:creationId xmlns:a16="http://schemas.microsoft.com/office/drawing/2014/main" id="{105BF55B-DD61-03D4-668D-89246E9730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000"/>
          <a:stretch>
            <a:fillRect/>
          </a:stretch>
        </p:blipFill>
        <p:spPr>
          <a:xfrm>
            <a:off x="420130" y="1905998"/>
            <a:ext cx="5791200" cy="406908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95079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F32F08-F3D8-45FA-0002-628CA17B5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DFE5790-C32D-B483-42B8-DAD996D4703B}"/>
              </a:ext>
            </a:extLst>
          </p:cNvPr>
          <p:cNvSpPr txBox="1">
            <a:spLocks/>
          </p:cNvSpPr>
          <p:nvPr/>
        </p:nvSpPr>
        <p:spPr>
          <a:xfrm>
            <a:off x="1844040" y="0"/>
            <a:ext cx="8503920" cy="11267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hydrology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587990-1CA0-43E1-7754-C72C25C14167}"/>
              </a:ext>
            </a:extLst>
          </p:cNvPr>
          <p:cNvSpPr txBox="1"/>
          <p:nvPr/>
        </p:nvSpPr>
        <p:spPr>
          <a:xfrm>
            <a:off x="122117" y="1321245"/>
            <a:ext cx="1022584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Projected inflow to Lake Powell (April-July) – 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45%!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Water year precipitation – 92%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Reservoir conditions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Lake Powell – 34% capacity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Lake Mead – 31% capacity</a:t>
            </a:r>
          </a:p>
        </p:txBody>
      </p:sp>
      <p:pic>
        <p:nvPicPr>
          <p:cNvPr id="9" name="Picture 8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FCF34D63-551E-3ACB-8205-99DC6226E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5028" y="2743200"/>
            <a:ext cx="6134855" cy="397823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527583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356CF2-E125-A873-1CE9-3B1936F7E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CCC0E7E-3E50-F048-4AC7-CA74C73364B9}"/>
              </a:ext>
            </a:extLst>
          </p:cNvPr>
          <p:cNvSpPr txBox="1">
            <a:spLocks/>
          </p:cNvSpPr>
          <p:nvPr/>
        </p:nvSpPr>
        <p:spPr>
          <a:xfrm>
            <a:off x="1844040" y="237507"/>
            <a:ext cx="8503920" cy="11267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7 essential Pillars</a:t>
            </a:r>
          </a:p>
        </p:txBody>
      </p:sp>
      <p:pic>
        <p:nvPicPr>
          <p:cNvPr id="8" name="Picture 7" descr="A white card with red text&#10;&#10;AI-generated content may be incorrect.">
            <a:extLst>
              <a:ext uri="{FF2B5EF4-FFF2-40B4-BE49-F238E27FC236}">
                <a16:creationId xmlns:a16="http://schemas.microsoft.com/office/drawing/2014/main" id="{BC800690-EEFF-18FB-D17B-3820F73F5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720" y="2167231"/>
            <a:ext cx="6416149" cy="313346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1C14F7-90E7-D320-9089-718F364C5A04}"/>
              </a:ext>
            </a:extLst>
          </p:cNvPr>
          <p:cNvSpPr txBox="1"/>
          <p:nvPr/>
        </p:nvSpPr>
        <p:spPr>
          <a:xfrm>
            <a:off x="420131" y="2167231"/>
            <a:ext cx="47944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Negotiations stalled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“Conclave” problem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New kids and empty desks at Interior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Back to basics</a:t>
            </a:r>
          </a:p>
        </p:txBody>
      </p:sp>
    </p:spTree>
    <p:extLst>
      <p:ext uri="{BB962C8B-B14F-4D97-AF65-F5344CB8AC3E}">
        <p14:creationId xmlns:p14="http://schemas.microsoft.com/office/powerpoint/2010/main" val="621881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15975-39AD-102A-D687-64DA08514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E8D783C-8219-80B2-A6E3-7EBDB323F44C}"/>
              </a:ext>
            </a:extLst>
          </p:cNvPr>
          <p:cNvSpPr txBox="1">
            <a:spLocks/>
          </p:cNvSpPr>
          <p:nvPr/>
        </p:nvSpPr>
        <p:spPr>
          <a:xfrm>
            <a:off x="1844039" y="308919"/>
            <a:ext cx="8503920" cy="11267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64E6A0-2D15-7F66-03A4-101423433487}"/>
              </a:ext>
            </a:extLst>
          </p:cNvPr>
          <p:cNvSpPr txBox="1"/>
          <p:nvPr/>
        </p:nvSpPr>
        <p:spPr>
          <a:xfrm>
            <a:off x="1313934" y="1918777"/>
            <a:ext cx="9564129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Enforceable Reductions in both Upper and Lower Basin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Math problem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Fairness – no one basin, state, or sector of the economy can solve this problem alone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Political viability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Shared pain critical to avoiding litigation</a:t>
            </a:r>
          </a:p>
        </p:txBody>
      </p:sp>
    </p:spTree>
    <p:extLst>
      <p:ext uri="{BB962C8B-B14F-4D97-AF65-F5344CB8AC3E}">
        <p14:creationId xmlns:p14="http://schemas.microsoft.com/office/powerpoint/2010/main" val="117928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3A4BD-A116-095C-C93C-73244716E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A6CD47F-C230-619E-21E4-BE2F4B060ADB}"/>
              </a:ext>
            </a:extLst>
          </p:cNvPr>
          <p:cNvSpPr txBox="1">
            <a:spLocks/>
          </p:cNvSpPr>
          <p:nvPr/>
        </p:nvSpPr>
        <p:spPr>
          <a:xfrm>
            <a:off x="1844038" y="440053"/>
            <a:ext cx="8503920" cy="11267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5D2D76-ADAD-101C-489A-E120A982A565}"/>
              </a:ext>
            </a:extLst>
          </p:cNvPr>
          <p:cNvSpPr txBox="1"/>
          <p:nvPr/>
        </p:nvSpPr>
        <p:spPr>
          <a:xfrm>
            <a:off x="1313934" y="1819923"/>
            <a:ext cx="956412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Reductions in Water Use Cannot Be Predicated on Federal Compensation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Unreliability of federal funding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Can’t provide long term funding for not using water that doesn’t exist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Some funding may be available and must be utilized wisely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Doesn’t preclude funding for Tribes</a:t>
            </a:r>
          </a:p>
        </p:txBody>
      </p:sp>
    </p:spTree>
    <p:extLst>
      <p:ext uri="{BB962C8B-B14F-4D97-AF65-F5344CB8AC3E}">
        <p14:creationId xmlns:p14="http://schemas.microsoft.com/office/powerpoint/2010/main" val="301231470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7452</TotalTime>
  <Words>544</Words>
  <Application>Microsoft Macintosh PowerPoint</Application>
  <PresentationFormat>Widescreen</PresentationFormat>
  <Paragraphs>97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Century Gothic</vt:lpstr>
      <vt:lpstr>Vapor Trail</vt:lpstr>
      <vt:lpstr>PowerPoint Presentation</vt:lpstr>
      <vt:lpstr>Timeline for new guidelines</vt:lpstr>
      <vt:lpstr>Alternatives proposed</vt:lpstr>
      <vt:lpstr>Current status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Anne Castle</dc:creator>
  <cp:lastModifiedBy>Anne Castle</cp:lastModifiedBy>
  <cp:revision>14</cp:revision>
  <dcterms:created xsi:type="dcterms:W3CDTF">2025-04-14T21:12:56Z</dcterms:created>
  <dcterms:modified xsi:type="dcterms:W3CDTF">2025-06-17T21:56:37Z</dcterms:modified>
</cp:coreProperties>
</file>