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73" r:id="rId3"/>
    <p:sldId id="263" r:id="rId4"/>
    <p:sldId id="264" r:id="rId5"/>
    <p:sldId id="266" r:id="rId6"/>
    <p:sldId id="267" r:id="rId7"/>
    <p:sldId id="269" r:id="rId8"/>
    <p:sldId id="271" r:id="rId9"/>
    <p:sldId id="265" r:id="rId10"/>
  </p:sldIdLst>
  <p:sldSz cx="12192000" cy="6858000"/>
  <p:notesSz cx="6858000" cy="9144000"/>
  <p:embeddedFontLst>
    <p:embeddedFont>
      <p:font typeface="Bitter" panose="020B0604020202020204" charset="0"/>
      <p:regular r:id="rId12"/>
      <p:bold r:id="rId13"/>
      <p:italic r:id="rId14"/>
    </p:embeddedFont>
    <p:embeddedFont>
      <p:font typeface="Open Sans" panose="020B0606030504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D24"/>
    <a:srgbClr val="FFFD78"/>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44" autoAdjust="0"/>
    <p:restoredTop sz="87830" autoAdjust="0"/>
  </p:normalViewPr>
  <p:slideViewPr>
    <p:cSldViewPr snapToGrid="0">
      <p:cViewPr varScale="1">
        <p:scale>
          <a:sx n="63" d="100"/>
          <a:sy n="63" d="100"/>
        </p:scale>
        <p:origin x="7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278D0-B18D-4546-B393-E3A669480B80}"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6CC2C-182E-4A8F-A769-D13701334FC9}" type="slidenum">
              <a:rPr lang="en-US" smtClean="0"/>
              <a:t>‹#›</a:t>
            </a:fld>
            <a:endParaRPr lang="en-US"/>
          </a:p>
        </p:txBody>
      </p:sp>
    </p:spTree>
    <p:extLst>
      <p:ext uri="{BB962C8B-B14F-4D97-AF65-F5344CB8AC3E}">
        <p14:creationId xmlns:p14="http://schemas.microsoft.com/office/powerpoint/2010/main" val="368008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rPr>
              <a:t>Section 402 of the CWA establishes a permit system for discharges of pollutants in waters of the United Statutes through a point source under the </a:t>
            </a:r>
            <a:r>
              <a:rPr lang="en-US" sz="1800" dirty="0">
                <a:effectLst/>
                <a:latin typeface="Open Sans" panose="020B0606030504020204" pitchFamily="34" charset="0"/>
                <a:ea typeface="Times New Roman" panose="02020603050405020304" pitchFamily="18" charset="0"/>
              </a:rPr>
              <a:t>National Pollution Discharge Elimination System (“NPDES”) </a:t>
            </a:r>
            <a:r>
              <a:rPr lang="en-US" sz="1800" dirty="0">
                <a:effectLst/>
                <a:latin typeface="Open Sans" panose="020B0606030504020204" pitchFamily="34" charset="0"/>
                <a:ea typeface="Calibri" panose="020F0502020204030204" pitchFamily="34" charset="0"/>
              </a:rPr>
              <a:t>permit program.</a:t>
            </a:r>
            <a:r>
              <a:rPr lang="en-US" dirty="0">
                <a:effectLst/>
              </a:rPr>
              <a:t> </a:t>
            </a:r>
            <a:r>
              <a:rPr lang="en-US" sz="1800" dirty="0">
                <a:effectLst/>
                <a:latin typeface="Open Sans" panose="020B0606030504020204" pitchFamily="34" charset="0"/>
                <a:ea typeface="Times New Roman" panose="02020603050405020304" pitchFamily="18" charset="0"/>
                <a:cs typeface="Times New Roman" panose="02020603050405020304" pitchFamily="18" charset="0"/>
              </a:rPr>
              <a:t>33 U.S.C. § 1342.</a:t>
            </a:r>
          </a:p>
          <a:p>
            <a:endParaRPr lang="en-US" dirty="0"/>
          </a:p>
        </p:txBody>
      </p:sp>
      <p:sp>
        <p:nvSpPr>
          <p:cNvPr id="4" name="Slide Number Placeholder 3"/>
          <p:cNvSpPr>
            <a:spLocks noGrp="1"/>
          </p:cNvSpPr>
          <p:nvPr>
            <p:ph type="sldNum" sz="quarter" idx="5"/>
          </p:nvPr>
        </p:nvSpPr>
        <p:spPr/>
        <p:txBody>
          <a:bodyPr/>
          <a:lstStyle/>
          <a:p>
            <a:fld id="{0AC6CC2C-182E-4A8F-A769-D13701334FC9}" type="slidenum">
              <a:rPr lang="en-US" smtClean="0"/>
              <a:t>3</a:t>
            </a:fld>
            <a:endParaRPr lang="en-US"/>
          </a:p>
        </p:txBody>
      </p:sp>
    </p:spTree>
    <p:extLst>
      <p:ext uri="{BB962C8B-B14F-4D97-AF65-F5344CB8AC3E}">
        <p14:creationId xmlns:p14="http://schemas.microsoft.com/office/powerpoint/2010/main" val="375756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rPr>
              <a:t>Section 402 of the CWA establishes a permit system for discharges of pollutants in waters of the United Statutes through a point source under the </a:t>
            </a:r>
            <a:r>
              <a:rPr lang="en-US" sz="1800" dirty="0">
                <a:effectLst/>
                <a:latin typeface="Open Sans" panose="020B0606030504020204" pitchFamily="34" charset="0"/>
                <a:ea typeface="Times New Roman" panose="02020603050405020304" pitchFamily="18" charset="0"/>
              </a:rPr>
              <a:t>National Pollution Discharge Elimination System (“NPDES”) </a:t>
            </a:r>
            <a:r>
              <a:rPr lang="en-US" sz="1800" dirty="0">
                <a:effectLst/>
                <a:latin typeface="Open Sans" panose="020B0606030504020204" pitchFamily="34" charset="0"/>
                <a:ea typeface="Calibri" panose="020F0502020204030204" pitchFamily="34" charset="0"/>
              </a:rPr>
              <a:t>permit program.</a:t>
            </a:r>
            <a:r>
              <a:rPr lang="en-US" dirty="0">
                <a:effectLst/>
              </a:rPr>
              <a:t> </a:t>
            </a:r>
            <a:r>
              <a:rPr lang="en-US" sz="1800" dirty="0">
                <a:effectLst/>
                <a:latin typeface="Open Sans" panose="020B0606030504020204" pitchFamily="34" charset="0"/>
                <a:ea typeface="Times New Roman" panose="02020603050405020304" pitchFamily="18" charset="0"/>
                <a:cs typeface="Times New Roman" panose="02020603050405020304" pitchFamily="18" charset="0"/>
              </a:rPr>
              <a:t>33 U.S.C. § 1342.</a:t>
            </a:r>
          </a:p>
          <a:p>
            <a:endParaRPr lang="en-US" dirty="0"/>
          </a:p>
        </p:txBody>
      </p:sp>
      <p:sp>
        <p:nvSpPr>
          <p:cNvPr id="4" name="Slide Number Placeholder 3"/>
          <p:cNvSpPr>
            <a:spLocks noGrp="1"/>
          </p:cNvSpPr>
          <p:nvPr>
            <p:ph type="sldNum" sz="quarter" idx="5"/>
          </p:nvPr>
        </p:nvSpPr>
        <p:spPr/>
        <p:txBody>
          <a:bodyPr/>
          <a:lstStyle/>
          <a:p>
            <a:fld id="{0AC6CC2C-182E-4A8F-A769-D13701334FC9}" type="slidenum">
              <a:rPr lang="en-US" smtClean="0"/>
              <a:t>4</a:t>
            </a:fld>
            <a:endParaRPr lang="en-US"/>
          </a:p>
        </p:txBody>
      </p:sp>
    </p:spTree>
    <p:extLst>
      <p:ext uri="{BB962C8B-B14F-4D97-AF65-F5344CB8AC3E}">
        <p14:creationId xmlns:p14="http://schemas.microsoft.com/office/powerpoint/2010/main" val="243883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6CC2C-182E-4A8F-A769-D13701334FC9}" type="slidenum">
              <a:rPr lang="en-US" smtClean="0"/>
              <a:t>6</a:t>
            </a:fld>
            <a:endParaRPr lang="en-US"/>
          </a:p>
        </p:txBody>
      </p:sp>
    </p:spTree>
    <p:extLst>
      <p:ext uri="{BB962C8B-B14F-4D97-AF65-F5344CB8AC3E}">
        <p14:creationId xmlns:p14="http://schemas.microsoft.com/office/powerpoint/2010/main" val="37728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1041 authority has been particularly important for addressing hydrologic modifications/ </a:t>
            </a:r>
            <a:r>
              <a:rPr lang="en-US" dirty="0" err="1"/>
              <a:t>TMDs</a:t>
            </a:r>
            <a:r>
              <a:rPr lang="en-US" dirty="0"/>
              <a:t>. </a:t>
            </a:r>
          </a:p>
          <a:p>
            <a:endParaRPr lang="en-US" dirty="0"/>
          </a:p>
          <a:p>
            <a:r>
              <a:rPr lang="en-US" dirty="0"/>
              <a:t>Because 1041 applies to home rule municipalities who are most likely to construct projects.  Also good case law on denial of a project thanks to Eagle Co. </a:t>
            </a:r>
          </a:p>
        </p:txBody>
      </p:sp>
      <p:sp>
        <p:nvSpPr>
          <p:cNvPr id="4" name="Slide Number Placeholder 3"/>
          <p:cNvSpPr>
            <a:spLocks noGrp="1"/>
          </p:cNvSpPr>
          <p:nvPr>
            <p:ph type="sldNum" sz="quarter" idx="5"/>
          </p:nvPr>
        </p:nvSpPr>
        <p:spPr/>
        <p:txBody>
          <a:bodyPr/>
          <a:lstStyle/>
          <a:p>
            <a:fld id="{0AC6CC2C-182E-4A8F-A769-D13701334FC9}" type="slidenum">
              <a:rPr lang="en-US" smtClean="0"/>
              <a:t>7</a:t>
            </a:fld>
            <a:endParaRPr lang="en-US"/>
          </a:p>
        </p:txBody>
      </p:sp>
    </p:spTree>
    <p:extLst>
      <p:ext uri="{BB962C8B-B14F-4D97-AF65-F5344CB8AC3E}">
        <p14:creationId xmlns:p14="http://schemas.microsoft.com/office/powerpoint/2010/main" val="268379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a:cs typeface="Times New Roman" panose="02020603050405020304" pitchFamily="18" charset="0"/>
              </a:rPr>
              <a:t>NWCCOG may assist members in water quality review of development proposals.  </a:t>
            </a:r>
          </a:p>
          <a:p>
            <a:pPr>
              <a:spcAft>
                <a:spcPts val="1200"/>
              </a:spcAft>
            </a:pPr>
            <a:r>
              <a:rPr lang="en-US" sz="1200" dirty="0">
                <a:cs typeface="Times New Roman" panose="02020603050405020304" pitchFamily="18" charset="0"/>
              </a:rPr>
              <a:t>	Some codes have consistency with 208 Plan as a standard.</a:t>
            </a:r>
          </a:p>
          <a:p>
            <a:pPr>
              <a:spcAft>
                <a:spcPts val="1200"/>
              </a:spcAft>
            </a:pPr>
            <a:r>
              <a:rPr lang="en-US" sz="1200" dirty="0">
                <a:cs typeface="Times New Roman" panose="02020603050405020304" pitchFamily="18" charset="0"/>
              </a:rPr>
              <a:t>	Others use NWCCOG as a referral agency. </a:t>
            </a:r>
          </a:p>
          <a:p>
            <a:endParaRPr lang="en-US" dirty="0"/>
          </a:p>
        </p:txBody>
      </p:sp>
      <p:sp>
        <p:nvSpPr>
          <p:cNvPr id="4" name="Slide Number Placeholder 3"/>
          <p:cNvSpPr>
            <a:spLocks noGrp="1"/>
          </p:cNvSpPr>
          <p:nvPr>
            <p:ph type="sldNum" sz="quarter" idx="5"/>
          </p:nvPr>
        </p:nvSpPr>
        <p:spPr/>
        <p:txBody>
          <a:bodyPr/>
          <a:lstStyle/>
          <a:p>
            <a:fld id="{0AC6CC2C-182E-4A8F-A769-D13701334FC9}" type="slidenum">
              <a:rPr lang="en-US" smtClean="0"/>
              <a:t>8</a:t>
            </a:fld>
            <a:endParaRPr lang="en-US"/>
          </a:p>
        </p:txBody>
      </p:sp>
    </p:spTree>
    <p:extLst>
      <p:ext uri="{BB962C8B-B14F-4D97-AF65-F5344CB8AC3E}">
        <p14:creationId xmlns:p14="http://schemas.microsoft.com/office/powerpoint/2010/main" val="282630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79A7-3953-48EF-AF20-C1DC55506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DCD055-51EE-4D36-BD80-31E1EF6BF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9F4EEA-F481-4596-845D-0001098BB112}"/>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5" name="Footer Placeholder 4">
            <a:extLst>
              <a:ext uri="{FF2B5EF4-FFF2-40B4-BE49-F238E27FC236}">
                <a16:creationId xmlns:a16="http://schemas.microsoft.com/office/drawing/2014/main" id="{08F49359-CE8C-44EA-97B7-7FC7CB344F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4727A2-F1F0-41DF-87FB-9AC4743E1215}"/>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93285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F38A-D210-46C8-AC3A-B9AA5306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EC963C-AE8B-498F-A2FE-2827C3362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CC03-F2C8-49CE-AE20-CEA7A1720E2F}"/>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5" name="Footer Placeholder 4">
            <a:extLst>
              <a:ext uri="{FF2B5EF4-FFF2-40B4-BE49-F238E27FC236}">
                <a16:creationId xmlns:a16="http://schemas.microsoft.com/office/drawing/2014/main" id="{3C70743A-90D7-4B37-95B1-D3174E11F8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C5C677-88CC-4C62-8D7B-68935C532753}"/>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376772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7EEDD-9691-47D2-A3FC-2BC130DE76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3981FD-ADF6-4E63-A071-26A78AB19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6C402-065F-4AAF-A124-FA0166189DC0}"/>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5" name="Footer Placeholder 4">
            <a:extLst>
              <a:ext uri="{FF2B5EF4-FFF2-40B4-BE49-F238E27FC236}">
                <a16:creationId xmlns:a16="http://schemas.microsoft.com/office/drawing/2014/main" id="{C427C0B2-CEE4-4015-AF47-C925369AA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E8B2F-EAD1-48AD-A129-F59F0EF585DA}"/>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395835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22FA-E8B1-472E-8918-110D2B3CA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522EB-9F7F-4661-B020-73207658CF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0B237-5468-49A6-AC60-D382E7A0872B}"/>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5" name="Footer Placeholder 4">
            <a:extLst>
              <a:ext uri="{FF2B5EF4-FFF2-40B4-BE49-F238E27FC236}">
                <a16:creationId xmlns:a16="http://schemas.microsoft.com/office/drawing/2014/main" id="{473F1AB6-A359-467E-8E8C-E467CB5987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F514E9-99D3-480A-A6AD-45A5C8AB615E}"/>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124312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0286-DB79-4B82-A519-28527981E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B01FEE-061C-419F-8B3B-5162C60B0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695C54-0878-4548-8084-0BC798BB53AE}"/>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5" name="Footer Placeholder 4">
            <a:extLst>
              <a:ext uri="{FF2B5EF4-FFF2-40B4-BE49-F238E27FC236}">
                <a16:creationId xmlns:a16="http://schemas.microsoft.com/office/drawing/2014/main" id="{C880FA3A-14F9-46AF-881A-38D1B9B0F0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C499D-8DF9-4E97-873E-0AF4FA8CE53D}"/>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192255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F6D9-0672-487D-80C5-F73C8E84D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6D605-B087-4D5D-B78A-AAC00CF5B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F8990D-2735-420F-8094-41B5821DA4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26F6AF-5A2F-4079-A1EF-3468145F5FFE}"/>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6" name="Footer Placeholder 5">
            <a:extLst>
              <a:ext uri="{FF2B5EF4-FFF2-40B4-BE49-F238E27FC236}">
                <a16:creationId xmlns:a16="http://schemas.microsoft.com/office/drawing/2014/main" id="{4C7FBB78-089F-4BB6-AA45-1B6AC6C7C6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F5030-C134-4FA5-9E3A-563494C83B92}"/>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307162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E0D4-EA4F-473B-87BE-06126A4D83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4BEE0-B0C1-4578-B7DE-89CB52E26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AE54F6-23A0-4993-9B85-6452D35075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8CD555-BCD5-400C-8F78-CB2965F52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F8F9F-E751-4078-92B5-86D972AA45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B39DEB-676D-44C1-BFF6-DE9EBED1F737}"/>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8" name="Footer Placeholder 7">
            <a:extLst>
              <a:ext uri="{FF2B5EF4-FFF2-40B4-BE49-F238E27FC236}">
                <a16:creationId xmlns:a16="http://schemas.microsoft.com/office/drawing/2014/main" id="{FD276579-A6F6-4708-80C0-726160F45B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2B7808-0F64-4110-8BFD-94B36F4A8EFC}"/>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310400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8EFA-2045-4F27-8025-C5037E0C66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1C00F0-72E1-41C2-95CB-C70C53DFAA92}"/>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4" name="Footer Placeholder 3">
            <a:extLst>
              <a:ext uri="{FF2B5EF4-FFF2-40B4-BE49-F238E27FC236}">
                <a16:creationId xmlns:a16="http://schemas.microsoft.com/office/drawing/2014/main" id="{206A4CE7-DC11-4293-A522-3D2AFE7CFC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73703C-2E8C-4161-80CF-AE2623EA28DF}"/>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143630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B2CE98-EA17-4368-9993-7BF31B491011}"/>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3" name="Footer Placeholder 2">
            <a:extLst>
              <a:ext uri="{FF2B5EF4-FFF2-40B4-BE49-F238E27FC236}">
                <a16:creationId xmlns:a16="http://schemas.microsoft.com/office/drawing/2014/main" id="{053F2AD3-D260-4B88-B81D-87001DF023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F6E7F47-3255-43D2-A20E-61C79DB6CFEF}"/>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396934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0EB9-DDD7-402A-8745-DBA7D0142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82F9DD-F947-442E-A0BA-A2B567DC7F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047990-54DA-4410-9E19-29E375C6F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1CEE-6DC6-438E-A695-E6C05C5B82FC}"/>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6" name="Footer Placeholder 5">
            <a:extLst>
              <a:ext uri="{FF2B5EF4-FFF2-40B4-BE49-F238E27FC236}">
                <a16:creationId xmlns:a16="http://schemas.microsoft.com/office/drawing/2014/main" id="{74CA5283-BF52-4FBC-84F9-87F29A5A34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B70C74-7BD1-4F33-A8C4-8DD3B3DF01CA}"/>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45751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FCE6-2708-4AED-B438-26F5805D8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3B7A6-0796-4E25-A970-9A5EEB2A5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6BA0D5F-DD94-473B-B14F-A8BBA4C6B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334BA-DC4A-4252-B684-BB7E57E11FAC}"/>
              </a:ext>
            </a:extLst>
          </p:cNvPr>
          <p:cNvSpPr>
            <a:spLocks noGrp="1"/>
          </p:cNvSpPr>
          <p:nvPr>
            <p:ph type="dt" sz="half" idx="10"/>
          </p:nvPr>
        </p:nvSpPr>
        <p:spPr/>
        <p:txBody>
          <a:bodyPr/>
          <a:lstStyle/>
          <a:p>
            <a:fld id="{EFCBCE2E-AA22-43DC-B629-CE44DCDCA3D9}" type="datetimeFigureOut">
              <a:rPr lang="en-US" smtClean="0"/>
              <a:t>6/12/2024</a:t>
            </a:fld>
            <a:endParaRPr lang="en-US" dirty="0"/>
          </a:p>
        </p:txBody>
      </p:sp>
      <p:sp>
        <p:nvSpPr>
          <p:cNvPr id="6" name="Footer Placeholder 5">
            <a:extLst>
              <a:ext uri="{FF2B5EF4-FFF2-40B4-BE49-F238E27FC236}">
                <a16:creationId xmlns:a16="http://schemas.microsoft.com/office/drawing/2014/main" id="{FD8BEC6D-9125-4D54-9019-77CC3AE35E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E8669A-05AA-4342-A457-96F07AA91EC0}"/>
              </a:ext>
            </a:extLst>
          </p:cNvPr>
          <p:cNvSpPr>
            <a:spLocks noGrp="1"/>
          </p:cNvSpPr>
          <p:nvPr>
            <p:ph type="sldNum" sz="quarter" idx="12"/>
          </p:nvPr>
        </p:nvSpPr>
        <p:spPr/>
        <p:txBody>
          <a:bodyPr/>
          <a:lstStyle/>
          <a:p>
            <a:fld id="{1D531BA4-F97D-4D1B-B238-AC6792965311}" type="slidenum">
              <a:rPr lang="en-US" smtClean="0"/>
              <a:t>‹#›</a:t>
            </a:fld>
            <a:endParaRPr lang="en-US" dirty="0"/>
          </a:p>
        </p:txBody>
      </p:sp>
    </p:spTree>
    <p:extLst>
      <p:ext uri="{BB962C8B-B14F-4D97-AF65-F5344CB8AC3E}">
        <p14:creationId xmlns:p14="http://schemas.microsoft.com/office/powerpoint/2010/main" val="23693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B50F0-996D-4364-A7A7-34CA61621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AC3CD1B-DB3C-40DC-97E1-AB55644645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B5C7C14-4113-41DA-B55B-760664C81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BCE2E-AA22-43DC-B629-CE44DCDCA3D9}" type="datetimeFigureOut">
              <a:rPr lang="en-US" smtClean="0"/>
              <a:t>6/12/2024</a:t>
            </a:fld>
            <a:endParaRPr lang="en-US" dirty="0"/>
          </a:p>
        </p:txBody>
      </p:sp>
      <p:sp>
        <p:nvSpPr>
          <p:cNvPr id="5" name="Footer Placeholder 4">
            <a:extLst>
              <a:ext uri="{FF2B5EF4-FFF2-40B4-BE49-F238E27FC236}">
                <a16:creationId xmlns:a16="http://schemas.microsoft.com/office/drawing/2014/main" id="{6777073D-E2FD-44B2-A960-A833B4D38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F5DD94-7F30-4841-973F-102EF36B3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1BA4-F97D-4D1B-B238-AC6792965311}" type="slidenum">
              <a:rPr lang="en-US" smtClean="0"/>
              <a:t>‹#›</a:t>
            </a:fld>
            <a:endParaRPr lang="en-US" dirty="0"/>
          </a:p>
        </p:txBody>
      </p:sp>
    </p:spTree>
    <p:extLst>
      <p:ext uri="{BB962C8B-B14F-4D97-AF65-F5344CB8AC3E}">
        <p14:creationId xmlns:p14="http://schemas.microsoft.com/office/powerpoint/2010/main" val="2351711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itter"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82B7CE-F4BD-00DE-49F2-6D84ABCB4346}"/>
              </a:ext>
            </a:extLst>
          </p:cNvPr>
          <p:cNvSpPr txBox="1"/>
          <p:nvPr/>
        </p:nvSpPr>
        <p:spPr>
          <a:xfrm>
            <a:off x="1093930" y="682456"/>
            <a:ext cx="10004140" cy="769441"/>
          </a:xfrm>
          <a:prstGeom prst="rect">
            <a:avLst/>
          </a:prstGeom>
          <a:noFill/>
        </p:spPr>
        <p:txBody>
          <a:bodyPr wrap="square" rtlCol="0">
            <a:spAutoFit/>
          </a:bodyPr>
          <a:lstStyle/>
          <a:p>
            <a:pPr algn="ctr"/>
            <a:r>
              <a:rPr lang="en-US" sz="44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rPr>
              <a:t>208 Planning in the NWCCOG Region</a:t>
            </a:r>
          </a:p>
        </p:txBody>
      </p:sp>
      <p:pic>
        <p:nvPicPr>
          <p:cNvPr id="5" name="Picture 4">
            <a:extLst>
              <a:ext uri="{FF2B5EF4-FFF2-40B4-BE49-F238E27FC236}">
                <a16:creationId xmlns:a16="http://schemas.microsoft.com/office/drawing/2014/main" id="{AD778BA1-66F8-AD17-F0C0-7E867D0A9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2278381"/>
            <a:ext cx="4866640" cy="3649980"/>
          </a:xfrm>
          <a:prstGeom prst="rect">
            <a:avLst/>
          </a:prstGeom>
        </p:spPr>
      </p:pic>
      <p:sp>
        <p:nvSpPr>
          <p:cNvPr id="6" name="TextBox 5">
            <a:extLst>
              <a:ext uri="{FF2B5EF4-FFF2-40B4-BE49-F238E27FC236}">
                <a16:creationId xmlns:a16="http://schemas.microsoft.com/office/drawing/2014/main" id="{459D5289-7E98-9EA0-EAE1-B5342ECFDBBF}"/>
              </a:ext>
            </a:extLst>
          </p:cNvPr>
          <p:cNvSpPr txBox="1"/>
          <p:nvPr/>
        </p:nvSpPr>
        <p:spPr>
          <a:xfrm>
            <a:off x="4288571" y="1379220"/>
            <a:ext cx="2177217" cy="707886"/>
          </a:xfrm>
          <a:prstGeom prst="rect">
            <a:avLst/>
          </a:prstGeom>
          <a:noFill/>
        </p:spPr>
        <p:txBody>
          <a:bodyPr wrap="square" rtlCol="0">
            <a:spAutoFit/>
          </a:bodyPr>
          <a:lstStyle/>
          <a:p>
            <a:pPr algn="ctr"/>
            <a:r>
              <a:rPr lang="en-US" sz="2000" i="1" dirty="0"/>
              <a:t>QQ Meeting </a:t>
            </a:r>
          </a:p>
          <a:p>
            <a:pPr algn="ctr"/>
            <a:r>
              <a:rPr lang="en-US" sz="2000" i="1" dirty="0"/>
              <a:t>June 13, 2024</a:t>
            </a:r>
            <a:endParaRPr lang="en-US" i="1" dirty="0"/>
          </a:p>
        </p:txBody>
      </p:sp>
      <p:pic>
        <p:nvPicPr>
          <p:cNvPr id="8" name="Picture 7">
            <a:extLst>
              <a:ext uri="{FF2B5EF4-FFF2-40B4-BE49-F238E27FC236}">
                <a16:creationId xmlns:a16="http://schemas.microsoft.com/office/drawing/2014/main" id="{11FFBEED-89E1-D744-731C-B5AB8D203C03}"/>
              </a:ext>
            </a:extLst>
          </p:cNvPr>
          <p:cNvPicPr>
            <a:picLocks noChangeAspect="1"/>
          </p:cNvPicPr>
          <p:nvPr/>
        </p:nvPicPr>
        <p:blipFill rotWithShape="1">
          <a:blip r:embed="rId3">
            <a:extLst>
              <a:ext uri="{28A0092B-C50C-407E-A947-70E740481C1C}">
                <a14:useLocalDpi xmlns:a14="http://schemas.microsoft.com/office/drawing/2010/main" val="0"/>
              </a:ext>
            </a:extLst>
          </a:blip>
          <a:srcRect l="-166" t="34223" r="30749" b="2444"/>
          <a:stretch/>
        </p:blipFill>
        <p:spPr>
          <a:xfrm>
            <a:off x="5659120" y="2278382"/>
            <a:ext cx="5379720" cy="3649980"/>
          </a:xfrm>
          <a:prstGeom prst="rect">
            <a:avLst/>
          </a:prstGeom>
        </p:spPr>
      </p:pic>
    </p:spTree>
    <p:extLst>
      <p:ext uri="{BB962C8B-B14F-4D97-AF65-F5344CB8AC3E}">
        <p14:creationId xmlns:p14="http://schemas.microsoft.com/office/powerpoint/2010/main" val="202070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5253C-2233-202B-1404-4E306F097C16}"/>
              </a:ext>
            </a:extLst>
          </p:cNvPr>
          <p:cNvSpPr txBox="1"/>
          <p:nvPr/>
        </p:nvSpPr>
        <p:spPr>
          <a:xfrm>
            <a:off x="766188" y="1588007"/>
            <a:ext cx="10909996" cy="445506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1" dirty="0"/>
              <a:t>PURPOSE of § 208 </a:t>
            </a:r>
            <a:r>
              <a:rPr lang="en-US" sz="2400" dirty="0"/>
              <a:t>is </a:t>
            </a:r>
            <a:r>
              <a:rPr lang="en-US" sz="2400" dirty="0">
                <a:effectLst/>
                <a:ea typeface="Calibri" panose="020F0502020204030204" pitchFamily="34" charset="0"/>
              </a:rPr>
              <a:t>to encourage and facilitate “the development and implementation of areawide waste treatment management plans” or 208 Plans. </a:t>
            </a:r>
            <a:r>
              <a:rPr lang="en-US" sz="1050" dirty="0">
                <a:effectLst/>
                <a:ea typeface="Calibri" panose="020F0502020204030204" pitchFamily="34" charset="0"/>
                <a:cs typeface="Times New Roman" panose="02020603050405020304" pitchFamily="18" charset="0"/>
              </a:rPr>
              <a:t>33 U.S.C. § 1288(a).</a:t>
            </a:r>
          </a:p>
          <a:p>
            <a:pPr marL="285750" indent="-285750">
              <a:spcAft>
                <a:spcPts val="1200"/>
              </a:spcAft>
              <a:buFont typeface="Arial" panose="020B0604020202020204" pitchFamily="34" charset="0"/>
              <a:buChar char="•"/>
            </a:pPr>
            <a:endParaRPr lang="en-US" sz="1050" dirty="0">
              <a:cs typeface="Times New Roman" panose="02020603050405020304" pitchFamily="18" charset="0"/>
            </a:endParaRPr>
          </a:p>
          <a:p>
            <a:pPr marL="285750" indent="-285750">
              <a:spcAft>
                <a:spcPts val="1200"/>
              </a:spcAft>
              <a:buFont typeface="Arial" panose="020B0604020202020204" pitchFamily="34" charset="0"/>
              <a:buChar char="•"/>
            </a:pPr>
            <a:r>
              <a:rPr lang="en-US" sz="2400" dirty="0"/>
              <a:t>Once a plan is developed: </a:t>
            </a:r>
          </a:p>
          <a:p>
            <a:pPr marL="742950" lvl="1" indent="-285750">
              <a:spcAft>
                <a:spcPts val="1200"/>
              </a:spcAft>
              <a:buFont typeface="Arial" panose="020B0604020202020204" pitchFamily="34" charset="0"/>
              <a:buChar char="•"/>
            </a:pPr>
            <a:r>
              <a:rPr lang="en-US" sz="2400" dirty="0"/>
              <a:t>No construction grants for publicly owned treatment works shall be made unless such works conform to the 208 Plan.</a:t>
            </a:r>
            <a:r>
              <a:rPr lang="en-US" sz="2400" dirty="0">
                <a:effectLst/>
                <a:latin typeface="Open Sans" panose="020B0606030504020204" pitchFamily="34" charset="0"/>
                <a:ea typeface="Calibri" panose="020F0502020204030204" pitchFamily="34" charset="0"/>
                <a:cs typeface="Times New Roman" panose="02020603050405020304" pitchFamily="18" charset="0"/>
              </a:rPr>
              <a:t> </a:t>
            </a:r>
            <a:r>
              <a:rPr lang="en-US" sz="1100" dirty="0">
                <a:effectLst/>
                <a:latin typeface="Open Sans" panose="020B0606030504020204" pitchFamily="34" charset="0"/>
                <a:ea typeface="Calibri" panose="020F0502020204030204" pitchFamily="34" charset="0"/>
                <a:cs typeface="Times New Roman" panose="02020603050405020304" pitchFamily="18" charset="0"/>
              </a:rPr>
              <a:t>33 U.S.C. § 1288(c).</a:t>
            </a:r>
            <a:endParaRPr lang="en-US" sz="1100" dirty="0"/>
          </a:p>
          <a:p>
            <a:pPr marL="742950" lvl="1" indent="-285750">
              <a:spcAft>
                <a:spcPts val="1200"/>
              </a:spcAft>
              <a:buFont typeface="Arial" panose="020B0604020202020204" pitchFamily="34" charset="0"/>
              <a:buChar char="•"/>
            </a:pPr>
            <a:r>
              <a:rPr lang="en-US" sz="2400" dirty="0"/>
              <a:t>No 402 permit shall be issued for any point source which is in conflict with a 208 Plan. </a:t>
            </a:r>
            <a:r>
              <a:rPr lang="en-US" sz="1100" dirty="0">
                <a:effectLst/>
                <a:latin typeface="Open Sans" panose="020B0606030504020204" pitchFamily="34" charset="0"/>
                <a:ea typeface="Calibri" panose="020F0502020204030204" pitchFamily="34" charset="0"/>
                <a:cs typeface="Times New Roman" panose="02020603050405020304" pitchFamily="18" charset="0"/>
              </a:rPr>
              <a:t>33 U.S.C. § 1288(d).</a:t>
            </a:r>
            <a:endParaRPr lang="en-US" sz="1100" dirty="0"/>
          </a:p>
          <a:p>
            <a:pPr marL="285750" indent="-285750">
              <a:spcAft>
                <a:spcPts val="1200"/>
              </a:spcAft>
              <a:buFont typeface="Arial" panose="020B0604020202020204" pitchFamily="34" charset="0"/>
              <a:buChar char="•"/>
            </a:pPr>
            <a:endParaRPr lang="en-US" sz="1050" dirty="0"/>
          </a:p>
          <a:p>
            <a:pPr marL="285750" indent="-285750">
              <a:spcAft>
                <a:spcPts val="1200"/>
              </a:spcAft>
              <a:buFont typeface="Arial" panose="020B0604020202020204" pitchFamily="34" charset="0"/>
              <a:buChar char="•"/>
            </a:pPr>
            <a:endParaRPr lang="en-US" sz="1050" dirty="0"/>
          </a:p>
        </p:txBody>
      </p:sp>
      <p:sp>
        <p:nvSpPr>
          <p:cNvPr id="3" name="TextBox 2">
            <a:extLst>
              <a:ext uri="{FF2B5EF4-FFF2-40B4-BE49-F238E27FC236}">
                <a16:creationId xmlns:a16="http://schemas.microsoft.com/office/drawing/2014/main" id="{5782B7CE-F4BD-00DE-49F2-6D84ABCB4346}"/>
              </a:ext>
            </a:extLst>
          </p:cNvPr>
          <p:cNvSpPr txBox="1"/>
          <p:nvPr/>
        </p:nvSpPr>
        <p:spPr>
          <a:xfrm>
            <a:off x="31400" y="697696"/>
            <a:ext cx="6189786" cy="646331"/>
          </a:xfrm>
          <a:prstGeom prst="rect">
            <a:avLst/>
          </a:prstGeom>
          <a:noFill/>
        </p:spPr>
        <p:txBody>
          <a:bodyPr wrap="square" rtlCol="0">
            <a:spAutoFit/>
          </a:bodyPr>
          <a:lstStyle/>
          <a:p>
            <a:pPr algn="ctr"/>
            <a:r>
              <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rPr>
              <a:t>§ 208 of the Clean Water Act</a:t>
            </a:r>
          </a:p>
        </p:txBody>
      </p:sp>
    </p:spTree>
    <p:extLst>
      <p:ext uri="{BB962C8B-B14F-4D97-AF65-F5344CB8AC3E}">
        <p14:creationId xmlns:p14="http://schemas.microsoft.com/office/powerpoint/2010/main" val="29197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5253C-2233-202B-1404-4E306F097C16}"/>
              </a:ext>
            </a:extLst>
          </p:cNvPr>
          <p:cNvSpPr txBox="1"/>
          <p:nvPr/>
        </p:nvSpPr>
        <p:spPr>
          <a:xfrm>
            <a:off x="590342" y="1716993"/>
            <a:ext cx="10514808" cy="447045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CWA directs state governors to</a:t>
            </a:r>
            <a:r>
              <a:rPr lang="en-US" sz="2400" dirty="0"/>
              <a:t> </a:t>
            </a:r>
            <a:r>
              <a:rPr lang="en-US" sz="1800" dirty="0">
                <a:effectLst/>
                <a:latin typeface="Open Sans" panose="020B0606030504020204" pitchFamily="34" charset="0"/>
                <a:ea typeface="Calibri" panose="020F0502020204030204" pitchFamily="34" charset="0"/>
              </a:rPr>
              <a:t>identify:</a:t>
            </a:r>
          </a:p>
          <a:p>
            <a:pPr marL="742950" lvl="1" indent="-285750">
              <a:spcAft>
                <a:spcPts val="1200"/>
              </a:spcAft>
              <a:buFont typeface="Arial" panose="020B0604020202020204" pitchFamily="34" charset="0"/>
              <a:buChar char="•"/>
            </a:pPr>
            <a:r>
              <a:rPr lang="en-US" dirty="0">
                <a:latin typeface="Open Sans" panose="020B0606030504020204" pitchFamily="34" charset="0"/>
                <a:ea typeface="Calibri" panose="020F0502020204030204" pitchFamily="34" charset="0"/>
              </a:rPr>
              <a:t>1)  </a:t>
            </a:r>
            <a:r>
              <a:rPr lang="en-US" dirty="0">
                <a:effectLst/>
                <a:latin typeface="Open Sans" panose="020B0606030504020204" pitchFamily="34" charset="0"/>
                <a:ea typeface="Calibri" panose="020F0502020204030204" pitchFamily="34" charset="0"/>
              </a:rPr>
              <a:t>Regional planning areas “which as a result of urban-industrial concentrations or other factors, have substantial water quality problems,” and </a:t>
            </a:r>
            <a:r>
              <a:rPr lang="en-US" baseline="30000" dirty="0">
                <a:effectLst/>
                <a:latin typeface="Open Sans" panose="020B0606030504020204" pitchFamily="34" charset="0"/>
                <a:ea typeface="Calibri" panose="020F0502020204030204" pitchFamily="34" charset="0"/>
                <a:cs typeface="Times New Roman" panose="02020603050405020304" pitchFamily="18" charset="0"/>
              </a:rPr>
              <a:t> </a:t>
            </a:r>
            <a:r>
              <a:rPr lang="en-US" sz="1050" dirty="0">
                <a:effectLst/>
                <a:ea typeface="Calibri" panose="020F0502020204030204" pitchFamily="34" charset="0"/>
                <a:cs typeface="Times New Roman" panose="02020603050405020304" pitchFamily="18" charset="0"/>
              </a:rPr>
              <a:t>33 U.S.C. § 1288(a)(1)</a:t>
            </a:r>
          </a:p>
          <a:p>
            <a:pPr marL="742950" lvl="1" indent="-285750">
              <a:spcAft>
                <a:spcPts val="12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2) Agencies capable of development § 208 Plans for such areas. </a:t>
            </a:r>
          </a:p>
          <a:p>
            <a:pPr marL="1200150" lvl="2" indent="-285750">
              <a:spcAft>
                <a:spcPts val="12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NWCCOG is the 208 Agencies for </a:t>
            </a:r>
            <a:r>
              <a:rPr lang="en-US" sz="1600" dirty="0">
                <a:ea typeface="Calibri" panose="020F0502020204030204" pitchFamily="34" charset="0"/>
                <a:cs typeface="Times New Roman" panose="02020603050405020304" pitchFamily="18" charset="0"/>
              </a:rPr>
              <a:t>Planning Region 12. </a:t>
            </a:r>
          </a:p>
          <a:p>
            <a:pPr marL="1200150" lvl="2" indent="-285750">
              <a:spcAft>
                <a:spcPts val="12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There are 4 other active “designated planning agencies:” </a:t>
            </a:r>
          </a:p>
          <a:p>
            <a:pPr marL="1657350" lvl="3" indent="-285750">
              <a:spcAft>
                <a:spcPts val="1200"/>
              </a:spcAft>
              <a:buFont typeface="Arial" panose="020B0604020202020204" pitchFamily="34" charset="0"/>
              <a:buChar char="•"/>
            </a:pPr>
            <a:r>
              <a:rPr lang="en-US" sz="1600" dirty="0">
                <a:effectLst/>
                <a:latin typeface="Open Sans" panose="020B0606030504020204" pitchFamily="34" charset="0"/>
                <a:ea typeface="Calibri" panose="020F0502020204030204" pitchFamily="34" charset="0"/>
                <a:cs typeface="Times New Roman" panose="02020603050405020304" pitchFamily="18" charset="0"/>
              </a:rPr>
              <a:t>North Front Range Water Quality Planning Association (Weld and Larimer Counties), the Pikes Peak Area Council of Governments (El Paso, Park, and Teller Counties), and the Pueblo Area Council of Governments (within Pueblo County).</a:t>
            </a:r>
            <a:endParaRPr lang="en-US" sz="1600" dirty="0">
              <a:effectLst/>
              <a:ea typeface="Calibri" panose="020F0502020204030204" pitchFamily="34" charset="0"/>
              <a:cs typeface="Times New Roman" panose="02020603050405020304" pitchFamily="18" charset="0"/>
            </a:endParaRPr>
          </a:p>
          <a:p>
            <a:pPr marL="742950" lvl="1" indent="-285750">
              <a:spcAft>
                <a:spcPts val="1200"/>
              </a:spcAft>
              <a:buFont typeface="Arial" panose="020B0604020202020204" pitchFamily="34" charset="0"/>
              <a:buChar char="•"/>
            </a:pPr>
            <a:endParaRPr lang="en-US" dirty="0"/>
          </a:p>
          <a:p>
            <a:pPr marL="742950" lvl="1" indent="-285750">
              <a:spcAft>
                <a:spcPts val="1200"/>
              </a:spcAft>
              <a:buFont typeface="Arial" panose="020B0604020202020204" pitchFamily="34" charset="0"/>
              <a:buChar char="•"/>
            </a:pPr>
            <a:endParaRPr lang="en-US" dirty="0"/>
          </a:p>
          <a:p>
            <a:pPr>
              <a:spcAft>
                <a:spcPts val="1200"/>
              </a:spcAft>
            </a:pPr>
            <a:endParaRPr lang="en-US" sz="1050" dirty="0"/>
          </a:p>
        </p:txBody>
      </p:sp>
      <p:sp>
        <p:nvSpPr>
          <p:cNvPr id="3" name="TextBox 2">
            <a:extLst>
              <a:ext uri="{FF2B5EF4-FFF2-40B4-BE49-F238E27FC236}">
                <a16:creationId xmlns:a16="http://schemas.microsoft.com/office/drawing/2014/main" id="{5782B7CE-F4BD-00DE-49F2-6D84ABCB4346}"/>
              </a:ext>
            </a:extLst>
          </p:cNvPr>
          <p:cNvSpPr txBox="1"/>
          <p:nvPr/>
        </p:nvSpPr>
        <p:spPr>
          <a:xfrm>
            <a:off x="213166" y="670552"/>
            <a:ext cx="7885651" cy="646331"/>
          </a:xfrm>
          <a:prstGeom prst="rect">
            <a:avLst/>
          </a:prstGeom>
          <a:noFill/>
        </p:spPr>
        <p:txBody>
          <a:bodyPr wrap="square" rtlCol="0">
            <a:spAutoFit/>
          </a:bodyPr>
          <a:lstStyle/>
          <a:p>
            <a:r>
              <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rPr>
              <a:t>§ 208 of the Clean Water Act, </a:t>
            </a:r>
            <a:r>
              <a:rPr lang="en-US" sz="2400" b="1" i="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rPr>
              <a:t>continued</a:t>
            </a:r>
            <a:endParaRPr lang="en-US" sz="32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24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5253C-2233-202B-1404-4E306F097C16}"/>
              </a:ext>
            </a:extLst>
          </p:cNvPr>
          <p:cNvSpPr txBox="1"/>
          <p:nvPr/>
        </p:nvSpPr>
        <p:spPr>
          <a:xfrm>
            <a:off x="747544" y="916057"/>
            <a:ext cx="10696911" cy="6378669"/>
          </a:xfrm>
          <a:prstGeom prst="rect">
            <a:avLst/>
          </a:prstGeom>
          <a:noFill/>
        </p:spPr>
        <p:txBody>
          <a:bodyPr wrap="square" rtlCol="0">
            <a:spAutoFit/>
          </a:bodyPr>
          <a:lstStyle/>
          <a:p>
            <a:pPr>
              <a:spcAft>
                <a:spcPts val="1200"/>
              </a:spcAft>
            </a:pPr>
            <a:endParaRPr lang="en-US" sz="1050" dirty="0"/>
          </a:p>
          <a:p>
            <a:pPr marL="457200" indent="-457200">
              <a:spcAft>
                <a:spcPts val="1200"/>
              </a:spcAft>
              <a:buFont typeface="+mj-lt"/>
              <a:buAutoNum type="arabicPeriod"/>
            </a:pPr>
            <a:r>
              <a:rPr lang="en-US" sz="1600" b="1" dirty="0"/>
              <a:t> </a:t>
            </a:r>
            <a:r>
              <a:rPr lang="en-US" sz="1600" b="1" dirty="0" err="1"/>
              <a:t>TMDLs</a:t>
            </a:r>
            <a:endParaRPr lang="en-US" sz="1600" b="1" dirty="0"/>
          </a:p>
          <a:p>
            <a:pPr lvl="1">
              <a:spcAft>
                <a:spcPts val="1200"/>
              </a:spcAft>
            </a:pPr>
            <a:r>
              <a:rPr lang="en-US" sz="1200" b="1" dirty="0"/>
              <a:t>T</a:t>
            </a:r>
            <a:r>
              <a:rPr lang="en-US" sz="1200" dirty="0"/>
              <a:t>otal </a:t>
            </a:r>
            <a:r>
              <a:rPr lang="en-US" sz="1200" b="1" dirty="0"/>
              <a:t>M</a:t>
            </a:r>
            <a:r>
              <a:rPr lang="en-US" sz="1200" dirty="0"/>
              <a:t>aximum</a:t>
            </a:r>
            <a:r>
              <a:rPr lang="en-US" sz="1200" b="1" dirty="0"/>
              <a:t> D</a:t>
            </a:r>
            <a:r>
              <a:rPr lang="en-US" sz="1200" dirty="0"/>
              <a:t>aily</a:t>
            </a:r>
            <a:r>
              <a:rPr lang="en-US" sz="1200" b="1" dirty="0"/>
              <a:t> L</a:t>
            </a:r>
            <a:r>
              <a:rPr lang="en-US" sz="1200" dirty="0"/>
              <a:t>oad</a:t>
            </a:r>
            <a:r>
              <a:rPr lang="en-US" sz="1200" b="1" dirty="0"/>
              <a:t>. “</a:t>
            </a:r>
            <a:r>
              <a:rPr lang="en-US" sz="1200" dirty="0">
                <a:effectLst/>
                <a:latin typeface="Open Sans" panose="020B0606030504020204" pitchFamily="34" charset="0"/>
                <a:ea typeface="Calibri" panose="020F0502020204030204" pitchFamily="34" charset="0"/>
              </a:rPr>
              <a:t>Identification of both point and nonpoint sources of pollutants, pollutant reduction targets, and load reductions necessary to reduce the source(s) of the pollutant.”</a:t>
            </a:r>
            <a:endParaRPr lang="en-US" sz="1200" b="1" dirty="0"/>
          </a:p>
          <a:p>
            <a:pPr marL="457200" indent="-457200">
              <a:spcAft>
                <a:spcPts val="1200"/>
              </a:spcAft>
              <a:buFont typeface="+mj-lt"/>
              <a:buAutoNum type="arabicPeriod"/>
            </a:pPr>
            <a:r>
              <a:rPr lang="en-US" sz="1600" b="1" dirty="0"/>
              <a:t>Effluent Limitations</a:t>
            </a:r>
          </a:p>
          <a:p>
            <a:pPr marL="457200" indent="-457200">
              <a:spcAft>
                <a:spcPts val="1200"/>
              </a:spcAft>
              <a:buFont typeface="+mj-lt"/>
              <a:buAutoNum type="arabicPeriod"/>
            </a:pPr>
            <a:r>
              <a:rPr lang="en-US" sz="1600" b="1" dirty="0"/>
              <a:t>Municipal &amp; Industrial Waste Treatment</a:t>
            </a:r>
          </a:p>
          <a:p>
            <a:pPr marL="457200" indent="-457200">
              <a:spcAft>
                <a:spcPts val="1200"/>
              </a:spcAft>
              <a:buFont typeface="+mj-lt"/>
              <a:buAutoNum type="arabicPeriod"/>
            </a:pPr>
            <a:r>
              <a:rPr lang="en-US" sz="1600" b="1" dirty="0"/>
              <a:t>Nonpoint Source Management &amp; Control</a:t>
            </a:r>
          </a:p>
          <a:p>
            <a:pPr lvl="1">
              <a:spcAft>
                <a:spcPts val="1200"/>
              </a:spcAft>
            </a:pPr>
            <a:r>
              <a:rPr lang="en-US" sz="1200" dirty="0">
                <a:solidFill>
                  <a:srgbClr val="000000"/>
                </a:solidFill>
                <a:effectLst/>
                <a:latin typeface="Open Sans" panose="020B0606030504020204" pitchFamily="34" charset="0"/>
                <a:ea typeface="Times New Roman" panose="02020603050405020304" pitchFamily="18" charset="0"/>
              </a:rPr>
              <a:t>Plan should “</a:t>
            </a:r>
            <a:r>
              <a:rPr lang="en-US" sz="1200" dirty="0">
                <a:solidFill>
                  <a:srgbClr val="000000"/>
                </a:solidFill>
                <a:effectLst/>
                <a:latin typeface="Open Sans" panose="020B0606030504020204" pitchFamily="34" charset="0"/>
                <a:ea typeface="Calibri" panose="020F0502020204030204" pitchFamily="34" charset="0"/>
              </a:rPr>
              <a:t>set forth procedures and methods </a:t>
            </a:r>
            <a:r>
              <a:rPr lang="en-US" sz="1200" i="1" dirty="0">
                <a:solidFill>
                  <a:srgbClr val="000000"/>
                </a:solidFill>
                <a:effectLst/>
                <a:latin typeface="Open Sans" panose="020B0606030504020204" pitchFamily="34" charset="0"/>
                <a:ea typeface="Calibri" panose="020F0502020204030204" pitchFamily="34" charset="0"/>
              </a:rPr>
              <a:t>(including land use requirements)</a:t>
            </a:r>
            <a:r>
              <a:rPr lang="en-US" sz="1200" dirty="0">
                <a:solidFill>
                  <a:srgbClr val="000000"/>
                </a:solidFill>
                <a:effectLst/>
                <a:latin typeface="Open Sans" panose="020B0606030504020204" pitchFamily="34" charset="0"/>
                <a:ea typeface="Calibri" panose="020F0502020204030204" pitchFamily="34" charset="0"/>
              </a:rPr>
              <a:t> to control to the extent feasible such sources.</a:t>
            </a:r>
            <a:endParaRPr lang="en-US" sz="1200" b="1" dirty="0"/>
          </a:p>
          <a:p>
            <a:pPr marL="457200" indent="-457200">
              <a:spcAft>
                <a:spcPts val="1200"/>
              </a:spcAft>
              <a:buFont typeface="+mj-lt"/>
              <a:buAutoNum type="arabicPeriod"/>
            </a:pPr>
            <a:r>
              <a:rPr lang="en-US" sz="1600" b="1" dirty="0"/>
              <a:t>Management Agencies</a:t>
            </a:r>
          </a:p>
          <a:p>
            <a:pPr marL="457200" indent="-457200">
              <a:spcAft>
                <a:spcPts val="1200"/>
              </a:spcAft>
              <a:buFont typeface="+mj-lt"/>
              <a:buAutoNum type="arabicPeriod"/>
            </a:pPr>
            <a:r>
              <a:rPr lang="en-US" sz="1600" b="1" dirty="0"/>
              <a:t>Implementation Measures</a:t>
            </a:r>
          </a:p>
          <a:p>
            <a:pPr lvl="1">
              <a:spcAft>
                <a:spcPts val="1200"/>
              </a:spcAft>
            </a:pPr>
            <a:r>
              <a:rPr lang="en-US" sz="1200" dirty="0">
                <a:latin typeface="Open Sans" panose="020B0606030504020204" pitchFamily="34" charset="0"/>
                <a:ea typeface="Times New Roman" panose="02020603050405020304" pitchFamily="18" charset="0"/>
              </a:rPr>
              <a:t>“I</a:t>
            </a:r>
            <a:r>
              <a:rPr lang="en-US" sz="1200" dirty="0">
                <a:effectLst/>
                <a:latin typeface="Open Sans" panose="020B0606030504020204" pitchFamily="34" charset="0"/>
                <a:ea typeface="Times New Roman" panose="02020603050405020304" pitchFamily="18" charset="0"/>
              </a:rPr>
              <a:t>ncluding financing, the time needed to carry out the plan, and the economic, social and environmental impact of carrying out the plan.”</a:t>
            </a:r>
            <a:endParaRPr lang="en-US" sz="1200" b="1" dirty="0"/>
          </a:p>
          <a:p>
            <a:pPr marL="457200" indent="-457200">
              <a:spcAft>
                <a:spcPts val="1200"/>
              </a:spcAft>
              <a:buFont typeface="+mj-lt"/>
              <a:buAutoNum type="arabicPeriod"/>
            </a:pPr>
            <a:r>
              <a:rPr lang="en-US" sz="1600" b="1" dirty="0"/>
              <a:t>Dredge &amp; Fill Program</a:t>
            </a:r>
          </a:p>
          <a:p>
            <a:pPr marL="457200" indent="-457200">
              <a:spcAft>
                <a:spcPts val="1200"/>
              </a:spcAft>
              <a:buFont typeface="+mj-lt"/>
              <a:buAutoNum type="arabicPeriod"/>
            </a:pPr>
            <a:r>
              <a:rPr lang="en-US" sz="1600" b="1" dirty="0"/>
              <a:t>Basin Plan </a:t>
            </a:r>
            <a:r>
              <a:rPr lang="en-US" sz="1600" dirty="0"/>
              <a:t>(largely outdated)</a:t>
            </a:r>
          </a:p>
          <a:p>
            <a:pPr marL="457200" indent="-457200">
              <a:spcAft>
                <a:spcPts val="1200"/>
              </a:spcAft>
              <a:buFont typeface="+mj-lt"/>
              <a:buAutoNum type="arabicPeriod"/>
            </a:pPr>
            <a:r>
              <a:rPr lang="en-US" sz="1600" b="1" dirty="0"/>
              <a:t>Groundwater</a:t>
            </a:r>
          </a:p>
          <a:p>
            <a:pPr marL="742950" lvl="1" indent="-285750">
              <a:spcAft>
                <a:spcPts val="1200"/>
              </a:spcAft>
              <a:buFont typeface="Arial" panose="020B0604020202020204" pitchFamily="34" charset="0"/>
              <a:buChar char="•"/>
            </a:pPr>
            <a:endParaRPr lang="en-US" dirty="0"/>
          </a:p>
          <a:p>
            <a:pPr marL="742950" lvl="1" indent="-285750">
              <a:spcAft>
                <a:spcPts val="1200"/>
              </a:spcAft>
              <a:buFont typeface="Arial" panose="020B0604020202020204" pitchFamily="34" charset="0"/>
              <a:buChar char="•"/>
            </a:pPr>
            <a:endParaRPr lang="en-US" dirty="0"/>
          </a:p>
          <a:p>
            <a:pPr>
              <a:spcAft>
                <a:spcPts val="1200"/>
              </a:spcAft>
            </a:pPr>
            <a:endParaRPr lang="en-US" sz="1050" dirty="0"/>
          </a:p>
        </p:txBody>
      </p:sp>
      <p:sp>
        <p:nvSpPr>
          <p:cNvPr id="3" name="TextBox 2">
            <a:extLst>
              <a:ext uri="{FF2B5EF4-FFF2-40B4-BE49-F238E27FC236}">
                <a16:creationId xmlns:a16="http://schemas.microsoft.com/office/drawing/2014/main" id="{5782B7CE-F4BD-00DE-49F2-6D84ABCB4346}"/>
              </a:ext>
            </a:extLst>
          </p:cNvPr>
          <p:cNvSpPr txBox="1"/>
          <p:nvPr/>
        </p:nvSpPr>
        <p:spPr>
          <a:xfrm>
            <a:off x="142828" y="480155"/>
            <a:ext cx="9657664" cy="646331"/>
          </a:xfrm>
          <a:prstGeom prst="rect">
            <a:avLst/>
          </a:prstGeom>
          <a:noFill/>
        </p:spPr>
        <p:txBody>
          <a:bodyPr wrap="square" rtlCol="0">
            <a:spAutoFit/>
          </a:bodyPr>
          <a:lstStyle/>
          <a:p>
            <a:r>
              <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rPr>
              <a:t>EPA Regulations, 9 Elements of § 208 Plan </a:t>
            </a:r>
            <a:r>
              <a:rPr kumimoji="0" lang="en-US" sz="1050" b="0" i="0" u="none" strike="noStrike" kern="1200" cap="none" spc="0" normalizeH="0" baseline="0" noProof="0" dirty="0">
                <a:ln>
                  <a:noFill/>
                </a:ln>
                <a:solidFill>
                  <a:prstClr val="black"/>
                </a:solidFill>
                <a:effectLst/>
                <a:uLnTx/>
                <a:uFillTx/>
                <a:latin typeface="Open Sans" panose="020B0606030504020204" pitchFamily="34" charset="0"/>
                <a:ea typeface="Calibri" panose="020F0502020204030204" pitchFamily="34" charset="0"/>
                <a:cs typeface="Times New Roman" panose="02020603050405020304" pitchFamily="18" charset="0"/>
              </a:rPr>
              <a:t>40 CFR § 130.6(c).</a:t>
            </a:r>
            <a:endPar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0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5253C-2233-202B-1404-4E306F097C16}"/>
              </a:ext>
            </a:extLst>
          </p:cNvPr>
          <p:cNvSpPr txBox="1"/>
          <p:nvPr/>
        </p:nvSpPr>
        <p:spPr>
          <a:xfrm>
            <a:off x="407962" y="1750223"/>
            <a:ext cx="10909996" cy="346248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Implements CWA in CO, so similarly requires consistency with 208 Plan to issue grant $ or issue 402 Permits- in Colorado, </a:t>
            </a:r>
            <a:r>
              <a:rPr lang="pt-BR" sz="2400" dirty="0">
                <a:effectLst/>
                <a:ea typeface="Calibri" panose="020F0502020204030204" pitchFamily="34" charset="0"/>
                <a:cs typeface="Times New Roman" panose="02020603050405020304" pitchFamily="18" charset="0"/>
              </a:rPr>
              <a:t>Colorado Discharge Permit System (“CDPS”) permits</a:t>
            </a:r>
            <a:r>
              <a:rPr lang="en-US" sz="2400" dirty="0">
                <a:effectLst/>
                <a:ea typeface="Calibri" panose="020F0502020204030204" pitchFamily="34" charset="0"/>
                <a:cs typeface="Times New Roman" panose="02020603050405020304" pitchFamily="18" charset="0"/>
              </a:rPr>
              <a:t>. </a:t>
            </a:r>
            <a:r>
              <a:rPr lang="en-US" sz="1050" dirty="0">
                <a:effectLst/>
                <a:latin typeface="Open Sans" panose="020B0606030504020204" pitchFamily="34" charset="0"/>
                <a:ea typeface="Calibri" panose="020F0502020204030204" pitchFamily="34" charset="0"/>
                <a:cs typeface="Times New Roman" panose="02020603050405020304" pitchFamily="18" charset="0"/>
              </a:rPr>
              <a:t>C.R.S. § 25-8-503(2).</a:t>
            </a:r>
            <a:endParaRPr lang="en-US" sz="1050" dirty="0">
              <a:effectLst/>
              <a:ea typeface="Calibri" panose="020F0502020204030204" pitchFamily="34" charset="0"/>
              <a:cs typeface="Times New Roman" panose="02020603050405020304" pitchFamily="18" charset="0"/>
            </a:endParaRPr>
          </a:p>
          <a:p>
            <a:pPr marL="285750" indent="-285750">
              <a:spcAft>
                <a:spcPts val="1200"/>
              </a:spcAft>
              <a:buFont typeface="Arial" panose="020B0604020202020204" pitchFamily="34" charset="0"/>
              <a:buChar char="•"/>
            </a:pPr>
            <a:endParaRPr lang="en-US" sz="1050" dirty="0">
              <a:cs typeface="Times New Roman" panose="02020603050405020304" pitchFamily="18" charset="0"/>
            </a:endParaRPr>
          </a:p>
          <a:p>
            <a:pPr marL="285750" indent="-285750">
              <a:spcAft>
                <a:spcPts val="1200"/>
              </a:spcAft>
              <a:buFont typeface="Arial" panose="020B0604020202020204" pitchFamily="34" charset="0"/>
              <a:buChar char="•"/>
            </a:pPr>
            <a:r>
              <a:rPr lang="en-US" sz="2400" dirty="0"/>
              <a:t>Along with 208 Plan, the </a:t>
            </a:r>
            <a:r>
              <a:rPr lang="en-US" sz="2400" dirty="0" err="1"/>
              <a:t>CWQCA</a:t>
            </a:r>
            <a:r>
              <a:rPr lang="en-US" sz="2400" dirty="0"/>
              <a:t> also requires the Division to consider “long-range comprehensive plan for the area as it affects water quality” before approving of the site location and the design for new or enlarged domestic wastewater treatment works. </a:t>
            </a:r>
            <a:r>
              <a:rPr lang="pt-BR" sz="1050" dirty="0"/>
              <a:t>C.R.S. § 25-8-702(2)(a).</a:t>
            </a:r>
            <a:endParaRPr lang="en-US" sz="1050" dirty="0"/>
          </a:p>
          <a:p>
            <a:pPr marL="285750" indent="-285750">
              <a:spcAft>
                <a:spcPts val="1200"/>
              </a:spcAft>
              <a:buFont typeface="Arial" panose="020B0604020202020204" pitchFamily="34" charset="0"/>
              <a:buChar char="•"/>
            </a:pPr>
            <a:endParaRPr lang="en-US" sz="1050" dirty="0"/>
          </a:p>
        </p:txBody>
      </p:sp>
      <p:sp>
        <p:nvSpPr>
          <p:cNvPr id="3" name="TextBox 2">
            <a:extLst>
              <a:ext uri="{FF2B5EF4-FFF2-40B4-BE49-F238E27FC236}">
                <a16:creationId xmlns:a16="http://schemas.microsoft.com/office/drawing/2014/main" id="{5782B7CE-F4BD-00DE-49F2-6D84ABCB4346}"/>
              </a:ext>
            </a:extLst>
          </p:cNvPr>
          <p:cNvSpPr txBox="1"/>
          <p:nvPr/>
        </p:nvSpPr>
        <p:spPr>
          <a:xfrm>
            <a:off x="220854" y="685973"/>
            <a:ext cx="11750292" cy="646331"/>
          </a:xfrm>
          <a:prstGeom prst="rect">
            <a:avLst/>
          </a:prstGeom>
          <a:noFill/>
        </p:spPr>
        <p:txBody>
          <a:bodyPr wrap="square" rtlCol="0">
            <a:spAutoFit/>
          </a:bodyPr>
          <a:lstStyle/>
          <a:p>
            <a:r>
              <a:rPr lang="en-US" sz="3600" b="1" dirty="0">
                <a:solidFill>
                  <a:srgbClr val="094D24"/>
                </a:solidFill>
                <a:latin typeface="Calibri" panose="020F0502020204030204" pitchFamily="34" charset="0"/>
                <a:ea typeface="Calibri" panose="020F0502020204030204" pitchFamily="34" charset="0"/>
                <a:cs typeface="Times New Roman" panose="02020603050405020304" pitchFamily="18" charset="0"/>
              </a:rPr>
              <a:t>208 in the Colorado Water Quality Control Act (</a:t>
            </a:r>
            <a:r>
              <a:rPr lang="en-US" sz="3600" b="1" dirty="0" err="1">
                <a:solidFill>
                  <a:srgbClr val="094D24"/>
                </a:solidFill>
                <a:latin typeface="Calibri" panose="020F0502020204030204" pitchFamily="34" charset="0"/>
                <a:ea typeface="Calibri" panose="020F0502020204030204" pitchFamily="34" charset="0"/>
                <a:cs typeface="Times New Roman" panose="02020603050405020304" pitchFamily="18" charset="0"/>
              </a:rPr>
              <a:t>CWQCA</a:t>
            </a:r>
            <a:r>
              <a:rPr lang="en-US" sz="3600" b="1" dirty="0">
                <a:solidFill>
                  <a:srgbClr val="094D24"/>
                </a:solidFill>
                <a:latin typeface="Calibri" panose="020F0502020204030204" pitchFamily="34" charset="0"/>
                <a:ea typeface="Calibri" panose="020F0502020204030204" pitchFamily="34" charset="0"/>
                <a:cs typeface="Times New Roman" panose="02020603050405020304" pitchFamily="18" charset="0"/>
              </a:rPr>
              <a:t>)</a:t>
            </a:r>
            <a:endPar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49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5253C-2233-202B-1404-4E306F097C16}"/>
              </a:ext>
            </a:extLst>
          </p:cNvPr>
          <p:cNvSpPr txBox="1"/>
          <p:nvPr/>
        </p:nvSpPr>
        <p:spPr>
          <a:xfrm>
            <a:off x="560187" y="1116550"/>
            <a:ext cx="11071625" cy="6701835"/>
          </a:xfrm>
          <a:prstGeom prst="rect">
            <a:avLst/>
          </a:prstGeom>
          <a:noFill/>
        </p:spPr>
        <p:txBody>
          <a:bodyPr wrap="square" rtlCol="0">
            <a:spAutoFit/>
          </a:bodyPr>
          <a:lstStyle/>
          <a:p>
            <a:pPr>
              <a:spcAft>
                <a:spcPts val="1200"/>
              </a:spcAft>
            </a:pPr>
            <a:r>
              <a:rPr lang="en-US" sz="2400" dirty="0" err="1">
                <a:cs typeface="Times New Roman" panose="02020603050405020304" pitchFamily="18" charset="0"/>
              </a:rPr>
              <a:t>WQCD</a:t>
            </a:r>
            <a:r>
              <a:rPr lang="en-US" sz="2400" dirty="0">
                <a:cs typeface="Times New Roman" panose="02020603050405020304" pitchFamily="18" charset="0"/>
              </a:rPr>
              <a:t> must consider consistency with 208 Plan for: </a:t>
            </a:r>
          </a:p>
          <a:p>
            <a:pPr>
              <a:spcAft>
                <a:spcPts val="1200"/>
              </a:spcAft>
            </a:pPr>
            <a:r>
              <a:rPr lang="en-US" sz="2400" dirty="0">
                <a:cs typeface="Times New Roman" panose="02020603050405020304" pitchFamily="18" charset="0"/>
              </a:rPr>
              <a:t>1. </a:t>
            </a:r>
            <a:r>
              <a:rPr lang="pt-BR" sz="2400" dirty="0">
                <a:effectLst/>
                <a:ea typeface="Calibri" panose="020F0502020204030204" pitchFamily="34" charset="0"/>
                <a:cs typeface="Times New Roman" panose="02020603050405020304" pitchFamily="18" charset="0"/>
              </a:rPr>
              <a:t>Colorado Discharge Permit System (“CDPS”) permits (under 402 of CWA)</a:t>
            </a:r>
            <a:r>
              <a:rPr lang="en-US" sz="2400" dirty="0">
                <a:effectLst/>
                <a:ea typeface="Calibri" panose="020F0502020204030204" pitchFamily="34" charset="0"/>
                <a:cs typeface="Times New Roman" panose="02020603050405020304" pitchFamily="18" charset="0"/>
              </a:rPr>
              <a:t>. </a:t>
            </a:r>
            <a:r>
              <a:rPr lang="en-US" sz="1050" dirty="0">
                <a:effectLst/>
                <a:latin typeface="Open Sans" panose="020B0606030504020204" pitchFamily="34" charset="0"/>
                <a:ea typeface="Calibri" panose="020F0502020204030204" pitchFamily="34" charset="0"/>
                <a:cs typeface="Times New Roman" panose="02020603050405020304" pitchFamily="18" charset="0"/>
              </a:rPr>
              <a:t>C.R.S. § 25-8-503(2); 5 C.C.R. 1002-61.8(1)(c).</a:t>
            </a:r>
            <a:endParaRPr lang="en-US" sz="2400" dirty="0">
              <a:cs typeface="Times New Roman" panose="02020603050405020304" pitchFamily="18" charset="0"/>
            </a:endParaRPr>
          </a:p>
          <a:p>
            <a:pPr>
              <a:spcAft>
                <a:spcPts val="1200"/>
              </a:spcAft>
            </a:pPr>
            <a:r>
              <a:rPr lang="en-US" sz="2400" dirty="0">
                <a:cs typeface="Times New Roman" panose="02020603050405020304" pitchFamily="18" charset="0"/>
              </a:rPr>
              <a:t>2. As part of antidegradation review for facility/ utility plans, site location applications, and 401 certifications</a:t>
            </a:r>
            <a:r>
              <a:rPr lang="en-US" sz="1050" dirty="0">
                <a:cs typeface="Times New Roman" panose="02020603050405020304" pitchFamily="18" charset="0"/>
              </a:rPr>
              <a:t>. </a:t>
            </a:r>
            <a:r>
              <a:rPr lang="en-US" sz="1050" dirty="0">
                <a:effectLst/>
                <a:latin typeface="Open Sans" panose="020B0606030504020204" pitchFamily="34" charset="0"/>
                <a:ea typeface="Calibri" panose="020F0502020204030204" pitchFamily="34" charset="0"/>
                <a:cs typeface="Times New Roman" panose="02020603050405020304" pitchFamily="18" charset="0"/>
              </a:rPr>
              <a:t>5 C.C.R. 1002-21.16(B)</a:t>
            </a:r>
            <a:endParaRPr lang="en-US" sz="1050" dirty="0">
              <a:cs typeface="Times New Roman" panose="02020603050405020304" pitchFamily="18" charset="0"/>
            </a:endParaRPr>
          </a:p>
          <a:p>
            <a:pPr>
              <a:spcAft>
                <a:spcPts val="1200"/>
              </a:spcAft>
            </a:pPr>
            <a:r>
              <a:rPr lang="en-US" sz="2400" dirty="0">
                <a:cs typeface="Times New Roman" panose="02020603050405020304" pitchFamily="18" charset="0"/>
              </a:rPr>
              <a:t>	</a:t>
            </a:r>
            <a:r>
              <a:rPr lang="en-US" dirty="0">
                <a:effectLst/>
                <a:latin typeface="Open Sans" panose="020B0606030504020204" pitchFamily="34" charset="0"/>
                <a:ea typeface="Calibri" panose="020F0502020204030204" pitchFamily="34" charset="0"/>
              </a:rPr>
              <a:t> Division should give “substantial weight to any applicability determinations by local 	governments or land use planning authorities.”</a:t>
            </a:r>
            <a:r>
              <a:rPr lang="en-US" sz="2400" dirty="0">
                <a:effectLst/>
                <a:latin typeface="Open Sans" panose="020B0606030504020204" pitchFamily="34" charset="0"/>
                <a:ea typeface="Calibri" panose="020F0502020204030204" pitchFamily="34" charset="0"/>
                <a:cs typeface="Times New Roman" panose="02020603050405020304" pitchFamily="18" charset="0"/>
              </a:rPr>
              <a:t> </a:t>
            </a:r>
            <a:r>
              <a:rPr lang="en-US" sz="1050" dirty="0">
                <a:effectLst/>
                <a:latin typeface="Open Sans" panose="020B0606030504020204" pitchFamily="34" charset="0"/>
                <a:ea typeface="Calibri" panose="020F0502020204030204" pitchFamily="34" charset="0"/>
                <a:cs typeface="Times New Roman" panose="02020603050405020304" pitchFamily="18" charset="0"/>
              </a:rPr>
              <a:t>5 C.C.R. 1002-</a:t>
            </a:r>
            <a:r>
              <a:rPr lang="en-US" sz="1050" dirty="0">
                <a:effectLst/>
                <a:latin typeface="Open Sans" panose="020B0606030504020204" pitchFamily="34" charset="0"/>
                <a:ea typeface="Calibri" panose="020F0502020204030204" pitchFamily="34" charset="0"/>
              </a:rPr>
              <a:t>31.8(3)(d)</a:t>
            </a:r>
            <a:endParaRPr lang="en-US" sz="1050" dirty="0">
              <a:cs typeface="Times New Roman" panose="02020603050405020304" pitchFamily="18" charset="0"/>
            </a:endParaRPr>
          </a:p>
          <a:p>
            <a:pPr marL="457200" indent="-457200">
              <a:spcAft>
                <a:spcPts val="1200"/>
              </a:spcAft>
              <a:buAutoNum type="arabicPeriod" startAt="3"/>
            </a:pPr>
            <a:r>
              <a:rPr lang="en-US" sz="2400" dirty="0">
                <a:cs typeface="Times New Roman" panose="02020603050405020304" pitchFamily="18" charset="0"/>
              </a:rPr>
              <a:t>Site location &amp; Design Reviews</a:t>
            </a:r>
          </a:p>
          <a:p>
            <a:pPr lvl="1">
              <a:spcAft>
                <a:spcPts val="1200"/>
              </a:spcAft>
            </a:pPr>
            <a:r>
              <a:rPr lang="en-US" sz="2400" dirty="0">
                <a:cs typeface="Times New Roman" panose="02020603050405020304" pitchFamily="18" charset="0"/>
              </a:rPr>
              <a:t>	</a:t>
            </a:r>
          </a:p>
          <a:p>
            <a:pPr>
              <a:spcAft>
                <a:spcPts val="1200"/>
              </a:spcAft>
            </a:pPr>
            <a:endParaRPr lang="en-US" sz="2400" dirty="0">
              <a:cs typeface="Times New Roman" panose="02020603050405020304" pitchFamily="18" charset="0"/>
            </a:endParaRPr>
          </a:p>
          <a:p>
            <a:pPr>
              <a:spcAft>
                <a:spcPts val="1200"/>
              </a:spcAft>
            </a:pPr>
            <a:r>
              <a:rPr lang="en-US" sz="2400" dirty="0">
                <a:cs typeface="Times New Roman" panose="02020603050405020304" pitchFamily="18" charset="0"/>
              </a:rPr>
              <a:t>4. Grantmaking to publicly owned treatment works</a:t>
            </a:r>
          </a:p>
          <a:p>
            <a:pPr>
              <a:spcAft>
                <a:spcPts val="1200"/>
              </a:spcAft>
            </a:pPr>
            <a:endParaRPr lang="en-US" sz="2400" dirty="0">
              <a:cs typeface="Times New Roman" panose="02020603050405020304" pitchFamily="18" charset="0"/>
            </a:endParaRPr>
          </a:p>
          <a:p>
            <a:pPr>
              <a:spcAft>
                <a:spcPts val="1200"/>
              </a:spcAft>
            </a:pPr>
            <a:endParaRPr lang="en-US" sz="2400" dirty="0">
              <a:cs typeface="Times New Roman" panose="02020603050405020304" pitchFamily="18" charset="0"/>
            </a:endParaRPr>
          </a:p>
          <a:p>
            <a:pPr>
              <a:spcAft>
                <a:spcPts val="1200"/>
              </a:spcAft>
            </a:pPr>
            <a:endParaRPr lang="en-US" sz="1050" dirty="0"/>
          </a:p>
          <a:p>
            <a:pPr marL="285750" indent="-285750">
              <a:spcAft>
                <a:spcPts val="1200"/>
              </a:spcAft>
              <a:buFont typeface="Arial" panose="020B0604020202020204" pitchFamily="34" charset="0"/>
              <a:buChar char="•"/>
            </a:pPr>
            <a:endParaRPr lang="en-US" sz="1050" dirty="0"/>
          </a:p>
        </p:txBody>
      </p:sp>
      <p:sp>
        <p:nvSpPr>
          <p:cNvPr id="3" name="TextBox 2">
            <a:extLst>
              <a:ext uri="{FF2B5EF4-FFF2-40B4-BE49-F238E27FC236}">
                <a16:creationId xmlns:a16="http://schemas.microsoft.com/office/drawing/2014/main" id="{5782B7CE-F4BD-00DE-49F2-6D84ABCB4346}"/>
              </a:ext>
            </a:extLst>
          </p:cNvPr>
          <p:cNvSpPr txBox="1"/>
          <p:nvPr/>
        </p:nvSpPr>
        <p:spPr>
          <a:xfrm>
            <a:off x="0" y="470219"/>
            <a:ext cx="11971146" cy="646331"/>
          </a:xfrm>
          <a:prstGeom prst="rect">
            <a:avLst/>
          </a:prstGeom>
          <a:noFill/>
        </p:spPr>
        <p:txBody>
          <a:bodyPr wrap="square" rtlCol="0">
            <a:spAutoFit/>
          </a:bodyPr>
          <a:lstStyle/>
          <a:p>
            <a:r>
              <a:rPr lang="en-US" sz="3600" b="1" dirty="0">
                <a:solidFill>
                  <a:srgbClr val="094D24"/>
                </a:solidFill>
                <a:latin typeface="Calibri" panose="020F0502020204030204" pitchFamily="34" charset="0"/>
                <a:ea typeface="Calibri" panose="020F0502020204030204" pitchFamily="34" charset="0"/>
                <a:cs typeface="Times New Roman" panose="02020603050405020304" pitchFamily="18" charset="0"/>
              </a:rPr>
              <a:t>208 in Water Quality Control Commission (</a:t>
            </a:r>
            <a:r>
              <a:rPr lang="en-US" sz="3600" b="1" dirty="0" err="1">
                <a:solidFill>
                  <a:srgbClr val="094D24"/>
                </a:solidFill>
                <a:latin typeface="Calibri" panose="020F0502020204030204" pitchFamily="34" charset="0"/>
                <a:ea typeface="Calibri" panose="020F0502020204030204" pitchFamily="34" charset="0"/>
                <a:cs typeface="Times New Roman" panose="02020603050405020304" pitchFamily="18" charset="0"/>
              </a:rPr>
              <a:t>WQCC</a:t>
            </a:r>
            <a:r>
              <a:rPr lang="en-US" sz="3600" b="1" dirty="0">
                <a:solidFill>
                  <a:srgbClr val="094D24"/>
                </a:solidFill>
                <a:latin typeface="Calibri" panose="020F0502020204030204" pitchFamily="34" charset="0"/>
                <a:ea typeface="Calibri" panose="020F0502020204030204" pitchFamily="34" charset="0"/>
                <a:cs typeface="Times New Roman" panose="02020603050405020304" pitchFamily="18" charset="0"/>
              </a:rPr>
              <a:t>) Regulations</a:t>
            </a:r>
            <a:endPar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6EE2AB5-A07B-21F2-C92F-FC81A7BEFFBE}"/>
              </a:ext>
            </a:extLst>
          </p:cNvPr>
          <p:cNvGraphicFramePr>
            <a:graphicFrameLocks noGrp="1"/>
          </p:cNvGraphicFramePr>
          <p:nvPr>
            <p:extLst>
              <p:ext uri="{D42A27DB-BD31-4B8C-83A1-F6EECF244321}">
                <p14:modId xmlns:p14="http://schemas.microsoft.com/office/powerpoint/2010/main" val="3523648447"/>
              </p:ext>
            </p:extLst>
          </p:nvPr>
        </p:nvGraphicFramePr>
        <p:xfrm>
          <a:off x="1585511" y="4467467"/>
          <a:ext cx="8800124" cy="1107440"/>
        </p:xfrm>
        <a:graphic>
          <a:graphicData uri="http://schemas.openxmlformats.org/drawingml/2006/table">
            <a:tbl>
              <a:tblPr firstRow="1" bandRow="1">
                <a:tableStyleId>{5C22544A-7EE6-4342-B048-85BDC9FD1C3A}</a:tableStyleId>
              </a:tblPr>
              <a:tblGrid>
                <a:gridCol w="4400062">
                  <a:extLst>
                    <a:ext uri="{9D8B030D-6E8A-4147-A177-3AD203B41FA5}">
                      <a16:colId xmlns:a16="http://schemas.microsoft.com/office/drawing/2014/main" val="3525404917"/>
                    </a:ext>
                  </a:extLst>
                </a:gridCol>
                <a:gridCol w="4400062">
                  <a:extLst>
                    <a:ext uri="{9D8B030D-6E8A-4147-A177-3AD203B41FA5}">
                      <a16:colId xmlns:a16="http://schemas.microsoft.com/office/drawing/2014/main" val="3349654220"/>
                    </a:ext>
                  </a:extLst>
                </a:gridCol>
              </a:tblGrid>
              <a:tr h="295639">
                <a:tc>
                  <a:txBody>
                    <a:bodyPr/>
                    <a:lstStyle/>
                    <a:p>
                      <a:pPr marL="285750" indent="-285750">
                        <a:buFont typeface="Arial" panose="020B0604020202020204" pitchFamily="34" charset="0"/>
                        <a:buChar char="•"/>
                      </a:pPr>
                      <a:r>
                        <a:rPr lang="en-US" b="0" dirty="0">
                          <a:solidFill>
                            <a:schemeClr val="tx1"/>
                          </a:solidFill>
                        </a:rPr>
                        <a:t>site location decisions (Reg 22)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dirty="0">
                          <a:solidFill>
                            <a:schemeClr val="tx1"/>
                          </a:solidFill>
                        </a:rPr>
                        <a:t>Interceptor sewer sites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982711"/>
                  </a:ext>
                </a:extLst>
              </a:tr>
              <a:tr h="370840">
                <a:tc>
                  <a:txBody>
                    <a:bodyPr/>
                    <a:lstStyle/>
                    <a:p>
                      <a:pPr marL="285750" indent="-285750">
                        <a:buFont typeface="Arial" panose="020B0604020202020204" pitchFamily="34" charset="0"/>
                        <a:buChar char="•"/>
                      </a:pPr>
                      <a:r>
                        <a:rPr lang="en-US" dirty="0">
                          <a:solidFill>
                            <a:schemeClr val="tx1"/>
                          </a:solidFill>
                        </a:rPr>
                        <a:t>WWTP applications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solidFill>
                            <a:schemeClr val="tx1"/>
                          </a:solidFill>
                        </a:rPr>
                        <a:t>Lift stations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283286"/>
                  </a:ext>
                </a:extLst>
              </a:tr>
              <a:tr h="370840">
                <a:tc>
                  <a:txBody>
                    <a:bodyPr/>
                    <a:lstStyle/>
                    <a:p>
                      <a:pPr marL="285750" indent="-285750">
                        <a:buFont typeface="Arial" panose="020B0604020202020204" pitchFamily="34" charset="0"/>
                        <a:buChar char="•"/>
                      </a:pPr>
                      <a:r>
                        <a:rPr lang="en-US" dirty="0">
                          <a:solidFill>
                            <a:schemeClr val="tx1"/>
                          </a:solidFill>
                        </a:rPr>
                        <a:t>Increase or decrease design capacity</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328436"/>
                  </a:ext>
                </a:extLst>
              </a:tr>
            </a:tbl>
          </a:graphicData>
        </a:graphic>
      </p:graphicFrame>
    </p:spTree>
    <p:extLst>
      <p:ext uri="{BB962C8B-B14F-4D97-AF65-F5344CB8AC3E}">
        <p14:creationId xmlns:p14="http://schemas.microsoft.com/office/powerpoint/2010/main" val="417877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5253C-2233-202B-1404-4E306F097C16}"/>
              </a:ext>
            </a:extLst>
          </p:cNvPr>
          <p:cNvSpPr txBox="1"/>
          <p:nvPr/>
        </p:nvSpPr>
        <p:spPr>
          <a:xfrm>
            <a:off x="560187" y="1713941"/>
            <a:ext cx="11071625" cy="6848029"/>
          </a:xfrm>
          <a:prstGeom prst="rect">
            <a:avLst/>
          </a:prstGeom>
          <a:noFill/>
        </p:spPr>
        <p:txBody>
          <a:bodyPr wrap="square" rtlCol="0">
            <a:spAutoFit/>
          </a:bodyPr>
          <a:lstStyle/>
          <a:p>
            <a:pPr>
              <a:spcAft>
                <a:spcPts val="1200"/>
              </a:spcAft>
            </a:pPr>
            <a:r>
              <a:rPr lang="en-US" sz="2400" dirty="0">
                <a:cs typeface="Times New Roman" panose="02020603050405020304" pitchFamily="18" charset="0"/>
              </a:rPr>
              <a:t>Local regulations address variety of water quality impacts such as: </a:t>
            </a:r>
          </a:p>
          <a:p>
            <a:pPr>
              <a:spcAft>
                <a:spcPts val="1200"/>
              </a:spcAft>
            </a:pPr>
            <a:endParaRPr lang="en-US" sz="2400" dirty="0">
              <a:cs typeface="Times New Roman" panose="02020603050405020304" pitchFamily="18" charset="0"/>
            </a:endParaRPr>
          </a:p>
          <a:p>
            <a:pPr>
              <a:spcAft>
                <a:spcPts val="1200"/>
              </a:spcAft>
            </a:pPr>
            <a:endParaRPr lang="en-US" sz="2400" dirty="0">
              <a:cs typeface="Times New Roman" panose="02020603050405020304" pitchFamily="18" charset="0"/>
            </a:endParaRPr>
          </a:p>
          <a:p>
            <a:pPr>
              <a:spcAft>
                <a:spcPts val="1200"/>
              </a:spcAft>
            </a:pPr>
            <a:r>
              <a:rPr lang="en-US" sz="2400" dirty="0">
                <a:cs typeface="Times New Roman" panose="02020603050405020304" pitchFamily="18" charset="0"/>
              </a:rPr>
              <a:t>Local regulations include, for example: </a:t>
            </a:r>
          </a:p>
          <a:p>
            <a:pPr>
              <a:spcAft>
                <a:spcPts val="1200"/>
              </a:spcAft>
            </a:pPr>
            <a:endParaRPr lang="en-US" sz="2400" dirty="0">
              <a:cs typeface="Times New Roman" panose="02020603050405020304" pitchFamily="18" charset="0"/>
            </a:endParaRPr>
          </a:p>
          <a:p>
            <a:pPr>
              <a:spcAft>
                <a:spcPts val="1200"/>
              </a:spcAft>
            </a:pPr>
            <a:endParaRPr lang="en-US" sz="2400" dirty="0">
              <a:cs typeface="Times New Roman" panose="02020603050405020304" pitchFamily="18" charset="0"/>
            </a:endParaRPr>
          </a:p>
          <a:p>
            <a:r>
              <a:rPr lang="en-US" sz="2400" dirty="0">
                <a:cs typeface="Times New Roman" panose="02020603050405020304" pitchFamily="18" charset="0"/>
              </a:rPr>
              <a:t>	</a:t>
            </a:r>
          </a:p>
          <a:p>
            <a:pPr>
              <a:spcAft>
                <a:spcPts val="1200"/>
              </a:spcAft>
            </a:pPr>
            <a:r>
              <a:rPr lang="en-US" sz="2400" dirty="0">
                <a:cs typeface="Times New Roman" panose="02020603050405020304" pitchFamily="18" charset="0"/>
              </a:rPr>
              <a:t>	</a:t>
            </a:r>
            <a:r>
              <a:rPr lang="en-US" i="1" dirty="0">
                <a:cs typeface="Times New Roman" panose="02020603050405020304" pitchFamily="18" charset="0"/>
              </a:rPr>
              <a:t>See also </a:t>
            </a:r>
            <a:r>
              <a:rPr lang="en-US" dirty="0">
                <a:cs typeface="Times New Roman" panose="02020603050405020304" pitchFamily="18" charset="0"/>
              </a:rPr>
              <a:t>the NWCCOG Model Water Quality Protection Standards.</a:t>
            </a:r>
          </a:p>
          <a:p>
            <a:pPr lvl="1">
              <a:spcAft>
                <a:spcPts val="1200"/>
              </a:spcAft>
            </a:pPr>
            <a:r>
              <a:rPr lang="en-US" sz="2400" dirty="0">
                <a:cs typeface="Times New Roman" panose="02020603050405020304" pitchFamily="18" charset="0"/>
              </a:rPr>
              <a:t>	</a:t>
            </a:r>
          </a:p>
          <a:p>
            <a:pPr>
              <a:spcAft>
                <a:spcPts val="1200"/>
              </a:spcAft>
            </a:pPr>
            <a:endParaRPr lang="en-US" sz="2400" dirty="0">
              <a:cs typeface="Times New Roman" panose="02020603050405020304" pitchFamily="18" charset="0"/>
            </a:endParaRPr>
          </a:p>
          <a:p>
            <a:pPr>
              <a:spcAft>
                <a:spcPts val="1200"/>
              </a:spcAft>
            </a:pPr>
            <a:endParaRPr lang="en-US" sz="2400" dirty="0">
              <a:cs typeface="Times New Roman" panose="02020603050405020304" pitchFamily="18" charset="0"/>
            </a:endParaRPr>
          </a:p>
          <a:p>
            <a:pPr>
              <a:spcAft>
                <a:spcPts val="1200"/>
              </a:spcAft>
            </a:pPr>
            <a:endParaRPr lang="en-US" sz="2400" dirty="0">
              <a:cs typeface="Times New Roman" panose="02020603050405020304" pitchFamily="18" charset="0"/>
            </a:endParaRPr>
          </a:p>
          <a:p>
            <a:pPr>
              <a:spcAft>
                <a:spcPts val="1200"/>
              </a:spcAft>
            </a:pPr>
            <a:endParaRPr lang="en-US" sz="1050" dirty="0"/>
          </a:p>
          <a:p>
            <a:pPr marL="285750" indent="-285750">
              <a:spcAft>
                <a:spcPts val="1200"/>
              </a:spcAft>
              <a:buFont typeface="Arial" panose="020B0604020202020204" pitchFamily="34" charset="0"/>
              <a:buChar char="•"/>
            </a:pPr>
            <a:endParaRPr lang="en-US" sz="1050" dirty="0"/>
          </a:p>
        </p:txBody>
      </p:sp>
      <p:sp>
        <p:nvSpPr>
          <p:cNvPr id="3" name="TextBox 2">
            <a:extLst>
              <a:ext uri="{FF2B5EF4-FFF2-40B4-BE49-F238E27FC236}">
                <a16:creationId xmlns:a16="http://schemas.microsoft.com/office/drawing/2014/main" id="{5782B7CE-F4BD-00DE-49F2-6D84ABCB4346}"/>
              </a:ext>
            </a:extLst>
          </p:cNvPr>
          <p:cNvSpPr txBox="1"/>
          <p:nvPr/>
        </p:nvSpPr>
        <p:spPr>
          <a:xfrm>
            <a:off x="110426" y="657596"/>
            <a:ext cx="11971146" cy="646331"/>
          </a:xfrm>
          <a:prstGeom prst="rect">
            <a:avLst/>
          </a:prstGeom>
          <a:noFill/>
        </p:spPr>
        <p:txBody>
          <a:bodyPr wrap="square" rtlCol="0">
            <a:spAutoFit/>
          </a:bodyPr>
          <a:lstStyle/>
          <a:p>
            <a:r>
              <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rPr>
              <a:t>Local </a:t>
            </a:r>
            <a:r>
              <a:rPr lang="en-US" sz="3600" b="1" dirty="0">
                <a:solidFill>
                  <a:srgbClr val="094D24"/>
                </a:solidFill>
                <a:latin typeface="Calibri" panose="020F0502020204030204" pitchFamily="34" charset="0"/>
                <a:ea typeface="Calibri" panose="020F0502020204030204" pitchFamily="34" charset="0"/>
                <a:cs typeface="Times New Roman" panose="02020603050405020304" pitchFamily="18" charset="0"/>
              </a:rPr>
              <a:t>Implementation of 208 Planning</a:t>
            </a:r>
            <a:endPar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6EE2AB5-A07B-21F2-C92F-FC81A7BEFFBE}"/>
              </a:ext>
            </a:extLst>
          </p:cNvPr>
          <p:cNvGraphicFramePr>
            <a:graphicFrameLocks noGrp="1"/>
          </p:cNvGraphicFramePr>
          <p:nvPr>
            <p:extLst>
              <p:ext uri="{D42A27DB-BD31-4B8C-83A1-F6EECF244321}">
                <p14:modId xmlns:p14="http://schemas.microsoft.com/office/powerpoint/2010/main" val="1555418137"/>
              </p:ext>
            </p:extLst>
          </p:nvPr>
        </p:nvGraphicFramePr>
        <p:xfrm>
          <a:off x="1250637" y="2192292"/>
          <a:ext cx="8815111" cy="1010920"/>
        </p:xfrm>
        <a:graphic>
          <a:graphicData uri="http://schemas.openxmlformats.org/drawingml/2006/table">
            <a:tbl>
              <a:tblPr firstRow="1" bandRow="1">
                <a:tableStyleId>{5C22544A-7EE6-4342-B048-85BDC9FD1C3A}</a:tableStyleId>
              </a:tblPr>
              <a:tblGrid>
                <a:gridCol w="4141847">
                  <a:extLst>
                    <a:ext uri="{9D8B030D-6E8A-4147-A177-3AD203B41FA5}">
                      <a16:colId xmlns:a16="http://schemas.microsoft.com/office/drawing/2014/main" val="3525404917"/>
                    </a:ext>
                  </a:extLst>
                </a:gridCol>
                <a:gridCol w="4673264">
                  <a:extLst>
                    <a:ext uri="{9D8B030D-6E8A-4147-A177-3AD203B41FA5}">
                      <a16:colId xmlns:a16="http://schemas.microsoft.com/office/drawing/2014/main" val="3349654220"/>
                    </a:ext>
                  </a:extLst>
                </a:gridCol>
              </a:tblGrid>
              <a:tr h="417965">
                <a:tc>
                  <a:txBody>
                    <a:bodyPr/>
                    <a:lstStyle/>
                    <a:p>
                      <a:pPr marL="285750" indent="-285750">
                        <a:buFont typeface="Arial" panose="020B0604020202020204" pitchFamily="34" charset="0"/>
                        <a:buChar char="•"/>
                      </a:pPr>
                      <a:r>
                        <a:rPr lang="en-US" b="0" dirty="0">
                          <a:solidFill>
                            <a:schemeClr val="tx1"/>
                          </a:solidFill>
                        </a:rPr>
                        <a:t>Runoff from urban development (construction and site planning)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chemeClr val="tx1"/>
                          </a:solidFill>
                        </a:rPr>
                        <a:t>Out of basin flow reductions (transmountain diversions)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28328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Runoff from roadways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chemeClr val="tx1"/>
                          </a:solidFill>
                        </a:rPr>
                        <a:t>In basin flow reductions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328436"/>
                  </a:ext>
                </a:extLst>
              </a:tr>
            </a:tbl>
          </a:graphicData>
        </a:graphic>
      </p:graphicFrame>
      <p:graphicFrame>
        <p:nvGraphicFramePr>
          <p:cNvPr id="7" name="Table 6">
            <a:extLst>
              <a:ext uri="{FF2B5EF4-FFF2-40B4-BE49-F238E27FC236}">
                <a16:creationId xmlns:a16="http://schemas.microsoft.com/office/drawing/2014/main" id="{D5CC8D19-CC69-6AA7-077D-4728364D48F0}"/>
              </a:ext>
            </a:extLst>
          </p:cNvPr>
          <p:cNvGraphicFramePr>
            <a:graphicFrameLocks noGrp="1"/>
          </p:cNvGraphicFramePr>
          <p:nvPr>
            <p:extLst>
              <p:ext uri="{D42A27DB-BD31-4B8C-83A1-F6EECF244321}">
                <p14:modId xmlns:p14="http://schemas.microsoft.com/office/powerpoint/2010/main" val="3207273305"/>
              </p:ext>
            </p:extLst>
          </p:nvPr>
        </p:nvGraphicFramePr>
        <p:xfrm>
          <a:off x="1250636" y="3800603"/>
          <a:ext cx="8815111" cy="1159645"/>
        </p:xfrm>
        <a:graphic>
          <a:graphicData uri="http://schemas.openxmlformats.org/drawingml/2006/table">
            <a:tbl>
              <a:tblPr firstRow="1" bandRow="1">
                <a:tableStyleId>{5C22544A-7EE6-4342-B048-85BDC9FD1C3A}</a:tableStyleId>
              </a:tblPr>
              <a:tblGrid>
                <a:gridCol w="4141847">
                  <a:extLst>
                    <a:ext uri="{9D8B030D-6E8A-4147-A177-3AD203B41FA5}">
                      <a16:colId xmlns:a16="http://schemas.microsoft.com/office/drawing/2014/main" val="3525404917"/>
                    </a:ext>
                  </a:extLst>
                </a:gridCol>
                <a:gridCol w="4673264">
                  <a:extLst>
                    <a:ext uri="{9D8B030D-6E8A-4147-A177-3AD203B41FA5}">
                      <a16:colId xmlns:a16="http://schemas.microsoft.com/office/drawing/2014/main" val="3349654220"/>
                    </a:ext>
                  </a:extLst>
                </a:gridCol>
              </a:tblGrid>
              <a:tr h="417965">
                <a:tc>
                  <a:txBody>
                    <a:bodyPr/>
                    <a:lstStyle/>
                    <a:p>
                      <a:pPr marL="285750" indent="-285750">
                        <a:buFont typeface="Arial" panose="020B0604020202020204" pitchFamily="34" charset="0"/>
                        <a:buChar char="•"/>
                      </a:pPr>
                      <a:r>
                        <a:rPr lang="en-US" b="0" dirty="0">
                          <a:solidFill>
                            <a:schemeClr val="tx1"/>
                          </a:solidFill>
                        </a:rPr>
                        <a:t>1041</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Impervious Surface Limits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28328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Watershed Protection </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Waterbody Buffers/ Setback</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32843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rPr>
                        <a:t>Overlay Districts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dirty="0">
                          <a:solidFill>
                            <a:schemeClr val="tx1"/>
                          </a:solidFill>
                        </a:rPr>
                        <a:t>Zoning/ Subdivision (siting + standards)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3472993"/>
                  </a:ext>
                </a:extLst>
              </a:tr>
            </a:tbl>
          </a:graphicData>
        </a:graphic>
      </p:graphicFrame>
    </p:spTree>
    <p:extLst>
      <p:ext uri="{BB962C8B-B14F-4D97-AF65-F5344CB8AC3E}">
        <p14:creationId xmlns:p14="http://schemas.microsoft.com/office/powerpoint/2010/main" val="336973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5253C-2233-202B-1404-4E306F097C16}"/>
              </a:ext>
            </a:extLst>
          </p:cNvPr>
          <p:cNvSpPr txBox="1"/>
          <p:nvPr/>
        </p:nvSpPr>
        <p:spPr>
          <a:xfrm>
            <a:off x="838893" y="1169385"/>
            <a:ext cx="10514213" cy="3939540"/>
          </a:xfrm>
          <a:prstGeom prst="rect">
            <a:avLst/>
          </a:prstGeom>
          <a:noFill/>
        </p:spPr>
        <p:txBody>
          <a:bodyPr wrap="square" rtlCol="0">
            <a:spAutoFit/>
          </a:bodyPr>
          <a:lstStyle/>
          <a:p>
            <a:pPr>
              <a:spcAft>
                <a:spcPts val="1200"/>
              </a:spcAft>
            </a:pPr>
            <a:r>
              <a:rPr lang="en-US" sz="2200" b="1" dirty="0">
                <a:cs typeface="Times New Roman" panose="02020603050405020304" pitchFamily="18" charset="0"/>
              </a:rPr>
              <a:t>Recommendation: </a:t>
            </a:r>
            <a:r>
              <a:rPr lang="en-US" sz="2200" dirty="0">
                <a:cs typeface="Times New Roman" panose="02020603050405020304" pitchFamily="18" charset="0"/>
              </a:rPr>
              <a:t>Include consistency with the 208 Plan in development review. </a:t>
            </a:r>
          </a:p>
          <a:p>
            <a:pPr>
              <a:spcAft>
                <a:spcPts val="1200"/>
              </a:spcAft>
            </a:pPr>
            <a:r>
              <a:rPr lang="en-US" sz="2200" dirty="0">
                <a:cs typeface="Times New Roman" panose="02020603050405020304" pitchFamily="18" charset="0"/>
              </a:rPr>
              <a:t>County 1041 Regulations are best examples. </a:t>
            </a:r>
          </a:p>
          <a:p>
            <a:pPr lvl="1">
              <a:spcAft>
                <a:spcPts val="1200"/>
              </a:spcAft>
            </a:pPr>
            <a:r>
              <a:rPr lang="en-US" sz="2200" b="1" dirty="0">
                <a:cs typeface="Times New Roman" panose="02020603050405020304" pitchFamily="18" charset="0"/>
              </a:rPr>
              <a:t>Pitkin County 1041 standard for approval </a:t>
            </a:r>
            <a:r>
              <a:rPr lang="en-US" sz="2200" dirty="0">
                <a:cs typeface="Times New Roman" panose="02020603050405020304" pitchFamily="18" charset="0"/>
              </a:rPr>
              <a:t>requires that “</a:t>
            </a:r>
            <a:r>
              <a:rPr lang="en-US" sz="2200" dirty="0">
                <a:latin typeface="Open Sans" panose="020B0606030504020204" pitchFamily="34" charset="0"/>
                <a:ea typeface="Calibri" panose="020F0502020204030204" pitchFamily="34" charset="0"/>
              </a:rPr>
              <a:t>the Project is consistent with relevant provisions of applicable land use and water quality plans.”</a:t>
            </a:r>
          </a:p>
          <a:p>
            <a:pPr lvl="1">
              <a:spcAft>
                <a:spcPts val="1200"/>
              </a:spcAft>
            </a:pPr>
            <a:r>
              <a:rPr lang="en-US" sz="2200" b="1" dirty="0">
                <a:cs typeface="Times New Roman" panose="02020603050405020304" pitchFamily="18" charset="0"/>
              </a:rPr>
              <a:t>Pitkin County </a:t>
            </a:r>
            <a:r>
              <a:rPr lang="en-US" sz="2200" b="1" dirty="0">
                <a:latin typeface="Open Sans" panose="020B0606030504020204" pitchFamily="34" charset="0"/>
                <a:ea typeface="Calibri" panose="020F0502020204030204" pitchFamily="34" charset="0"/>
              </a:rPr>
              <a:t>1041 Application </a:t>
            </a:r>
            <a:r>
              <a:rPr lang="en-US" sz="2200" dirty="0">
                <a:latin typeface="Open Sans" panose="020B0606030504020204" pitchFamily="34" charset="0"/>
                <a:ea typeface="Calibri" panose="020F0502020204030204" pitchFamily="34" charset="0"/>
              </a:rPr>
              <a:t>must include </a:t>
            </a:r>
            <a:r>
              <a:rPr lang="en-US" sz="2200" dirty="0">
                <a:effectLst/>
                <a:latin typeface="Open Sans" panose="020B0606030504020204" pitchFamily="34" charset="0"/>
                <a:ea typeface="Calibri" panose="020F0502020204030204" pitchFamily="34" charset="0"/>
              </a:rPr>
              <a:t>“description of provisions of the applicable regional water quality management plan that applies to the Project and assessment of whether the Project would comply with those provisions.”</a:t>
            </a:r>
            <a:endParaRPr lang="en-US" sz="2200" dirty="0"/>
          </a:p>
        </p:txBody>
      </p:sp>
      <p:sp>
        <p:nvSpPr>
          <p:cNvPr id="3" name="TextBox 2">
            <a:extLst>
              <a:ext uri="{FF2B5EF4-FFF2-40B4-BE49-F238E27FC236}">
                <a16:creationId xmlns:a16="http://schemas.microsoft.com/office/drawing/2014/main" id="{5782B7CE-F4BD-00DE-49F2-6D84ABCB4346}"/>
              </a:ext>
            </a:extLst>
          </p:cNvPr>
          <p:cNvSpPr txBox="1"/>
          <p:nvPr/>
        </p:nvSpPr>
        <p:spPr>
          <a:xfrm>
            <a:off x="0" y="470219"/>
            <a:ext cx="11971146" cy="646331"/>
          </a:xfrm>
          <a:prstGeom prst="rect">
            <a:avLst/>
          </a:prstGeom>
          <a:noFill/>
        </p:spPr>
        <p:txBody>
          <a:bodyPr wrap="square" rtlCol="0">
            <a:spAutoFit/>
          </a:bodyPr>
          <a:lstStyle/>
          <a:p>
            <a:r>
              <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rPr>
              <a:t>Local </a:t>
            </a:r>
            <a:r>
              <a:rPr lang="en-US" sz="3600" b="1" dirty="0">
                <a:solidFill>
                  <a:srgbClr val="094D24"/>
                </a:solidFill>
                <a:latin typeface="Calibri" panose="020F0502020204030204" pitchFamily="34" charset="0"/>
                <a:ea typeface="Calibri" panose="020F0502020204030204" pitchFamily="34" charset="0"/>
                <a:cs typeface="Times New Roman" panose="02020603050405020304" pitchFamily="18" charset="0"/>
              </a:rPr>
              <a:t>Implementation of 208 Planning, </a:t>
            </a:r>
            <a:r>
              <a:rPr lang="en-US" sz="2000" b="1" i="1" dirty="0">
                <a:solidFill>
                  <a:srgbClr val="094D24"/>
                </a:solidFill>
                <a:latin typeface="Calibri" panose="020F0502020204030204" pitchFamily="34" charset="0"/>
                <a:ea typeface="Calibri" panose="020F0502020204030204" pitchFamily="34" charset="0"/>
                <a:cs typeface="Times New Roman" panose="02020603050405020304" pitchFamily="18" charset="0"/>
              </a:rPr>
              <a:t>continued</a:t>
            </a:r>
            <a:endPar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41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5253C-2233-202B-1404-4E306F097C16}"/>
              </a:ext>
            </a:extLst>
          </p:cNvPr>
          <p:cNvSpPr txBox="1"/>
          <p:nvPr/>
        </p:nvSpPr>
        <p:spPr>
          <a:xfrm>
            <a:off x="784689" y="1543810"/>
            <a:ext cx="10862668" cy="40318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NWCCOG is the designated Regional Water Quality Planning agency for Region 12.</a:t>
            </a:r>
          </a:p>
          <a:p>
            <a:pPr marL="1200150" lvl="2" indent="-285750">
              <a:spcAft>
                <a:spcPts val="1200"/>
              </a:spcAft>
              <a:buFont typeface="Arial" panose="020B0604020202020204" pitchFamily="34" charset="0"/>
              <a:buChar char="•"/>
            </a:pPr>
            <a:r>
              <a:rPr lang="en-US" sz="2000" dirty="0"/>
              <a:t>Region 12= Eagle, Grand, Pitkin, Routt, Summit Counties</a:t>
            </a:r>
          </a:p>
          <a:p>
            <a:pPr marL="285750" indent="-285750">
              <a:spcAft>
                <a:spcPts val="1200"/>
              </a:spcAft>
              <a:buFont typeface="Arial" panose="020B0604020202020204" pitchFamily="34" charset="0"/>
              <a:buChar char="•"/>
            </a:pPr>
            <a:r>
              <a:rPr lang="en-US" sz="2400" dirty="0"/>
              <a:t>The 2012 208 Plan is currently being updated. </a:t>
            </a:r>
          </a:p>
          <a:p>
            <a:pPr marL="285750" indent="-285750">
              <a:spcAft>
                <a:spcPts val="1200"/>
              </a:spcAft>
              <a:buFont typeface="Arial" panose="020B0604020202020204" pitchFamily="34" charset="0"/>
              <a:buChar char="•"/>
            </a:pPr>
            <a:r>
              <a:rPr lang="en-US" sz="2400" dirty="0"/>
              <a:t>QQ members will have opportunity to review the full draft. </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dirty="0"/>
          </a:p>
          <a:p>
            <a:pPr>
              <a:spcAft>
                <a:spcPts val="1200"/>
              </a:spcAft>
            </a:pPr>
            <a:r>
              <a:rPr lang="en-US" sz="3200" b="1" dirty="0"/>
              <a:t>QUESTIONS? DISCUSSION? </a:t>
            </a:r>
          </a:p>
        </p:txBody>
      </p:sp>
      <p:sp>
        <p:nvSpPr>
          <p:cNvPr id="4" name="TextBox 3">
            <a:extLst>
              <a:ext uri="{FF2B5EF4-FFF2-40B4-BE49-F238E27FC236}">
                <a16:creationId xmlns:a16="http://schemas.microsoft.com/office/drawing/2014/main" id="{022A7965-F8A8-0F39-CDB1-C8EF2AA28521}"/>
              </a:ext>
            </a:extLst>
          </p:cNvPr>
          <p:cNvSpPr txBox="1"/>
          <p:nvPr/>
        </p:nvSpPr>
        <p:spPr>
          <a:xfrm>
            <a:off x="110427" y="763730"/>
            <a:ext cx="11971146" cy="646331"/>
          </a:xfrm>
          <a:prstGeom prst="rect">
            <a:avLst/>
          </a:prstGeom>
          <a:noFill/>
        </p:spPr>
        <p:txBody>
          <a:bodyPr wrap="square" rtlCol="0">
            <a:spAutoFit/>
          </a:bodyPr>
          <a:lstStyle/>
          <a:p>
            <a:r>
              <a:rPr lang="en-US" sz="3600" b="1" dirty="0">
                <a:solidFill>
                  <a:srgbClr val="094D24"/>
                </a:solidFill>
                <a:effectLst/>
                <a:latin typeface="Calibri" panose="020F0502020204030204" pitchFamily="34" charset="0"/>
                <a:ea typeface="Calibri" panose="020F0502020204030204" pitchFamily="34" charset="0"/>
                <a:cs typeface="Times New Roman" panose="02020603050405020304" pitchFamily="18" charset="0"/>
              </a:rPr>
              <a:t>NWCCOG 208 Plan</a:t>
            </a:r>
          </a:p>
        </p:txBody>
      </p:sp>
    </p:spTree>
    <p:extLst>
      <p:ext uri="{BB962C8B-B14F-4D97-AF65-F5344CB8AC3E}">
        <p14:creationId xmlns:p14="http://schemas.microsoft.com/office/powerpoint/2010/main" val="81132054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4591</TotalTime>
  <Words>1040</Words>
  <Application>Microsoft Office PowerPoint</Application>
  <PresentationFormat>Widescreen</PresentationFormat>
  <Paragraphs>101</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Arial</vt:lpstr>
      <vt:lpstr>Bitter</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Greer</dc:creator>
  <cp:lastModifiedBy>Torie</cp:lastModifiedBy>
  <cp:revision>36</cp:revision>
  <dcterms:created xsi:type="dcterms:W3CDTF">2020-10-27T23:30:56Z</dcterms:created>
  <dcterms:modified xsi:type="dcterms:W3CDTF">2024-06-13T14:05:19Z</dcterms:modified>
</cp:coreProperties>
</file>