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8"/>
  </p:notesMasterIdLst>
  <p:sldIdLst>
    <p:sldId id="262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9" r:id="rId13"/>
    <p:sldId id="290" r:id="rId14"/>
    <p:sldId id="291" r:id="rId15"/>
    <p:sldId id="264" r:id="rId16"/>
    <p:sldId id="29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597A511-1F34-F64C-CAED-39FFFA5BBA91}" name="Edward Harvey" initials="EH" userId="S::harvey@harveyeconomics.com::8de7c328-c293-402a-ba3a-5e8a40abcf3e" providerId="AD"/>
  <p188:author id="{CABEC4C4-F702-31EA-2E7A-49D877E73A6F}" name="Jessica Harvey" initials="JH" userId="S::jcharvey@harveyeconomics.com::51c4b282-98c3-4f56-a7c8-624f32af56a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4D4D4D"/>
    <a:srgbClr val="FFFFFF"/>
    <a:srgbClr val="F2F2F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F66B37-B269-49FA-9241-15BEA7DF04DF}" v="1" dt="2024-11-12T19:36:20.951"/>
    <p1510:client id="{419D6181-8E0C-4D4F-8935-BB4D76E6BFFC}" v="100" dt="2024-11-12T05:53:09.2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67" autoAdjust="0"/>
    <p:restoredTop sz="74454" autoAdjust="0"/>
  </p:normalViewPr>
  <p:slideViewPr>
    <p:cSldViewPr snapToGrid="0" snapToObjects="1" showGuides="1">
      <p:cViewPr varScale="1">
        <p:scale>
          <a:sx n="62" d="100"/>
          <a:sy n="62" d="100"/>
        </p:scale>
        <p:origin x="2256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AD88A7-268A-4CC0-A0BC-D0975518A12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2BA46F-A78F-4667-8511-350F63572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523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HE is updating and expanding the 2012 Economic Study concerning the relationship that the headwater counties of Northwest Colorado have with water. </a:t>
            </a:r>
            <a:endParaRPr lang="en-US" sz="1800" b="0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We want to understand how economic activity has changed and how water resources have changed in the past decade and going forward. </a:t>
            </a:r>
            <a:endParaRPr lang="en-US" sz="1800" b="1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Presentation/discussion here will cover our intro, study objectives, plan of study, key research questions which we hope will lead to discussion here: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b="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To what extent are changes in water resources driving changes in economic or social conditions, or inversely, how are economic and social conditions driving changes in water resources?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800" b="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b="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Given the relationship between the two how do you see economic activity and water resources changing in the future?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800" b="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b="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We are specifically focusing on water intensive sectors like water-based recreation, tourism, agriculture, industry and growth. </a:t>
            </a:r>
            <a:endParaRPr lang="en-US" sz="1800" b="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BA46F-A78F-4667-8511-350F635720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0320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8C1238-5A38-3532-B725-E0E51E5BA6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0BC8CD-441D-2B37-E2D6-782ABFAA03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9BF8D9-032B-2E1C-C2C7-8F219CBA5B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1" dirty="0"/>
              <a:t>Briefly highlight past and future changes in this table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1" dirty="0"/>
              <a:t>All indications point to increasing pressure on hydrologic resources in the Headwaters.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1" dirty="0"/>
              <a:t>Uncertainty is a big question: More confidence in temperature changes than in </a:t>
            </a:r>
            <a:r>
              <a:rPr lang="en-US" b="1" dirty="0" err="1"/>
              <a:t>precip</a:t>
            </a:r>
            <a:r>
              <a:rPr lang="en-US" b="1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4C2ACC-74C5-3BA1-B201-7A63F4E241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2BA46F-A78F-4667-8511-350F6357208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88103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A99881-C910-3A9B-3292-AE96F8C110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BCF59F-7882-1245-4B74-C216CB49C0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B7AEF7-213E-EDDD-BB39-FBE56AF3A0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1" dirty="0"/>
              <a:t>Read and seek discussion.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1" dirty="0"/>
              <a:t>How would you guys react right now to these 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B07099-EFBA-A97E-2F82-20D2393807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2BA46F-A78F-4667-8511-350F6357208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41771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If anything occurs to you about this study, insights, questions, people to contact, please let us know.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2BA46F-A78F-4667-8511-350F6357208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5544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4D7561-4135-B1B6-B3EB-7B0B84B8D4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32B237-3853-1E98-659C-7C85F09B35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0B5363-48F6-533F-9DBB-5B8580EB4F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85850" lvl="2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DD4703-17C6-5315-430E-ABED20B4A0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2BA46F-A78F-4667-8511-350F6357208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166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2012 Report establishes connection between water supply, local economies of the headwaters counties and the State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Report outline: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Economies of the headwaters counties</a:t>
            </a:r>
          </a:p>
          <a:p>
            <a:pPr marL="2000250" lvl="4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Tourism</a:t>
            </a:r>
          </a:p>
          <a:p>
            <a:pPr marL="2000250" lvl="4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Agriculture</a:t>
            </a:r>
          </a:p>
          <a:p>
            <a:pPr marL="2000250" lvl="4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Mineral and resource development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Water and the economies of the headwaters Counties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Water policies and problem-solving successes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Hydrology and transmountain diversions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Overall, this report documented water’s importance to this region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2BA46F-A78F-4667-8511-350F6357208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6165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C21EDE-F2C4-20FE-82A4-7A5E9E87F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5D5304-460F-29AD-5E5C-C1E2880D06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B84D4A-41DF-06A0-C252-4470B67E3F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1" dirty="0"/>
              <a:t>Just confirming this is our study area. Rest of the State someone else’s problem!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1" dirty="0"/>
              <a:t>We will study each county separately because that is how data is collected and jurisdictions governed.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C8469-697A-47F5-4106-3AD54CF416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2BA46F-A78F-4667-8511-350F6357208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1164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027880-00CC-2A4E-7D6B-343556D9C0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E81DE1-59A7-D2C9-BBDD-0CE8EBD9E5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AE6196-A6A8-23A4-4E1F-D578156D3D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 to update but expand upon the 2012 study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World has changed a lot in 12 years: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Population grown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 and tourism grown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Mineral industry shrunk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Water leaving the HWC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Future? Climate Change might be the elephant in the room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Past and future effects on water then everything else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 on econ sectors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Econ and </a:t>
            </a:r>
            <a:r>
              <a:rPr lang="en-US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demog</a:t>
            </a:r>
            <a:r>
              <a:rPr lang="en-US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conditions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543050" lvl="3" indent="-171450">
              <a:buFont typeface="Arial" panose="020B0604020202020204" pitchFamily="34" charset="0"/>
              <a:buChar char="•"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085850" lvl="2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FD20B5-6750-E0E1-5528-72DB887C8A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2BA46F-A78F-4667-8511-350F6357208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6830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440CF8-2EF6-094F-2510-CC0F34AAD3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A22637-665D-5E97-CD83-C6ABC5244C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0DC008-51FE-9B95-E81D-12A155ABA5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Secondary Data Collection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(BRIEF, GIVE ONLY A FEW EXAMPLES)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Collect economic, demographic and hydrologic data from outside sources including but not limited to: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BEA (Bureau of Economics Analysis)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DOLA (Department of Local Affairs)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Colorado Energy &amp; Carbon Management Commission (Formally COGCC)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Colorado Geological Survey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Colorado Water Plan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USDA Census of Agriculture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CROA Report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Dean Runyan Associates Economic Impact of Travel in Colorado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Southwick Associates Economic Contributions of Water-Related Outdoor Recreation in Colorado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Colorado State Parks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CLIMATE CHANGE RESOURCES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Primary Data Collection </a:t>
            </a:r>
            <a:r>
              <a:rPr lang="en-US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 PART AND WILL HONE IN ON THIS SHORTLY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Stakeholder Interviews by county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DOES IT ALL MEAN?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085850" lvl="2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9F4AB6-7C53-BBD6-753B-A1D4EF5491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2BA46F-A78F-4667-8511-350F6357208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2720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B7C8BA-2D20-1002-A3D6-31CBF2FCE7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892D18-FB8A-F916-CBFE-A45482B711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A8A26C-BF71-8554-7BE1-1E6C6EF3AF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Huge part of this study will the be the stakeholder outreach/individual interviews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Importance of boots on the ground information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Need to hear from community members from different economic sectors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you have boots on the ground you get the actual story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will get individual perspectives from stakeholders in each given community</a:t>
            </a:r>
          </a:p>
          <a:p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 water resources actually impact individuals in each county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 individual experiences from stakeholders from water based economic sectors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Many people in the state are interested in this inextricable relationship between water and the economy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B99CAD-170D-44D2-C33E-65BF0B7696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2BA46F-A78F-4667-8511-350F6357208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604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E70D9F-58C8-BFF0-6C8D-AC23BEBA7A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BECFA2-3743-E554-F83E-8EEB531F61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85C3D5-6282-815C-41B4-642BD6D46A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1" dirty="0"/>
              <a:t>Here is the Engagement Plan…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Started this process in Eagle County yesterday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Will visit each county and do 4-6 in person interviews along with other meetings virtually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HE to provide each interviewee with an economic and hydrologic snapshot of the given county before meeting to get the juices flowing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085850" lvl="2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2FF1E-C70B-DEFA-24C1-2E0E0741FC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2BA46F-A78F-4667-8511-350F6357208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4371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7B6D6F-079A-037F-0B85-F670DFA47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20155A-14B1-A55F-1659-5313ACF228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EFFC71-7ACF-2B13-FFEE-32C8E6A428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1" dirty="0"/>
              <a:t>Series of data on each water-based sector.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1" dirty="0"/>
              <a:t>Briefly ID topics to spark discussion with interviewees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F72C2F-EA72-D30A-FB11-D1E85D873A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2BA46F-A78F-4667-8511-350F6357208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74105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FEC5F8-5618-88D9-5950-2AFFC562F5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46A200-EAF0-1D84-B835-5F385FA84F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0BC62C-B702-F935-00AC-F6346A5622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1" dirty="0"/>
              <a:t>Primary discussion likely center around past and future changes in hydrology.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1" dirty="0"/>
              <a:t>We are getting help on streamflow changes from </a:t>
            </a:r>
            <a:r>
              <a:rPr lang="en-US" b="1"/>
              <a:t>Lotic Hydrological</a:t>
            </a:r>
            <a:endParaRPr lang="en-US" b="1" dirty="0"/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1" dirty="0"/>
              <a:t>Using recent study findings from Climate Change in Colorado to prompt discussion of economic effects from climate change effects on Headwater Counties, including Snowpack, Run-off Timing, Streamflow and Evapotranspiration.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1D1DD0-8589-3A88-E53B-A69071C200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2BA46F-A78F-4667-8511-350F6357208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6211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BF71-9726-B147-B6FE-8DB8B53ECA27}" type="datetimeFigureOut">
              <a:rPr lang="en-US" smtClean="0"/>
              <a:pPr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8E816-EFAB-8749-B256-BF391E9E028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BF71-9726-B147-B6FE-8DB8B53ECA27}" type="datetimeFigureOut">
              <a:rPr lang="en-US" smtClean="0"/>
              <a:pPr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8E816-EFAB-8749-B256-BF391E9E028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BF71-9726-B147-B6FE-8DB8B53ECA27}" type="datetimeFigureOut">
              <a:rPr lang="en-US" smtClean="0"/>
              <a:pPr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8E816-EFAB-8749-B256-BF391E9E028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BF71-9726-B147-B6FE-8DB8B53ECA27}" type="datetimeFigureOut">
              <a:rPr lang="en-US" smtClean="0"/>
              <a:pPr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8E816-EFAB-8749-B256-BF391E9E028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BF71-9726-B147-B6FE-8DB8B53ECA27}" type="datetimeFigureOut">
              <a:rPr lang="en-US" smtClean="0"/>
              <a:pPr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8E816-EFAB-8749-B256-BF391E9E028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BF71-9726-B147-B6FE-8DB8B53ECA27}" type="datetimeFigureOut">
              <a:rPr lang="en-US" smtClean="0"/>
              <a:pPr/>
              <a:t>11/13/2024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8E816-EFAB-8749-B256-BF391E9E028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BF71-9726-B147-B6FE-8DB8B53ECA27}" type="datetimeFigureOut">
              <a:rPr lang="en-US" smtClean="0"/>
              <a:pPr/>
              <a:t>11/13/2024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8E816-EFAB-8749-B256-BF391E9E028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BF71-9726-B147-B6FE-8DB8B53ECA27}" type="datetimeFigureOut">
              <a:rPr lang="en-US" smtClean="0"/>
              <a:pPr/>
              <a:t>11/13/2024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8E816-EFAB-8749-B256-BF391E9E028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BF71-9726-B147-B6FE-8DB8B53ECA27}" type="datetimeFigureOut">
              <a:rPr lang="en-US" smtClean="0"/>
              <a:pPr/>
              <a:t>11/13/2024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8E816-EFAB-8749-B256-BF391E9E028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BF71-9726-B147-B6FE-8DB8B53ECA27}" type="datetimeFigureOut">
              <a:rPr lang="en-US" smtClean="0"/>
              <a:pPr/>
              <a:t>11/13/2024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8E816-EFAB-8749-B256-BF391E9E028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BF71-9726-B147-B6FE-8DB8B53ECA27}" type="datetimeFigureOut">
              <a:rPr lang="en-US" smtClean="0"/>
              <a:pPr/>
              <a:t>11/13/2024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8E816-EFAB-8749-B256-BF391E9E028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EBF71-9726-B147-B6FE-8DB8B53ECA27}" type="datetimeFigureOut">
              <a:rPr lang="en-US" smtClean="0"/>
              <a:pPr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8E816-EFAB-8749-B256-BF391E9E02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13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273" y="4915154"/>
            <a:ext cx="1180491" cy="10597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71591" y="1571943"/>
            <a:ext cx="6586538" cy="2898457"/>
          </a:xfrm>
          <a:prstGeom prst="rect">
            <a:avLst/>
          </a:pr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NWCCOG Economic Update</a:t>
            </a:r>
          </a:p>
          <a:p>
            <a:pPr algn="ctr">
              <a:spcAft>
                <a:spcPts val="1200"/>
              </a:spcAft>
            </a:pP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November 15, 2024</a:t>
            </a:r>
          </a:p>
          <a:p>
            <a:pPr algn="ctr">
              <a:spcAft>
                <a:spcPts val="600"/>
              </a:spcAft>
            </a:pPr>
            <a:r>
              <a:rPr lang="en-US" b="1" dirty="0">
                <a:latin typeface="Arial" charset="0"/>
                <a:ea typeface="Arial" charset="0"/>
                <a:cs typeface="Arial" charset="0"/>
              </a:rPr>
              <a:t>Presented to NWCCOG</a:t>
            </a:r>
          </a:p>
          <a:p>
            <a:pPr algn="ctr"/>
            <a:r>
              <a:rPr lang="en-US" b="1" dirty="0">
                <a:latin typeface="Arial" charset="0"/>
                <a:ea typeface="Arial" charset="0"/>
                <a:cs typeface="Arial" charset="0"/>
              </a:rPr>
              <a:t>Presented by Jessica Harvey </a:t>
            </a:r>
          </a:p>
          <a:p>
            <a:pPr algn="ctr"/>
            <a:r>
              <a:rPr lang="en-US" b="1" dirty="0">
                <a:latin typeface="Arial" charset="0"/>
                <a:ea typeface="Arial" charset="0"/>
                <a:cs typeface="Arial" charset="0"/>
              </a:rPr>
              <a:t>Harvey Economics</a:t>
            </a:r>
          </a:p>
          <a:p>
            <a:pPr algn="ctr">
              <a:spcAft>
                <a:spcPts val="600"/>
              </a:spcAft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jcharvey@harveyeconomics.com</a:t>
            </a:r>
            <a:endParaRPr lang="en-US" sz="1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448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3DF5D6-2C2F-62BF-D03C-94830258E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3F2813-AC18-8D33-4FFE-73A09EB2003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35000"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8DA13A7-D372-BAF1-4C2F-869233A79FEE}"/>
              </a:ext>
            </a:extLst>
          </p:cNvPr>
          <p:cNvSpPr/>
          <p:nvPr/>
        </p:nvSpPr>
        <p:spPr>
          <a:xfrm>
            <a:off x="835399" y="1582056"/>
            <a:ext cx="7473202" cy="3139068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096DEE-5134-8084-5028-076B5EBD288A}"/>
              </a:ext>
            </a:extLst>
          </p:cNvPr>
          <p:cNvSpPr txBox="1"/>
          <p:nvPr/>
        </p:nvSpPr>
        <p:spPr>
          <a:xfrm>
            <a:off x="876766" y="618149"/>
            <a:ext cx="7179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ea typeface="Arial" charset="0"/>
                <a:cs typeface="Arial" charset="0"/>
              </a:rPr>
              <a:t>Indications of Climate Change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70E3801-2885-FBD3-C9EF-E92DC4B56752}"/>
              </a:ext>
            </a:extLst>
          </p:cNvPr>
          <p:cNvCxnSpPr>
            <a:cxnSpLocks/>
          </p:cNvCxnSpPr>
          <p:nvPr/>
        </p:nvCxnSpPr>
        <p:spPr>
          <a:xfrm>
            <a:off x="876766" y="618149"/>
            <a:ext cx="5162084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AA2E7D8-54FF-6E85-10A4-86D861F04186}"/>
              </a:ext>
            </a:extLst>
          </p:cNvPr>
          <p:cNvCxnSpPr>
            <a:cxnSpLocks/>
          </p:cNvCxnSpPr>
          <p:nvPr/>
        </p:nvCxnSpPr>
        <p:spPr>
          <a:xfrm>
            <a:off x="883915" y="1052539"/>
            <a:ext cx="5154935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1003A3C8-DA2E-0D81-D17F-1BC21C494A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028" y="5967988"/>
            <a:ext cx="578106" cy="5189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63A8E9D-132D-559B-9732-AB3EC61FDA35}"/>
              </a:ext>
            </a:extLst>
          </p:cNvPr>
          <p:cNvSpPr txBox="1"/>
          <p:nvPr/>
        </p:nvSpPr>
        <p:spPr>
          <a:xfrm>
            <a:off x="903393" y="1638743"/>
            <a:ext cx="2638909" cy="2939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04800" algn="ctr" fontAlgn="base">
              <a:buClr>
                <a:srgbClr val="000000"/>
              </a:buClr>
              <a:buSzPct val="100000"/>
              <a:tabLst>
                <a:tab pos="249555" algn="l"/>
              </a:tabLst>
            </a:pPr>
            <a:endParaRPr kumimoji="0" lang="en-US" sz="1600" b="0" i="0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R="304800" algn="ctr" fontAlgn="base">
              <a:spcAft>
                <a:spcPts val="600"/>
              </a:spcAft>
              <a:buClr>
                <a:srgbClr val="000000"/>
              </a:buClr>
              <a:buSzPct val="100000"/>
              <a:tabLst>
                <a:tab pos="249555" algn="l"/>
              </a:tabLst>
            </a:pPr>
            <a:r>
              <a:rPr kumimoji="0" lang="en-US" sz="1700" b="1" i="0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Climate Change </a:t>
            </a:r>
            <a:r>
              <a:rPr kumimoji="0" lang="en-US" sz="1700" b="1" i="0" u="sng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Variable</a:t>
            </a:r>
          </a:p>
          <a:p>
            <a:pPr marR="304800" fontAlgn="base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tabLst>
                <a:tab pos="249555" algn="l"/>
              </a:tabLst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Spring Snowpack</a:t>
            </a:r>
          </a:p>
          <a:p>
            <a:pPr marR="304800" fontAlgn="base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tabLst>
                <a:tab pos="249555" algn="l"/>
              </a:tabLst>
            </a:pP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Runoff Timing</a:t>
            </a:r>
          </a:p>
          <a:p>
            <a:pPr marR="304800" fontAlgn="base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tabLst>
                <a:tab pos="249555" algn="l"/>
              </a:tabLst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Stream Flow</a:t>
            </a:r>
          </a:p>
          <a:p>
            <a:pPr marR="304800" fontAlgn="base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tabLst>
                <a:tab pos="249555" algn="l"/>
              </a:tabLst>
            </a:pP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Summer Soil Moisture</a:t>
            </a:r>
          </a:p>
          <a:p>
            <a:pPr marR="304800" fontAlgn="base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tabLst>
                <a:tab pos="249555" algn="l"/>
              </a:tabLst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Evaporative Demand</a:t>
            </a:r>
            <a:endParaRPr lang="en-US" sz="1700" u="sng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B91EC5-0872-5991-C76D-4A52139E186F}"/>
              </a:ext>
            </a:extLst>
          </p:cNvPr>
          <p:cNvSpPr txBox="1"/>
          <p:nvPr/>
        </p:nvSpPr>
        <p:spPr>
          <a:xfrm>
            <a:off x="3156055" y="1638995"/>
            <a:ext cx="2165027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04800" algn="ctr" fontAlgn="base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tabLst>
                <a:tab pos="249555" algn="l"/>
              </a:tabLst>
            </a:pPr>
            <a: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2000 – 2023 Compared to      </a:t>
            </a:r>
            <a:r>
              <a:rPr lang="en-US" sz="17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1951 – 2000</a:t>
            </a:r>
          </a:p>
          <a:p>
            <a:pPr marR="304800" algn="ctr" fontAlgn="base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tabLst>
                <a:tab pos="249555" algn="l"/>
              </a:tabLst>
            </a:pP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Lower 3% - 23%</a:t>
            </a:r>
          </a:p>
          <a:p>
            <a:pPr marR="304800" algn="ctr" fontAlgn="base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tabLst>
                <a:tab pos="249555" algn="l"/>
              </a:tabLst>
            </a:pP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Earlier</a:t>
            </a:r>
          </a:p>
          <a:p>
            <a:pPr marR="304800" algn="ctr" fontAlgn="base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tabLst>
                <a:tab pos="249555" algn="l"/>
              </a:tabLst>
            </a:pP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Lower 3% - 19%</a:t>
            </a:r>
          </a:p>
          <a:p>
            <a:pPr marR="304800" algn="ctr" fontAlgn="base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tabLst>
                <a:tab pos="249555" algn="l"/>
              </a:tabLst>
            </a:pP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Declines</a:t>
            </a:r>
          </a:p>
          <a:p>
            <a:pPr marR="304800" algn="ctr" fontAlgn="base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tabLst>
                <a:tab pos="249555" algn="l"/>
              </a:tabLst>
            </a:pP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Increase 5%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E3D6C1-D73C-0A43-8790-7395769F5062}"/>
              </a:ext>
            </a:extLst>
          </p:cNvPr>
          <p:cNvSpPr txBox="1"/>
          <p:nvPr/>
        </p:nvSpPr>
        <p:spPr>
          <a:xfrm>
            <a:off x="4861063" y="1638995"/>
            <a:ext cx="2329314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04800" algn="ctr" fontAlgn="base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tabLst>
                <a:tab pos="249555" algn="l"/>
              </a:tabLst>
            </a:pPr>
            <a: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Projected Change  by 2050 from      </a:t>
            </a:r>
            <a:r>
              <a:rPr lang="en-US" sz="17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1971 – 2000 </a:t>
            </a:r>
          </a:p>
          <a:p>
            <a:pPr marR="304800" algn="ctr" fontAlgn="base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tabLst>
                <a:tab pos="249555" algn="l"/>
              </a:tabLst>
            </a:pP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Lower 5% - 30%</a:t>
            </a:r>
          </a:p>
          <a:p>
            <a:pPr marR="304800" algn="ctr" fontAlgn="base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tabLst>
                <a:tab pos="249555" algn="l"/>
              </a:tabLst>
            </a:pP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Earlier</a:t>
            </a:r>
          </a:p>
          <a:p>
            <a:pPr marR="304800" algn="ctr" fontAlgn="base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tabLst>
                <a:tab pos="249555" algn="l"/>
              </a:tabLst>
            </a:pP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Lower 5% - 30%</a:t>
            </a:r>
          </a:p>
          <a:p>
            <a:pPr marR="304800" algn="ctr" fontAlgn="base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tabLst>
                <a:tab pos="249555" algn="l"/>
              </a:tabLst>
            </a:pP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Declines</a:t>
            </a:r>
          </a:p>
          <a:p>
            <a:pPr marR="304800" algn="ctr" fontAlgn="base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tabLst>
                <a:tab pos="249555" algn="l"/>
              </a:tabLst>
            </a:pP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Increase 8% - 17%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E73E1C-C091-3651-2AC3-F5C42F763402}"/>
              </a:ext>
            </a:extLst>
          </p:cNvPr>
          <p:cNvSpPr txBox="1"/>
          <p:nvPr/>
        </p:nvSpPr>
        <p:spPr>
          <a:xfrm>
            <a:off x="6618879" y="1623354"/>
            <a:ext cx="1909730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04800" algn="ctr" fontAlgn="base">
              <a:buClr>
                <a:srgbClr val="000000"/>
              </a:buClr>
              <a:buSzPct val="100000"/>
              <a:tabLst>
                <a:tab pos="249555" algn="l"/>
              </a:tabLst>
            </a:pPr>
            <a:endParaRPr lang="en-US" sz="1700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cs typeface="Arial" charset="0"/>
            </a:endParaRPr>
          </a:p>
          <a:p>
            <a:pPr marR="304800" algn="ctr" fontAlgn="base">
              <a:spcAft>
                <a:spcPts val="600"/>
              </a:spcAft>
              <a:buClr>
                <a:srgbClr val="000000"/>
              </a:buClr>
              <a:buSzPct val="100000"/>
              <a:tabLst>
                <a:tab pos="249555" algn="l"/>
              </a:tabLst>
            </a:pPr>
            <a: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Level of </a:t>
            </a:r>
            <a:r>
              <a:rPr lang="en-US" sz="17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Confidence</a:t>
            </a:r>
          </a:p>
          <a:p>
            <a:pPr marR="304800" algn="ctr" fontAlgn="base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tabLst>
                <a:tab pos="249555" algn="l"/>
              </a:tabLst>
            </a:pP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Medium</a:t>
            </a:r>
          </a:p>
          <a:p>
            <a:pPr marR="304800" algn="ctr" fontAlgn="base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tabLst>
                <a:tab pos="249555" algn="l"/>
              </a:tabLst>
            </a:pP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High</a:t>
            </a:r>
          </a:p>
          <a:p>
            <a:pPr marR="304800" algn="ctr" fontAlgn="base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tabLst>
                <a:tab pos="249555" algn="l"/>
              </a:tabLst>
            </a:pP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Medium</a:t>
            </a:r>
          </a:p>
          <a:p>
            <a:pPr marR="304800" algn="ctr" fontAlgn="base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tabLst>
                <a:tab pos="249555" algn="l"/>
              </a:tabLst>
            </a:pP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High</a:t>
            </a:r>
          </a:p>
          <a:p>
            <a:pPr marR="304800" algn="ctr" fontAlgn="base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tabLst>
                <a:tab pos="249555" algn="l"/>
              </a:tabLst>
            </a:pP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High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04B1D54-31AD-FE66-504D-7A5495D53592}"/>
              </a:ext>
            </a:extLst>
          </p:cNvPr>
          <p:cNvSpPr txBox="1"/>
          <p:nvPr/>
        </p:nvSpPr>
        <p:spPr>
          <a:xfrm>
            <a:off x="944760" y="4755291"/>
            <a:ext cx="32349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Source: Climate Change in Colorado, 2024</a:t>
            </a:r>
          </a:p>
        </p:txBody>
      </p:sp>
    </p:spTree>
    <p:extLst>
      <p:ext uri="{BB962C8B-B14F-4D97-AF65-F5344CB8AC3E}">
        <p14:creationId xmlns:p14="http://schemas.microsoft.com/office/powerpoint/2010/main" val="872203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E1E650-E966-2D23-8F1C-4034C39F74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8CCA153-44AC-96BA-3E33-CDE0943BBE7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35000"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BB0936-6727-D4C6-831C-EC5E3C41D0CC}"/>
              </a:ext>
            </a:extLst>
          </p:cNvPr>
          <p:cNvSpPr txBox="1"/>
          <p:nvPr/>
        </p:nvSpPr>
        <p:spPr>
          <a:xfrm>
            <a:off x="876766" y="618149"/>
            <a:ext cx="7179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ea typeface="Arial" charset="0"/>
                <a:cs typeface="Arial" charset="0"/>
              </a:rPr>
              <a:t>Sample Interview Questions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 Black" panose="020B0A04020102020204" pitchFamily="34" charset="0"/>
              <a:ea typeface="Arial" charset="0"/>
              <a:cs typeface="Arial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9A5F75C-E1C7-CBC3-6D82-58AB56F64A9C}"/>
              </a:ext>
            </a:extLst>
          </p:cNvPr>
          <p:cNvCxnSpPr>
            <a:cxnSpLocks/>
          </p:cNvCxnSpPr>
          <p:nvPr/>
        </p:nvCxnSpPr>
        <p:spPr>
          <a:xfrm>
            <a:off x="876766" y="618149"/>
            <a:ext cx="4847759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F0B6776-A532-42BA-AAD9-8D6D8951F790}"/>
              </a:ext>
            </a:extLst>
          </p:cNvPr>
          <p:cNvCxnSpPr>
            <a:cxnSpLocks/>
          </p:cNvCxnSpPr>
          <p:nvPr/>
        </p:nvCxnSpPr>
        <p:spPr>
          <a:xfrm>
            <a:off x="883915" y="1052539"/>
            <a:ext cx="4840610" cy="13638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FD2CB837-1EE9-AA3A-6C97-24B7377CA2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028" y="5967988"/>
            <a:ext cx="578106" cy="51897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0C558B4-AF6A-09AC-521B-B555B8C2FD95}"/>
              </a:ext>
            </a:extLst>
          </p:cNvPr>
          <p:cNvSpPr/>
          <p:nvPr/>
        </p:nvSpPr>
        <p:spPr>
          <a:xfrm>
            <a:off x="1568343" y="1571943"/>
            <a:ext cx="5795959" cy="923607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What will be the key drivers to changes in economic activity (for each water intense sector)  in the future?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C31D289-C4DC-613F-DF8F-ABFFC465577C}"/>
              </a:ext>
            </a:extLst>
          </p:cNvPr>
          <p:cNvSpPr/>
          <p:nvPr/>
        </p:nvSpPr>
        <p:spPr>
          <a:xfrm>
            <a:off x="1568343" y="2967196"/>
            <a:ext cx="5795959" cy="923607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How have the local conversations surrounding water (availability, quality, temperature, management) changed in the last 10 years?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4BA25B9-D2AF-3624-90AD-B5214C61AAD8}"/>
              </a:ext>
            </a:extLst>
          </p:cNvPr>
          <p:cNvSpPr/>
          <p:nvPr/>
        </p:nvSpPr>
        <p:spPr>
          <a:xfrm>
            <a:off x="1568342" y="4382932"/>
            <a:ext cx="5795959" cy="923607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How do water challenges in other areas of Colorado (i.e., adjacent counties, Front Range) affect your county? </a:t>
            </a:r>
          </a:p>
        </p:txBody>
      </p:sp>
    </p:spTree>
    <p:extLst>
      <p:ext uri="{BB962C8B-B14F-4D97-AF65-F5344CB8AC3E}">
        <p14:creationId xmlns:p14="http://schemas.microsoft.com/office/powerpoint/2010/main" val="373616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" r="563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2125" y="3929062"/>
            <a:ext cx="8223250" cy="2514596"/>
          </a:xfrm>
          <a:prstGeom prst="rect">
            <a:avLst/>
          </a:pr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pPr>
              <a:lnSpc>
                <a:spcPct val="150000"/>
              </a:lnSpc>
            </a:pPr>
            <a:r>
              <a:rPr lang="en-US" sz="1900" dirty="0">
                <a:latin typeface="Arial" charset="0"/>
                <a:ea typeface="Arial" charset="0"/>
                <a:cs typeface="Arial" charset="0"/>
              </a:rPr>
              <a:t>720.889.2755</a:t>
            </a:r>
          </a:p>
          <a:p>
            <a:pPr>
              <a:lnSpc>
                <a:spcPct val="150000"/>
              </a:lnSpc>
            </a:pPr>
            <a:r>
              <a:rPr lang="en-US" sz="1900" dirty="0">
                <a:latin typeface="Arial" charset="0"/>
                <a:ea typeface="Arial" charset="0"/>
                <a:cs typeface="Arial" charset="0"/>
              </a:rPr>
              <a:t>HE@HarveyEconomics.com</a:t>
            </a:r>
          </a:p>
          <a:p>
            <a:pPr>
              <a:lnSpc>
                <a:spcPct val="150000"/>
              </a:lnSpc>
            </a:pPr>
            <a:r>
              <a:rPr lang="en-US" sz="1900" dirty="0">
                <a:latin typeface="Arial" charset="0"/>
                <a:ea typeface="Arial" charset="0"/>
                <a:cs typeface="Arial" charset="0"/>
              </a:rPr>
              <a:t>HarveyEconomics.com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877" y="4612393"/>
            <a:ext cx="1180491" cy="10597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19F12F-AE43-4D42-B1E8-B5D4B99C6B4E}"/>
              </a:ext>
            </a:extLst>
          </p:cNvPr>
          <p:cNvSpPr txBox="1"/>
          <p:nvPr/>
        </p:nvSpPr>
        <p:spPr>
          <a:xfrm>
            <a:off x="672200" y="1857375"/>
            <a:ext cx="42887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636673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7A293E-CD5C-92D3-59A9-01B5060DB4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9617D8E-E91E-21CE-6196-EE4AFAA23D5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35000"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674832-FFC4-515C-375E-6DCC30B0BFE9}"/>
              </a:ext>
            </a:extLst>
          </p:cNvPr>
          <p:cNvSpPr txBox="1"/>
          <p:nvPr/>
        </p:nvSpPr>
        <p:spPr>
          <a:xfrm>
            <a:off x="876766" y="618149"/>
            <a:ext cx="7179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ea typeface="Arial" charset="0"/>
                <a:cs typeface="Arial" charset="0"/>
              </a:rPr>
              <a:t>Sample Interview Questions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 Black" panose="020B0A04020102020204" pitchFamily="34" charset="0"/>
              <a:ea typeface="Arial" charset="0"/>
              <a:cs typeface="Arial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F77B48E-48E7-39B6-A5F8-E4C96B9DB634}"/>
              </a:ext>
            </a:extLst>
          </p:cNvPr>
          <p:cNvCxnSpPr>
            <a:cxnSpLocks/>
          </p:cNvCxnSpPr>
          <p:nvPr/>
        </p:nvCxnSpPr>
        <p:spPr>
          <a:xfrm>
            <a:off x="876766" y="618149"/>
            <a:ext cx="4857284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C51AD4A-4303-E443-35E1-32C6A6CDAA56}"/>
              </a:ext>
            </a:extLst>
          </p:cNvPr>
          <p:cNvCxnSpPr>
            <a:cxnSpLocks/>
          </p:cNvCxnSpPr>
          <p:nvPr/>
        </p:nvCxnSpPr>
        <p:spPr>
          <a:xfrm>
            <a:off x="883915" y="1052539"/>
            <a:ext cx="4850135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E488FC3F-4D38-FE3F-BB3A-B715D91D2B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028" y="5967988"/>
            <a:ext cx="578106" cy="51897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9F7BCF7-5565-531B-1AA0-A15BC5C28C42}"/>
              </a:ext>
            </a:extLst>
          </p:cNvPr>
          <p:cNvSpPr/>
          <p:nvPr/>
        </p:nvSpPr>
        <p:spPr>
          <a:xfrm>
            <a:off x="1469974" y="1269610"/>
            <a:ext cx="6204057" cy="586873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What will be the key drivers to changes in economic activity (for each water intense sector) in the future?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AB4344-A373-2109-1650-1855C33EAE97}"/>
              </a:ext>
            </a:extLst>
          </p:cNvPr>
          <p:cNvSpPr/>
          <p:nvPr/>
        </p:nvSpPr>
        <p:spPr>
          <a:xfrm>
            <a:off x="1469971" y="2007871"/>
            <a:ext cx="6204060" cy="618916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How has the local conversation surrounding water (availability, quality, temperature, management) changed in the last 10 years?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DCF0BD8-327E-5437-D18E-5A84BBB3936F}"/>
              </a:ext>
            </a:extLst>
          </p:cNvPr>
          <p:cNvSpPr/>
          <p:nvPr/>
        </p:nvSpPr>
        <p:spPr>
          <a:xfrm>
            <a:off x="1469970" y="5510753"/>
            <a:ext cx="6204060" cy="618807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How do water challenges in other areas of Colorado (i.e., adjacent counties, the Front Range) affect your County?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B82883-EA82-CAFE-42F8-71CF2CE948BD}"/>
              </a:ext>
            </a:extLst>
          </p:cNvPr>
          <p:cNvSpPr/>
          <p:nvPr/>
        </p:nvSpPr>
        <p:spPr>
          <a:xfrm>
            <a:off x="1469976" y="2778175"/>
            <a:ext cx="6204060" cy="618916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What are the major concerns surrounding water in your County (i.e., availability, water management, quality, etc.)?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4C0862-2FB1-81B3-A344-7E8FBBB5E9DB}"/>
              </a:ext>
            </a:extLst>
          </p:cNvPr>
          <p:cNvSpPr/>
          <p:nvPr/>
        </p:nvSpPr>
        <p:spPr>
          <a:xfrm>
            <a:off x="1469976" y="3548479"/>
            <a:ext cx="6204061" cy="808331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What role do you see water playing in the local economy/different industries (i.e., agriculture, recreation, economic development, etc.) in your County, now and in the future?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A09184-FCF3-614D-BF10-211313807C6C}"/>
              </a:ext>
            </a:extLst>
          </p:cNvPr>
          <p:cNvSpPr/>
          <p:nvPr/>
        </p:nvSpPr>
        <p:spPr>
          <a:xfrm>
            <a:off x="1469970" y="4508198"/>
            <a:ext cx="6204061" cy="843867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What impacts or changes have you </a:t>
            </a:r>
            <a:r>
              <a:rPr lang="en-US" sz="1500" b="1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seen</a:t>
            </a:r>
            <a:r>
              <a:rPr 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 in the County because of current water challenges/issues (i.e., impacts to development, tourism, recreation, environment, etc.)? </a:t>
            </a:r>
          </a:p>
        </p:txBody>
      </p:sp>
    </p:spTree>
    <p:extLst>
      <p:ext uri="{BB962C8B-B14F-4D97-AF65-F5344CB8AC3E}">
        <p14:creationId xmlns:p14="http://schemas.microsoft.com/office/powerpoint/2010/main" val="1981185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alphaModFix amt="35000"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0303" y="1343645"/>
            <a:ext cx="7423394" cy="4662815"/>
          </a:xfrm>
          <a:prstGeom prst="rect">
            <a:avLst/>
          </a:prstGeom>
          <a:solidFill>
            <a:srgbClr val="F8F8F8">
              <a:alpha val="69804"/>
            </a:srgb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Water and Its Relationship to the Economies of the Headwaters Counties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Coley/Forrest, Inc. (Jean Townsend, 2012)</a:t>
            </a:r>
          </a:p>
          <a:p>
            <a:pPr marL="342900" marR="30480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tabLst>
                <a:tab pos="249555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2012 Study identified: </a:t>
            </a:r>
          </a:p>
          <a:p>
            <a:pPr marL="800100" marR="304800" lvl="1" indent="-228600" algn="l" defTabSz="914400" rtl="0" eaLnBrk="1" fontAlgn="base" latinLnBrk="0" hangingPunct="1">
              <a:lnSpc>
                <a:spcPct val="100000"/>
              </a:lnSpc>
              <a:spcAft>
                <a:spcPts val="600"/>
              </a:spcAft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Unique economic characteristics of the six Headwaters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C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ounties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; </a:t>
            </a:r>
          </a:p>
          <a:p>
            <a:pPr marL="1257300" marR="304800" lvl="2" indent="-228600" fontAlgn="base">
              <a:spcAft>
                <a:spcPts val="600"/>
              </a:spcAft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Eagle, Grand, Gunnison, Pitkin, Routt and Summit County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800100" marR="304800" lvl="1" indent="-2286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Water links to primary components of Headwaters Counties’ economies--tourism, agriculture, and mineral resources;</a:t>
            </a:r>
          </a:p>
          <a:p>
            <a:pPr marL="800100" marR="304800" lvl="1" indent="-228600" fontAlgn="base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Link between water in the H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eadwaters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 C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ounties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’ economies and effects of transmountain diversion projects, and;</a:t>
            </a:r>
          </a:p>
          <a:p>
            <a:pPr marL="800100" marR="304800" lvl="1" indent="-2286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Currently compromised condition of water resources in the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H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eadwaters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C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ounties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and ways that water users, advocacy organizations and regulators have worked together to manage these resources.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6766" y="618149"/>
            <a:ext cx="7179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ea typeface="Arial" charset="0"/>
                <a:cs typeface="Arial" charset="0"/>
              </a:rPr>
              <a:t>2012 Study Overview</a:t>
            </a: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876766" y="618149"/>
            <a:ext cx="3695234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>
            <a:off x="883915" y="1052539"/>
            <a:ext cx="3688085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8BE38854-7CB8-B636-7C99-767535606E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028" y="5967988"/>
            <a:ext cx="578106" cy="51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869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DC7A5E-E01C-BA81-9542-C004692C82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09F7093-07C5-382E-2DD6-6B917B2BEDB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35000"/>
            <a:grayscl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33E1ED-D5B6-A580-86CF-B2BFABF1318D}"/>
              </a:ext>
            </a:extLst>
          </p:cNvPr>
          <p:cNvSpPr txBox="1"/>
          <p:nvPr/>
        </p:nvSpPr>
        <p:spPr>
          <a:xfrm>
            <a:off x="876766" y="618149"/>
            <a:ext cx="7179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ea typeface="Arial" charset="0"/>
                <a:cs typeface="Arial" charset="0"/>
              </a:rPr>
              <a:t>Colorado’s Headwaters Counties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5283B04-07CE-7B54-2895-85D56E8EB2C0}"/>
              </a:ext>
            </a:extLst>
          </p:cNvPr>
          <p:cNvCxnSpPr>
            <a:cxnSpLocks/>
          </p:cNvCxnSpPr>
          <p:nvPr/>
        </p:nvCxnSpPr>
        <p:spPr>
          <a:xfrm>
            <a:off x="876766" y="618149"/>
            <a:ext cx="5609759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B11C059-FBE5-9EED-D183-6E6079B12ACC}"/>
              </a:ext>
            </a:extLst>
          </p:cNvPr>
          <p:cNvCxnSpPr>
            <a:cxnSpLocks/>
          </p:cNvCxnSpPr>
          <p:nvPr/>
        </p:nvCxnSpPr>
        <p:spPr>
          <a:xfrm>
            <a:off x="883915" y="1052539"/>
            <a:ext cx="560261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76438DCE-9B4E-12B4-D074-4E873D8B08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028" y="5967988"/>
            <a:ext cx="578106" cy="518970"/>
          </a:xfrm>
          <a:prstGeom prst="rect">
            <a:avLst/>
          </a:prstGeom>
        </p:spPr>
      </p:pic>
      <p:pic>
        <p:nvPicPr>
          <p:cNvPr id="21" name="Picture 20" descr="A map of the state of colorado&#10;&#10;Description automatically generated">
            <a:extLst>
              <a:ext uri="{FF2B5EF4-FFF2-40B4-BE49-F238E27FC236}">
                <a16:creationId xmlns:a16="http://schemas.microsoft.com/office/drawing/2014/main" id="{E9C84C2E-64BD-A1AE-9C3E-633BB16DA3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255" y="1236299"/>
            <a:ext cx="6768136" cy="490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799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3BCF82-1EB1-1961-8D0E-105C0593E3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66929B6-513E-FC96-F76B-A22CCCCE262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20000"/>
          </a:blip>
          <a:srcRect/>
          <a:stretch/>
        </p:blipFill>
        <p:spPr>
          <a:xfrm>
            <a:off x="-1" y="-8549"/>
            <a:ext cx="9144001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18DAE6-229E-4820-50F3-2A792ED7FD66}"/>
              </a:ext>
            </a:extLst>
          </p:cNvPr>
          <p:cNvSpPr txBox="1"/>
          <p:nvPr/>
        </p:nvSpPr>
        <p:spPr>
          <a:xfrm>
            <a:off x="876766" y="618149"/>
            <a:ext cx="71791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ea typeface="Arial" charset="0"/>
                <a:cs typeface="Arial" charset="0"/>
              </a:rPr>
              <a:t>Objectives of the NWCCOG Economic Update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3D88D78-121C-9B3E-48D0-64657D34EA39}"/>
              </a:ext>
            </a:extLst>
          </p:cNvPr>
          <p:cNvCxnSpPr>
            <a:cxnSpLocks/>
          </p:cNvCxnSpPr>
          <p:nvPr/>
        </p:nvCxnSpPr>
        <p:spPr>
          <a:xfrm>
            <a:off x="876766" y="618149"/>
            <a:ext cx="7000409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0F72309-3216-601D-8FBF-9A4CC0EAD04F}"/>
              </a:ext>
            </a:extLst>
          </p:cNvPr>
          <p:cNvCxnSpPr>
            <a:cxnSpLocks/>
          </p:cNvCxnSpPr>
          <p:nvPr/>
        </p:nvCxnSpPr>
        <p:spPr>
          <a:xfrm>
            <a:off x="883915" y="1052539"/>
            <a:ext cx="699326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3185FC98-EDB5-59A0-F7A0-965A2C27B2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028" y="5967988"/>
            <a:ext cx="578106" cy="5189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635A9F-3945-59C8-E16B-58FFF4D92494}"/>
              </a:ext>
            </a:extLst>
          </p:cNvPr>
          <p:cNvSpPr txBox="1"/>
          <p:nvPr/>
        </p:nvSpPr>
        <p:spPr>
          <a:xfrm>
            <a:off x="1053211" y="1385520"/>
            <a:ext cx="7376166" cy="3016210"/>
          </a:xfrm>
          <a:prstGeom prst="rect">
            <a:avLst/>
          </a:prstGeom>
          <a:solidFill>
            <a:srgbClr val="F8F8F8">
              <a:alpha val="69804"/>
            </a:srgb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marL="457200" marR="304800" indent="-457200" fontAlgn="base">
              <a:spcAft>
                <a:spcPts val="600"/>
              </a:spcAft>
              <a:buClr>
                <a:srgbClr val="000000"/>
              </a:buClr>
              <a:buSzPct val="100000"/>
              <a:buFont typeface="+mj-lt"/>
              <a:buAutoNum type="arabicParenR"/>
              <a:tabLst>
                <a:tab pos="249555" algn="l"/>
              </a:tabLst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How has economic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activity in Headwaters Counties changed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in the past decade?</a:t>
            </a:r>
          </a:p>
          <a:p>
            <a:pPr marL="457200" marR="304800" indent="-457200" fontAlgn="base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+mj-lt"/>
              <a:buAutoNum type="arabicParenR"/>
              <a:tabLst>
                <a:tab pos="249555" algn="l"/>
              </a:tabLst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How are changes in water resources driving changes in economic conditions?</a:t>
            </a:r>
          </a:p>
          <a:p>
            <a:pPr marL="457200" marR="304800" indent="-457200" fontAlgn="base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+mj-lt"/>
              <a:buAutoNum type="arabicParenR"/>
              <a:tabLst>
                <a:tab pos="249555" algn="l"/>
              </a:tabLst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How are changes in economic or social conditions driving changes in water resources?</a:t>
            </a:r>
          </a:p>
          <a:p>
            <a:pPr marL="457200" marR="304800" indent="-457200" fontAlgn="base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+mj-lt"/>
              <a:buAutoNum type="arabicParenR"/>
              <a:tabLst>
                <a:tab pos="249555" algn="l"/>
              </a:tabLst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How will economic activity and water resources change in the future?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502963-99FB-5BA7-F957-ACAB9726F04B}"/>
              </a:ext>
            </a:extLst>
          </p:cNvPr>
          <p:cNvSpPr/>
          <p:nvPr/>
        </p:nvSpPr>
        <p:spPr>
          <a:xfrm>
            <a:off x="917849" y="4707897"/>
            <a:ext cx="7646890" cy="923607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2200" b="1" dirty="0">
                <a:latin typeface="Arial" charset="0"/>
                <a:ea typeface="Arial" charset="0"/>
                <a:cs typeface="Arial" charset="0"/>
              </a:rPr>
              <a:t>Study Focus: </a:t>
            </a:r>
            <a:r>
              <a:rPr lang="en-US" sz="2200" i="1" dirty="0">
                <a:latin typeface="Arial" charset="0"/>
                <a:ea typeface="Arial" charset="0"/>
                <a:cs typeface="Arial" charset="0"/>
              </a:rPr>
              <a:t>Water-Based Recreation, Tourism, Agriculture, Industry and Growth under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993553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56CEAA-A307-4CCC-5F7E-0E638ACC64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CB62BE7-20E5-A1FC-B73D-D8CEE341354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35000"/>
          </a:blip>
          <a:srcRect/>
          <a:stretch/>
        </p:blipFill>
        <p:spPr>
          <a:xfrm>
            <a:off x="0" y="20482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B3489C-85F2-C06F-C126-D5FB58371BEF}"/>
              </a:ext>
            </a:extLst>
          </p:cNvPr>
          <p:cNvSpPr txBox="1"/>
          <p:nvPr/>
        </p:nvSpPr>
        <p:spPr>
          <a:xfrm>
            <a:off x="876766" y="618149"/>
            <a:ext cx="7179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ea typeface="Arial" charset="0"/>
                <a:cs typeface="Arial" charset="0"/>
              </a:rPr>
              <a:t>Harvey Economics’ Update Study Plan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93DC6D-A70C-26C8-51ED-A0BE4C7D7DE1}"/>
              </a:ext>
            </a:extLst>
          </p:cNvPr>
          <p:cNvCxnSpPr>
            <a:cxnSpLocks/>
          </p:cNvCxnSpPr>
          <p:nvPr/>
        </p:nvCxnSpPr>
        <p:spPr>
          <a:xfrm>
            <a:off x="876766" y="618149"/>
            <a:ext cx="6487536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0E56B4A-1FE2-3FE1-17AC-D48E42CA9098}"/>
              </a:ext>
            </a:extLst>
          </p:cNvPr>
          <p:cNvCxnSpPr>
            <a:cxnSpLocks/>
          </p:cNvCxnSpPr>
          <p:nvPr/>
        </p:nvCxnSpPr>
        <p:spPr>
          <a:xfrm>
            <a:off x="883915" y="1052539"/>
            <a:ext cx="6480387" cy="27275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F81A7509-2FDC-3C4B-E9F5-D92AC4BCD2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028" y="5967988"/>
            <a:ext cx="578106" cy="51897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280E60D-3F1F-6D01-7E00-8974886CC48C}"/>
              </a:ext>
            </a:extLst>
          </p:cNvPr>
          <p:cNvSpPr/>
          <p:nvPr/>
        </p:nvSpPr>
        <p:spPr>
          <a:xfrm>
            <a:off x="1568343" y="1571943"/>
            <a:ext cx="5795959" cy="923607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2200" b="1" dirty="0">
                <a:latin typeface="Arial" charset="0"/>
                <a:ea typeface="Arial" charset="0"/>
                <a:cs typeface="Arial" charset="0"/>
              </a:rPr>
              <a:t>Secondary Research and Data Collection by County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42AD16-E729-024C-E936-0E3CCE58440F}"/>
              </a:ext>
            </a:extLst>
          </p:cNvPr>
          <p:cNvSpPr/>
          <p:nvPr/>
        </p:nvSpPr>
        <p:spPr>
          <a:xfrm>
            <a:off x="1568343" y="2967196"/>
            <a:ext cx="5795959" cy="923607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2200" b="1" dirty="0">
                <a:latin typeface="Arial" charset="0"/>
                <a:ea typeface="Arial" charset="0"/>
                <a:cs typeface="Arial" charset="0"/>
              </a:rPr>
              <a:t>Primary Research and Data Collection   by County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B447879-C20C-DFBE-7B23-4D942A5D17BB}"/>
              </a:ext>
            </a:extLst>
          </p:cNvPr>
          <p:cNvSpPr/>
          <p:nvPr/>
        </p:nvSpPr>
        <p:spPr>
          <a:xfrm>
            <a:off x="1568342" y="4382932"/>
            <a:ext cx="5795959" cy="923607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2200" b="1" dirty="0">
                <a:latin typeface="Arial" charset="0"/>
                <a:ea typeface="Arial" charset="0"/>
                <a:cs typeface="Arial" charset="0"/>
              </a:rPr>
              <a:t>Data Analysis and Conclusions</a:t>
            </a:r>
          </a:p>
        </p:txBody>
      </p:sp>
    </p:spTree>
    <p:extLst>
      <p:ext uri="{BB962C8B-B14F-4D97-AF65-F5344CB8AC3E}">
        <p14:creationId xmlns:p14="http://schemas.microsoft.com/office/powerpoint/2010/main" val="1193945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571D10-2D12-0E90-1529-3B2839069F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1FC2AA3-D715-3D37-6ED2-3B2EF80E4A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35000"/>
            <a:grayscl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347398-6DFE-7FC0-5B00-D43BBFD7BCDC}"/>
              </a:ext>
            </a:extLst>
          </p:cNvPr>
          <p:cNvSpPr txBox="1"/>
          <p:nvPr/>
        </p:nvSpPr>
        <p:spPr>
          <a:xfrm>
            <a:off x="876766" y="618149"/>
            <a:ext cx="7179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ea typeface="Arial" charset="0"/>
                <a:cs typeface="Arial" charset="0"/>
              </a:rPr>
              <a:t>Boots on the Ground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DA0E36F-528B-8158-EBB6-A1AC833A330D}"/>
              </a:ext>
            </a:extLst>
          </p:cNvPr>
          <p:cNvCxnSpPr>
            <a:cxnSpLocks/>
          </p:cNvCxnSpPr>
          <p:nvPr/>
        </p:nvCxnSpPr>
        <p:spPr>
          <a:xfrm>
            <a:off x="876766" y="618149"/>
            <a:ext cx="3589558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8E42AB4-3681-54E6-5A83-8127693BDE20}"/>
              </a:ext>
            </a:extLst>
          </p:cNvPr>
          <p:cNvCxnSpPr>
            <a:cxnSpLocks/>
            <a:endCxn id="5" idx="2"/>
          </p:cNvCxnSpPr>
          <p:nvPr/>
        </p:nvCxnSpPr>
        <p:spPr>
          <a:xfrm>
            <a:off x="883915" y="1052539"/>
            <a:ext cx="3582409" cy="27275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092E904A-50F5-602A-0E1B-92031ADBB6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028" y="5967988"/>
            <a:ext cx="578106" cy="518970"/>
          </a:xfrm>
          <a:prstGeom prst="rect">
            <a:avLst/>
          </a:prstGeom>
        </p:spPr>
      </p:pic>
      <p:pic>
        <p:nvPicPr>
          <p:cNvPr id="10" name="Picture 4" descr="Image result for boots on the ground images">
            <a:extLst>
              <a:ext uri="{FF2B5EF4-FFF2-40B4-BE49-F238E27FC236}">
                <a16:creationId xmlns:a16="http://schemas.microsoft.com/office/drawing/2014/main" id="{790FF95A-90E4-7728-9AFB-9EDD25A44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123" y="1592420"/>
            <a:ext cx="5683753" cy="3782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235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1F6CEC-E970-1AA1-7B26-F7E1C1854F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22318FD-CE89-0F8A-640C-B4BA826031E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35000"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B3E836-AC65-EA36-1195-AD0C8CB3A1D9}"/>
              </a:ext>
            </a:extLst>
          </p:cNvPr>
          <p:cNvSpPr txBox="1"/>
          <p:nvPr/>
        </p:nvSpPr>
        <p:spPr>
          <a:xfrm>
            <a:off x="876766" y="618149"/>
            <a:ext cx="7179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ea typeface="Arial" charset="0"/>
                <a:cs typeface="Arial" charset="0"/>
              </a:rPr>
              <a:t>Stakeholder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ea typeface="Arial" charset="0"/>
                <a:cs typeface="Arial" charset="0"/>
              </a:rPr>
              <a:t>Engagement Plan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F974200-17CC-B704-8B4D-9F1356F85A93}"/>
              </a:ext>
            </a:extLst>
          </p:cNvPr>
          <p:cNvCxnSpPr>
            <a:cxnSpLocks/>
          </p:cNvCxnSpPr>
          <p:nvPr/>
        </p:nvCxnSpPr>
        <p:spPr>
          <a:xfrm>
            <a:off x="876766" y="618149"/>
            <a:ext cx="5219234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0D4ECDB-B0CB-0096-9978-E7941F8C656F}"/>
              </a:ext>
            </a:extLst>
          </p:cNvPr>
          <p:cNvCxnSpPr>
            <a:cxnSpLocks/>
          </p:cNvCxnSpPr>
          <p:nvPr/>
        </p:nvCxnSpPr>
        <p:spPr>
          <a:xfrm>
            <a:off x="883915" y="1052539"/>
            <a:ext cx="5212085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AEBB42E4-7CB8-6BB3-7125-A25168F25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028" y="5967988"/>
            <a:ext cx="578106" cy="51897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DF4F98E-527D-87F6-D628-AACBE7B5BE6A}"/>
              </a:ext>
            </a:extLst>
          </p:cNvPr>
          <p:cNvSpPr/>
          <p:nvPr/>
        </p:nvSpPr>
        <p:spPr>
          <a:xfrm>
            <a:off x="1377792" y="1514203"/>
            <a:ext cx="6388416" cy="998872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2200" b="1" dirty="0">
                <a:latin typeface="Arial" charset="0"/>
                <a:ea typeface="Arial" charset="0"/>
                <a:cs typeface="Arial" charset="0"/>
              </a:rPr>
              <a:t>Headwaters County Plan: 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Eagle, Grand, Gunnison, Pitkin, Routt, and Summit Counties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2283E0-6169-A44F-6424-B89D16D975C0}"/>
              </a:ext>
            </a:extLst>
          </p:cNvPr>
          <p:cNvSpPr/>
          <p:nvPr/>
        </p:nvSpPr>
        <p:spPr>
          <a:xfrm>
            <a:off x="1377792" y="2761691"/>
            <a:ext cx="6388416" cy="832985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2200" b="1" dirty="0">
                <a:latin typeface="Arial" charset="0"/>
                <a:ea typeface="Arial" charset="0"/>
                <a:cs typeface="Arial" charset="0"/>
              </a:rPr>
              <a:t>Four to Six Interviews per County</a:t>
            </a:r>
            <a:endParaRPr lang="en-US" sz="2200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1CE16A-29E1-FF26-1124-DEF2168B7598}"/>
              </a:ext>
            </a:extLst>
          </p:cNvPr>
          <p:cNvSpPr/>
          <p:nvPr/>
        </p:nvSpPr>
        <p:spPr>
          <a:xfrm>
            <a:off x="1377792" y="3890453"/>
            <a:ext cx="6388416" cy="1747132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2200" b="1" dirty="0">
                <a:latin typeface="Arial" charset="0"/>
                <a:ea typeface="Arial" charset="0"/>
                <a:cs typeface="Arial" charset="0"/>
              </a:rPr>
              <a:t>Goal: 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Interview a wide variety of Stakeholders in each County </a:t>
            </a:r>
          </a:p>
          <a:p>
            <a:pPr algn="ctr">
              <a:spcAft>
                <a:spcPts val="1200"/>
              </a:spcAft>
            </a:pPr>
            <a:r>
              <a:rPr lang="en-US" i="1" dirty="0">
                <a:latin typeface="Arial" charset="0"/>
                <a:ea typeface="Arial" charset="0"/>
                <a:cs typeface="Arial" charset="0"/>
              </a:rPr>
              <a:t>(Government, Recreation, Water and Sanitation Districts, County Commissioners, Hydrologists, etc.)</a:t>
            </a:r>
            <a:endParaRPr lang="en-US" sz="2000" i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233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5907A3-1841-851F-EF06-4BFD586F12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F242FEB-D74D-EE51-3E4A-4C69AB3A824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35000"/>
          </a:blip>
          <a:srcRect/>
          <a:stretch/>
        </p:blipFill>
        <p:spPr>
          <a:xfrm>
            <a:off x="0" y="20482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D78E43-8124-7AD7-E407-B4C5810DA626}"/>
              </a:ext>
            </a:extLst>
          </p:cNvPr>
          <p:cNvSpPr txBox="1"/>
          <p:nvPr/>
        </p:nvSpPr>
        <p:spPr>
          <a:xfrm>
            <a:off x="876766" y="618149"/>
            <a:ext cx="7179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ea typeface="Arial" charset="0"/>
                <a:cs typeface="Arial" charset="0"/>
              </a:rPr>
              <a:t>Economic Snapshot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39B0B7D-FAA0-F400-D8EB-29B6DE2A505A}"/>
              </a:ext>
            </a:extLst>
          </p:cNvPr>
          <p:cNvCxnSpPr>
            <a:cxnSpLocks/>
          </p:cNvCxnSpPr>
          <p:nvPr/>
        </p:nvCxnSpPr>
        <p:spPr>
          <a:xfrm>
            <a:off x="876766" y="618149"/>
            <a:ext cx="3466634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9593042-B550-8E98-87BC-06EF9F985138}"/>
              </a:ext>
            </a:extLst>
          </p:cNvPr>
          <p:cNvCxnSpPr>
            <a:cxnSpLocks/>
          </p:cNvCxnSpPr>
          <p:nvPr/>
        </p:nvCxnSpPr>
        <p:spPr>
          <a:xfrm>
            <a:off x="883915" y="1052539"/>
            <a:ext cx="3459485" cy="27275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3D65ED7A-0A9F-E9FD-E215-BB031D7E35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028" y="5967988"/>
            <a:ext cx="578106" cy="5189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AA9A05B-402C-5FED-5A1E-23B44D2F8D81}"/>
              </a:ext>
            </a:extLst>
          </p:cNvPr>
          <p:cNvSpPr txBox="1"/>
          <p:nvPr/>
        </p:nvSpPr>
        <p:spPr>
          <a:xfrm>
            <a:off x="1049736" y="1417199"/>
            <a:ext cx="7044528" cy="3785652"/>
          </a:xfrm>
          <a:prstGeom prst="rect">
            <a:avLst/>
          </a:prstGeom>
          <a:solidFill>
            <a:srgbClr val="F8F8F8">
              <a:alpha val="69804"/>
            </a:srgbClr>
          </a:solidFill>
        </p:spPr>
        <p:txBody>
          <a:bodyPr wrap="square">
            <a:spAutoFit/>
          </a:bodyPr>
          <a:lstStyle/>
          <a:p>
            <a:pPr marL="457200" marR="304800" indent="-457200" fontAlgn="base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tabLst>
                <a:tab pos="249555" algn="l"/>
              </a:tabLst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HE will provide a brief economic snapshot for each Headwaters county.</a:t>
            </a:r>
          </a:p>
          <a:p>
            <a:pPr marL="457200" marR="304800" indent="-457200" fontAlgn="base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tabLst>
                <a:tab pos="249555" algn="l"/>
              </a:tabLst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Snapshot will include: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Overview of Demographic and Economic Conditions;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Water-based Recreation Activities;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Tourism;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Agriculture: C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urrent and Historical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ses and Drivers of Aquatic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hange and Degr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adation;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Mineral Extraction; and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Potential Future Water Demand Scenarios.</a:t>
            </a:r>
            <a:endParaRPr lang="en-US" sz="200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817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3F158C-315D-4679-3EDE-2BB2804C06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99A39D-95D7-6C4F-6170-54749315620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35000"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E1E0F32-07AE-0663-0774-C44FC81FFC1E}"/>
              </a:ext>
            </a:extLst>
          </p:cNvPr>
          <p:cNvSpPr txBox="1"/>
          <p:nvPr/>
        </p:nvSpPr>
        <p:spPr>
          <a:xfrm>
            <a:off x="876766" y="618149"/>
            <a:ext cx="7179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ea typeface="Arial" charset="0"/>
                <a:cs typeface="Arial" charset="0"/>
              </a:rPr>
              <a:t>Hydrologic Snapshot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9890B04-32F6-9ED8-8974-BD688787ABD1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876766" y="618149"/>
            <a:ext cx="3589558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9253065-93E1-7E80-D2BD-5427762D797E}"/>
              </a:ext>
            </a:extLst>
          </p:cNvPr>
          <p:cNvCxnSpPr>
            <a:cxnSpLocks/>
            <a:endCxn id="5" idx="2"/>
          </p:cNvCxnSpPr>
          <p:nvPr/>
        </p:nvCxnSpPr>
        <p:spPr>
          <a:xfrm>
            <a:off x="883915" y="1052539"/>
            <a:ext cx="3582409" cy="27275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F639F50A-322D-B7F2-CFD9-CFD0ED06D0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028" y="5967988"/>
            <a:ext cx="578106" cy="5189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1B10FA5-B237-620B-E50D-36FBE9E98C3F}"/>
              </a:ext>
            </a:extLst>
          </p:cNvPr>
          <p:cNvSpPr txBox="1"/>
          <p:nvPr/>
        </p:nvSpPr>
        <p:spPr>
          <a:xfrm>
            <a:off x="1078155" y="1208706"/>
            <a:ext cx="6987689" cy="4208844"/>
          </a:xfrm>
          <a:prstGeom prst="rect">
            <a:avLst/>
          </a:prstGeom>
          <a:solidFill>
            <a:srgbClr val="F8F8F8">
              <a:alpha val="69804"/>
            </a:srgb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marL="457200" marR="304800" indent="-457200" fontAlgn="base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tabLst>
                <a:tab pos="249555" algn="l"/>
              </a:tabLst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HE will provide a brief hydrologic snapshot for each Headwaters county.</a:t>
            </a:r>
          </a:p>
          <a:p>
            <a:pPr marL="457200" marR="304800" indent="-457200" fontAlgn="base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tabLst>
                <a:tab pos="249555" algn="l"/>
              </a:tabLst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Snapshot will include:</a:t>
            </a:r>
          </a:p>
          <a:p>
            <a:pPr marL="914400" marR="304800" lvl="1" indent="-457200" fontAlgn="base">
              <a:spcBef>
                <a:spcPts val="6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249555" algn="l"/>
              </a:tabLst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cs typeface="Arial" charset="0"/>
              </a:rPr>
              <a:t>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he main river stretches in each given county;</a:t>
            </a:r>
          </a:p>
          <a:p>
            <a:pPr marL="914400" marR="304800" lvl="1" indent="-457200" fontAlgn="base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249555" algn="l"/>
              </a:tabLst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Current and historical uses and drivers of aquatic change and degradation;</a:t>
            </a:r>
          </a:p>
          <a:p>
            <a:pPr marL="914400" marR="304800" lvl="1" indent="-457200" fontAlgn="base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249555" algn="l"/>
              </a:tabLst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What is happening of note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with regards to stream flows, precipitation, and water temperature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in the given county in the prominent watersheds; and</a:t>
            </a:r>
          </a:p>
          <a:p>
            <a:pPr marL="914400" marR="304800" lvl="1" indent="-457200" fontAlgn="base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249555" algn="l"/>
              </a:tabLst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Potential future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Climate Change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scenarios for those watersheds.</a:t>
            </a:r>
          </a:p>
        </p:txBody>
      </p:sp>
    </p:spTree>
    <p:extLst>
      <p:ext uri="{BB962C8B-B14F-4D97-AF65-F5344CB8AC3E}">
        <p14:creationId xmlns:p14="http://schemas.microsoft.com/office/powerpoint/2010/main" val="4548881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DEAFF08500844EAC9728C8180A1C1B" ma:contentTypeVersion="18" ma:contentTypeDescription="Create a new document." ma:contentTypeScope="" ma:versionID="c35308df2a2652408400fa872be39608">
  <xsd:schema xmlns:xsd="http://www.w3.org/2001/XMLSchema" xmlns:xs="http://www.w3.org/2001/XMLSchema" xmlns:p="http://schemas.microsoft.com/office/2006/metadata/properties" xmlns:ns2="fd4c5030-4010-4cf0-be20-c2599f092e73" xmlns:ns3="5e97577b-d093-42ef-95a9-4f2253d1f4ab" xmlns:ns4="b84fadfb-bf69-4c0e-898a-97c9958bb028" targetNamespace="http://schemas.microsoft.com/office/2006/metadata/properties" ma:root="true" ma:fieldsID="3aa3d3a4b44c6e30b88644bf3db13703" ns2:_="" ns3:_="" ns4:_="">
    <xsd:import namespace="fd4c5030-4010-4cf0-be20-c2599f092e73"/>
    <xsd:import namespace="5e97577b-d093-42ef-95a9-4f2253d1f4ab"/>
    <xsd:import namespace="b84fadfb-bf69-4c0e-898a-97c9958bb0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4c5030-4010-4cf0-be20-c2599f092e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1062162-2891-4a5d-85e3-278d25675bc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97577b-d093-42ef-95a9-4f2253d1f4a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4fadfb-bf69-4c0e-898a-97c9958bb028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1f9b5967-05f0-44f8-8b0a-a06d7a5d6b92}" ma:internalName="TaxCatchAll" ma:showField="CatchAllData" ma:web="b84fadfb-bf69-4c0e-898a-97c9958bb0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84fadfb-bf69-4c0e-898a-97c9958bb028" xsi:nil="true"/>
    <lcf76f155ced4ddcb4097134ff3c332f xmlns="fd4c5030-4010-4cf0-be20-c2599f092e7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1ED5814-8787-43B1-9909-B5B61AB4CA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4c5030-4010-4cf0-be20-c2599f092e73"/>
    <ds:schemaRef ds:uri="5e97577b-d093-42ef-95a9-4f2253d1f4ab"/>
    <ds:schemaRef ds:uri="b84fadfb-bf69-4c0e-898a-97c9958bb0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52BB9D5-40BC-4829-9630-0C288E4F43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972E8D8-718A-4A3A-B8BB-D97F801FB31E}">
  <ds:schemaRefs>
    <ds:schemaRef ds:uri="http://schemas.microsoft.com/office/2006/metadata/properties"/>
    <ds:schemaRef ds:uri="http://schemas.microsoft.com/office/infopath/2007/PartnerControls"/>
    <ds:schemaRef ds:uri="a67314b1-93a8-437e-af32-73f793934de7"/>
    <ds:schemaRef ds:uri="b84fadfb-bf69-4c0e-898a-97c9958bb028"/>
    <ds:schemaRef ds:uri="fd4c5030-4010-4cf0-be20-c2599f092e7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12873</TotalTime>
  <Words>1471</Words>
  <Application>Microsoft Office PowerPoint</Application>
  <PresentationFormat>On-screen Show (4:3)</PresentationFormat>
  <Paragraphs>175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Aptos</vt:lpstr>
      <vt:lpstr>Arial</vt:lpstr>
      <vt:lpstr>Arial Black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 Reynolds</dc:creator>
  <cp:lastModifiedBy>Anna Drexler-Dreis</cp:lastModifiedBy>
  <cp:revision>103</cp:revision>
  <dcterms:created xsi:type="dcterms:W3CDTF">2018-01-09T15:35:37Z</dcterms:created>
  <dcterms:modified xsi:type="dcterms:W3CDTF">2024-11-13T17:09:20Z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0x0101006ADEAFF08500844EAC9728C8180A1C1B</vt:lpwstr>
  </property>
  <property fmtid="{D5CDD505-2E9C-101B-9397-08002B2CF9AE}" pid="3" name="MediaServiceImageTags">
    <vt:lpwstr/>
  </property>
</Properties>
</file>