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2" r:id="rId3"/>
    <p:sldId id="269" r:id="rId4"/>
    <p:sldId id="259" r:id="rId5"/>
    <p:sldId id="262" r:id="rId6"/>
    <p:sldId id="263" r:id="rId7"/>
    <p:sldId id="283" r:id="rId8"/>
    <p:sldId id="285" r:id="rId9"/>
    <p:sldId id="284" r:id="rId10"/>
    <p:sldId id="281" r:id="rId11"/>
    <p:sldId id="266" r:id="rId12"/>
    <p:sldId id="286" r:id="rId13"/>
    <p:sldId id="264"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88284" autoAdjust="0"/>
  </p:normalViewPr>
  <p:slideViewPr>
    <p:cSldViewPr>
      <p:cViewPr varScale="1">
        <p:scale>
          <a:sx n="97" d="100"/>
          <a:sy n="97" d="100"/>
        </p:scale>
        <p:origin x="396" y="90"/>
      </p:cViewPr>
      <p:guideLst/>
    </p:cSldViewPr>
  </p:slideViewPr>
  <p:notesTextViewPr>
    <p:cViewPr>
      <p:scale>
        <a:sx n="1" d="1"/>
        <a:sy n="1" d="1"/>
      </p:scale>
      <p:origin x="0" y="0"/>
    </p:cViewPr>
  </p:notesTextViewPr>
  <p:notesViewPr>
    <p:cSldViewPr showGuides="1">
      <p:cViewPr varScale="1">
        <p:scale>
          <a:sx n="86" d="100"/>
          <a:sy n="86" d="100"/>
        </p:scale>
        <p:origin x="281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rbel" panose="020B0503020204020204" pitchFamily="34" charset="0"/>
              </a:rPr>
              <a:t>The Lake Christine Fire exposed significant vulnerabilities in our public infrastructure in the event of a power failure and/or evacuation. This project seeks to build resiliency for these core services, while simultaneously building a clean energy system for some of highest energy consumers in the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smtClean="0">
              <a:latin typeface="Corbel" panose="020B05030202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rbel" panose="020B0503020204020204" pitchFamily="34" charset="0"/>
              </a:rPr>
              <a:t>CMC and the Aspen Sanitation are also in close proximity but were not selected due to the added complexity of additional public entities but provide future expansion opportunities</a:t>
            </a: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smtClean="0">
              <a:latin typeface="Corbel" panose="020B0503020204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519622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1/26/2023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1/26/2023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1/26/2023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1/26/2023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1/26/2023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1/26/2023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1/26/2023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114800"/>
            <a:ext cx="10515598" cy="762000"/>
          </a:xfrm>
        </p:spPr>
        <p:txBody>
          <a:bodyPr>
            <a:normAutofit/>
          </a:bodyPr>
          <a:lstStyle/>
          <a:p>
            <a:r>
              <a:rPr lang="en-US" sz="4400" dirty="0"/>
              <a:t>AABC Integrated Clean Energy System</a:t>
            </a:r>
          </a:p>
        </p:txBody>
      </p:sp>
      <p:sp>
        <p:nvSpPr>
          <p:cNvPr id="3" name="Subtitle 2"/>
          <p:cNvSpPr>
            <a:spLocks noGrp="1"/>
          </p:cNvSpPr>
          <p:nvPr>
            <p:ph type="subTitle" idx="1"/>
          </p:nvPr>
        </p:nvSpPr>
        <p:spPr>
          <a:xfrm>
            <a:off x="838201" y="4953000"/>
            <a:ext cx="10515598" cy="474836"/>
          </a:xfrm>
        </p:spPr>
        <p:txBody>
          <a:bodyPr>
            <a:noAutofit/>
          </a:bodyPr>
          <a:lstStyle/>
          <a:p>
            <a:pPr>
              <a:lnSpc>
                <a:spcPct val="120000"/>
              </a:lnSpc>
            </a:pPr>
            <a:r>
              <a:rPr lang="en-US" dirty="0" smtClean="0"/>
              <a:t>A DOLA Funded Collaboration between Holy Cross Energy, RFTA, the Aspen/Pitkin County Airport and Pitkin County</a:t>
            </a:r>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371600"/>
            <a:ext cx="10515600" cy="4805363"/>
          </a:xfrm>
        </p:spPr>
        <p:txBody>
          <a:bodyPr>
            <a:noAutofit/>
          </a:bodyPr>
          <a:lstStyle/>
          <a:p>
            <a:pPr marL="0" indent="0">
              <a:buNone/>
            </a:pPr>
            <a:r>
              <a:rPr lang="en-US" sz="1800" b="1" dirty="0" smtClean="0">
                <a:latin typeface="Corbel" panose="020B0503020204020204" pitchFamily="34" charset="0"/>
              </a:rPr>
              <a:t>INSTALLATION OF CONSERVATION MEASURES</a:t>
            </a:r>
          </a:p>
          <a:p>
            <a:pPr marL="0" indent="0">
              <a:buNone/>
            </a:pPr>
            <a:r>
              <a:rPr lang="en-US" sz="1800" dirty="0" smtClean="0">
                <a:latin typeface="Corbel" panose="020B0503020204020204" pitchFamily="34" charset="0"/>
              </a:rPr>
              <a:t>Installation of conservation </a:t>
            </a:r>
            <a:r>
              <a:rPr lang="en-US" sz="1800" dirty="0">
                <a:latin typeface="Corbel" panose="020B0503020204020204" pitchFamily="34" charset="0"/>
              </a:rPr>
              <a:t>measures at the Airport AOC building, the RFTA AMF and Holy Cross offices. As the Public Works Campus and Airport terminal are scheduled to be redesigned and rebuilt in the next 10 years, no conservation measures will be implemented at them. Total costs of this phase are being determined and will be dependent on economic conditions and ongoing development of new technologies. They will cover the needed infrastructure to take the facilities to fully electric. </a:t>
            </a:r>
            <a:endParaRPr lang="en-US" sz="1800" dirty="0" smtClean="0">
              <a:latin typeface="Corbel" panose="020B0503020204020204" pitchFamily="34" charset="0"/>
            </a:endParaRPr>
          </a:p>
          <a:p>
            <a:pPr marL="0" indent="0">
              <a:buNone/>
            </a:pPr>
            <a:r>
              <a:rPr lang="en-US" sz="1800" b="1" dirty="0" smtClean="0">
                <a:latin typeface="Corbel" panose="020B0503020204020204" pitchFamily="34" charset="0"/>
              </a:rPr>
              <a:t>NEW FACILITY DEVELOPMENT</a:t>
            </a:r>
          </a:p>
          <a:p>
            <a:pPr marL="0" indent="0">
              <a:buNone/>
            </a:pPr>
            <a:r>
              <a:rPr lang="en-US" sz="1800" dirty="0" smtClean="0">
                <a:latin typeface="Corbel" panose="020B0503020204020204" pitchFamily="34" charset="0"/>
              </a:rPr>
              <a:t>The last phase includes the </a:t>
            </a:r>
            <a:r>
              <a:rPr lang="en-US" sz="1800" dirty="0">
                <a:latin typeface="Corbel" panose="020B0503020204020204" pitchFamily="34" charset="0"/>
              </a:rPr>
              <a:t>construction of the new airport terminal and Public Works Campus, both of which will be fully electrified. </a:t>
            </a:r>
            <a:endParaRPr lang="en-US" sz="1800" dirty="0" smtClean="0">
              <a:latin typeface="Corbel" panose="020B0503020204020204" pitchFamily="34" charset="0"/>
            </a:endParaRPr>
          </a:p>
          <a:p>
            <a:pPr marL="0" indent="0">
              <a:buNone/>
            </a:pPr>
            <a:r>
              <a:rPr lang="en-US" sz="1800" dirty="0" smtClean="0">
                <a:latin typeface="Corbel" panose="020B0503020204020204" pitchFamily="34" charset="0"/>
              </a:rPr>
              <a:t>As part </a:t>
            </a:r>
            <a:r>
              <a:rPr lang="en-US" sz="1800" dirty="0">
                <a:latin typeface="Corbel" panose="020B0503020204020204" pitchFamily="34" charset="0"/>
              </a:rPr>
              <a:t>of this phase, the construction and installation of the heating district linking all facilities will be incorporated. As new facilities will be constructed, this is the optimal time for the construction of the necessary infrastructure for the heating district to operate. </a:t>
            </a:r>
            <a:endParaRPr lang="en-US" sz="1800" dirty="0" smtClean="0">
              <a:latin typeface="Corbel" panose="020B0503020204020204" pitchFamily="34" charset="0"/>
            </a:endParaRPr>
          </a:p>
          <a:p>
            <a:pPr marL="0" indent="0">
              <a:buNone/>
            </a:pPr>
            <a:r>
              <a:rPr lang="en-US" sz="1800" dirty="0" smtClean="0">
                <a:latin typeface="Corbel" panose="020B0503020204020204" pitchFamily="34" charset="0"/>
              </a:rPr>
              <a:t>Lastly</a:t>
            </a:r>
            <a:r>
              <a:rPr lang="en-US" sz="1800" dirty="0">
                <a:latin typeface="Corbel" panose="020B0503020204020204" pitchFamily="34" charset="0"/>
              </a:rPr>
              <a:t>, as part of this phase, an additional 2 MW of solar is proposed for installation on airport property. This additional solar will create a more robust and resilient source of electricity for the facilities and guarantee that they are powered by renewable electricity.  </a:t>
            </a:r>
          </a:p>
        </p:txBody>
      </p:sp>
      <p:sp>
        <p:nvSpPr>
          <p:cNvPr id="4"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Future Implementation</a:t>
            </a:r>
            <a:endParaRPr lang="en-US" dirty="0">
              <a:solidFill>
                <a:schemeClr val="accent5"/>
              </a:solidFill>
            </a:endParaRPr>
          </a:p>
        </p:txBody>
      </p:sp>
    </p:spTree>
    <p:extLst>
      <p:ext uri="{BB962C8B-B14F-4D97-AF65-F5344CB8AC3E}">
        <p14:creationId xmlns:p14="http://schemas.microsoft.com/office/powerpoint/2010/main" val="20991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596A4D-BAB5-4ECA-ABB3-679CF6BFEA0A}"/>
              </a:ext>
            </a:extLst>
          </p:cNvPr>
          <p:cNvSpPr txBox="1"/>
          <p:nvPr/>
        </p:nvSpPr>
        <p:spPr>
          <a:xfrm>
            <a:off x="832338" y="1295400"/>
            <a:ext cx="10813409" cy="4524315"/>
          </a:xfrm>
          <a:prstGeom prst="rect">
            <a:avLst/>
          </a:prstGeom>
          <a:noFill/>
        </p:spPr>
        <p:txBody>
          <a:bodyPr wrap="square" rtlCol="0">
            <a:spAutoFit/>
          </a:bodyPr>
          <a:lstStyle/>
          <a:p>
            <a:r>
              <a:rPr lang="en-US" b="1" dirty="0" smtClean="0">
                <a:latin typeface="Corbel" panose="020B0503020204020204" pitchFamily="34" charset="0"/>
              </a:rPr>
              <a:t>Ownership </a:t>
            </a:r>
            <a:r>
              <a:rPr lang="en-US" b="1" dirty="0">
                <a:latin typeface="Corbel" panose="020B0503020204020204" pitchFamily="34" charset="0"/>
              </a:rPr>
              <a:t>structure.</a:t>
            </a:r>
            <a:r>
              <a:rPr lang="en-US" dirty="0">
                <a:latin typeface="Corbel" panose="020B0503020204020204" pitchFamily="34" charset="0"/>
              </a:rPr>
              <a:t> </a:t>
            </a:r>
            <a:endParaRPr lang="en-US" dirty="0" smtClean="0">
              <a:latin typeface="Corbel" panose="020B0503020204020204" pitchFamily="34" charset="0"/>
            </a:endParaRPr>
          </a:p>
          <a:p>
            <a:r>
              <a:rPr lang="en-US" dirty="0" smtClean="0">
                <a:latin typeface="Corbel" panose="020B0503020204020204" pitchFamily="34" charset="0"/>
              </a:rPr>
              <a:t>Identification of the ownership, management and capital maintenance of the infrastructure. Items are located by site based on available space. Ownership of infrastructure and fiscal responsibility are still outstanding. Currently</a:t>
            </a:r>
            <a:r>
              <a:rPr lang="en-US" dirty="0">
                <a:latin typeface="Corbel" panose="020B0503020204020204" pitchFamily="34" charset="0"/>
              </a:rPr>
              <a:t>, it is anticipated that the 4 involved entities will split the </a:t>
            </a:r>
            <a:r>
              <a:rPr lang="en-US" dirty="0" smtClean="0">
                <a:latin typeface="Corbel" panose="020B0503020204020204" pitchFamily="34" charset="0"/>
              </a:rPr>
              <a:t>grant match evenly</a:t>
            </a:r>
            <a:r>
              <a:rPr lang="en-US" dirty="0">
                <a:latin typeface="Corbel" panose="020B0503020204020204" pitchFamily="34" charset="0"/>
              </a:rPr>
              <a:t>. </a:t>
            </a:r>
            <a:r>
              <a:rPr lang="en-US" dirty="0" smtClean="0">
                <a:latin typeface="Corbel" panose="020B0503020204020204" pitchFamily="34" charset="0"/>
              </a:rPr>
              <a:t>It remains outstanding if this comprises full costs of implementation.</a:t>
            </a:r>
            <a:endParaRPr lang="en-US" dirty="0">
              <a:latin typeface="Corbel" panose="020B0503020204020204" pitchFamily="34" charset="0"/>
            </a:endParaRPr>
          </a:p>
          <a:p>
            <a:pPr marL="285750" indent="-285750">
              <a:buFont typeface="Arial" panose="020B0604020202020204" pitchFamily="34" charset="0"/>
              <a:buChar char="•"/>
            </a:pPr>
            <a:endParaRPr lang="en-US" dirty="0">
              <a:latin typeface="Corbel" panose="020B0503020204020204" pitchFamily="34" charset="0"/>
            </a:endParaRPr>
          </a:p>
          <a:p>
            <a:r>
              <a:rPr lang="en-US" b="1" dirty="0">
                <a:latin typeface="Corbel" panose="020B0503020204020204" pitchFamily="34" charset="0"/>
              </a:rPr>
              <a:t>Administrative structure</a:t>
            </a:r>
            <a:r>
              <a:rPr lang="en-US" b="1" dirty="0" smtClean="0">
                <a:latin typeface="Corbel" panose="020B0503020204020204" pitchFamily="34" charset="0"/>
              </a:rPr>
              <a:t>.</a:t>
            </a:r>
          </a:p>
          <a:p>
            <a:r>
              <a:rPr lang="en-US" dirty="0" smtClean="0">
                <a:latin typeface="Corbel" panose="020B0503020204020204" pitchFamily="34" charset="0"/>
              </a:rPr>
              <a:t>Agreement of how day-to-day operations  and excess electricity discharge are managed</a:t>
            </a:r>
            <a:endParaRPr lang="en-US" dirty="0">
              <a:latin typeface="Corbel" panose="020B0503020204020204" pitchFamily="34" charset="0"/>
            </a:endParaRPr>
          </a:p>
          <a:p>
            <a:pPr marL="285750" indent="-285750">
              <a:buFont typeface="Arial" panose="020B0604020202020204" pitchFamily="34" charset="0"/>
              <a:buChar char="•"/>
            </a:pPr>
            <a:endParaRPr lang="en-US" dirty="0">
              <a:latin typeface="Corbel" panose="020B0503020204020204" pitchFamily="34" charset="0"/>
            </a:endParaRPr>
          </a:p>
          <a:p>
            <a:r>
              <a:rPr lang="en-US" b="1" dirty="0">
                <a:latin typeface="Corbel" panose="020B0503020204020204" pitchFamily="34" charset="0"/>
              </a:rPr>
              <a:t>Black-day prioritization.</a:t>
            </a:r>
            <a:r>
              <a:rPr lang="en-US" dirty="0">
                <a:latin typeface="Corbel" panose="020B0503020204020204" pitchFamily="34" charset="0"/>
              </a:rPr>
              <a:t> </a:t>
            </a:r>
            <a:endParaRPr lang="en-US" dirty="0" smtClean="0">
              <a:latin typeface="Corbel" panose="020B0503020204020204" pitchFamily="34" charset="0"/>
            </a:endParaRPr>
          </a:p>
          <a:p>
            <a:r>
              <a:rPr lang="en-US" dirty="0" smtClean="0">
                <a:latin typeface="Corbel" panose="020B0503020204020204" pitchFamily="34" charset="0"/>
              </a:rPr>
              <a:t>Perhaps </a:t>
            </a:r>
            <a:r>
              <a:rPr lang="en-US" dirty="0">
                <a:latin typeface="Corbel" panose="020B0503020204020204" pitchFamily="34" charset="0"/>
              </a:rPr>
              <a:t>the most complicated component of cooperation on this project is prioritizing critical services and operations in the event of a catastrophic failure of the regional grid. In this event, what services must run? What services would be nice to have but aren’t critical? And what services can be safely turned off? This will require extensive discussion and planning between the partners before a final agreement can be signed.</a:t>
            </a:r>
          </a:p>
          <a:p>
            <a:pPr marL="285750" indent="-285750">
              <a:buFont typeface="Arial" panose="020B0604020202020204" pitchFamily="34" charset="0"/>
              <a:buChar char="•"/>
            </a:pPr>
            <a:endParaRPr lang="en-US" dirty="0">
              <a:latin typeface="Corbel" panose="020B0503020204020204" pitchFamily="34" charset="0"/>
            </a:endParaRPr>
          </a:p>
          <a:p>
            <a:endParaRPr lang="en-US" dirty="0">
              <a:latin typeface="Corbel" panose="020B0503020204020204" pitchFamily="34" charset="0"/>
            </a:endParaRPr>
          </a:p>
        </p:txBody>
      </p:sp>
      <p:sp>
        <p:nvSpPr>
          <p:cNvPr id="7"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Outstanding Items</a:t>
            </a:r>
            <a:endParaRPr lang="en-US" dirty="0"/>
          </a:p>
        </p:txBody>
      </p:sp>
    </p:spTree>
    <p:extLst>
      <p:ext uri="{BB962C8B-B14F-4D97-AF65-F5344CB8AC3E}">
        <p14:creationId xmlns:p14="http://schemas.microsoft.com/office/powerpoint/2010/main" val="25219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Questions?</a:t>
            </a:r>
            <a:endParaRPr lang="en-US" dirty="0"/>
          </a:p>
        </p:txBody>
      </p:sp>
    </p:spTree>
    <p:extLst>
      <p:ext uri="{BB962C8B-B14F-4D97-AF65-F5344CB8AC3E}">
        <p14:creationId xmlns:p14="http://schemas.microsoft.com/office/powerpoint/2010/main" val="346569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9F582-EB9F-4F5B-8350-89812B89D3A1}"/>
              </a:ext>
            </a:extLst>
          </p:cNvPr>
          <p:cNvSpPr txBox="1"/>
          <p:nvPr/>
        </p:nvSpPr>
        <p:spPr>
          <a:xfrm>
            <a:off x="533400" y="1210270"/>
            <a:ext cx="11049000" cy="646331"/>
          </a:xfrm>
          <a:prstGeom prst="rect">
            <a:avLst/>
          </a:prstGeom>
          <a:noFill/>
        </p:spPr>
        <p:txBody>
          <a:bodyPr wrap="square" rtlCol="0">
            <a:spAutoFit/>
          </a:bodyPr>
          <a:lstStyle/>
          <a:p>
            <a:pPr algn="ctr"/>
            <a:r>
              <a:rPr lang="en-US" dirty="0">
                <a:solidFill>
                  <a:schemeClr val="tx1">
                    <a:lumMod val="85000"/>
                  </a:schemeClr>
                </a:solidFill>
                <a:latin typeface="Corbel" panose="020B0503020204020204" pitchFamily="34" charset="0"/>
              </a:rPr>
              <a:t>A micro-grid is an integrated electricity grid that combines electrical generation, storage, a distribution system, a load management network, and end demand users in an a single linked and interconnected system.</a:t>
            </a:r>
          </a:p>
        </p:txBody>
      </p:sp>
      <p:pic>
        <p:nvPicPr>
          <p:cNvPr id="4098" name="Picture 2" descr="27+ Solar Panel Pictures | Download Free Images on Unsplash">
            <a:extLst>
              <a:ext uri="{FF2B5EF4-FFF2-40B4-BE49-F238E27FC236}">
                <a16:creationId xmlns:a16="http://schemas.microsoft.com/office/drawing/2014/main" id="{9DDB5E74-7B0E-4F9F-B60F-C47DF75839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1828800" cy="12180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ES starts building largest battery peaker, highlighting technology&amp;#39;s  potential | S&amp;amp;P Global Market Intelligence">
            <a:extLst>
              <a:ext uri="{FF2B5EF4-FFF2-40B4-BE49-F238E27FC236}">
                <a16:creationId xmlns:a16="http://schemas.microsoft.com/office/drawing/2014/main" id="{4ADEFB9E-7386-407D-B445-0383561251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3276600"/>
            <a:ext cx="2166797" cy="12180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mart Grid Solutions from Eaton - Smart Power Grids">
            <a:extLst>
              <a:ext uri="{FF2B5EF4-FFF2-40B4-BE49-F238E27FC236}">
                <a16:creationId xmlns:a16="http://schemas.microsoft.com/office/drawing/2014/main" id="{BEC5909A-1FF9-4DD6-8D2D-DEDA2B339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3127944" cy="1580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57C9C3-CF34-4AC2-BB33-B817CCDBE639}"/>
              </a:ext>
            </a:extLst>
          </p:cNvPr>
          <p:cNvSpPr txBox="1"/>
          <p:nvPr/>
        </p:nvSpPr>
        <p:spPr>
          <a:xfrm>
            <a:off x="2286000" y="1976154"/>
            <a:ext cx="8763000" cy="923330"/>
          </a:xfrm>
          <a:prstGeom prst="rect">
            <a:avLst/>
          </a:prstGeom>
          <a:noFill/>
        </p:spPr>
        <p:txBody>
          <a:bodyPr wrap="square" rtlCol="0">
            <a:spAutoFit/>
          </a:bodyPr>
          <a:lstStyle/>
          <a:p>
            <a:r>
              <a:rPr lang="en-US" dirty="0" smtClean="0">
                <a:solidFill>
                  <a:schemeClr val="tx1">
                    <a:lumMod val="85000"/>
                  </a:schemeClr>
                </a:solidFill>
                <a:latin typeface="Corbel" panose="020B0503020204020204" pitchFamily="34" charset="0"/>
              </a:rPr>
              <a:t>(1) The </a:t>
            </a:r>
            <a:r>
              <a:rPr lang="en-US" dirty="0">
                <a:solidFill>
                  <a:schemeClr val="tx1">
                    <a:lumMod val="85000"/>
                  </a:schemeClr>
                </a:solidFill>
                <a:latin typeface="Corbel" panose="020B0503020204020204" pitchFamily="34" charset="0"/>
              </a:rPr>
              <a:t>first key component of a micro-grid is </a:t>
            </a:r>
            <a:r>
              <a:rPr lang="en-US" u="sng" dirty="0" smtClean="0">
                <a:solidFill>
                  <a:schemeClr val="tx1">
                    <a:lumMod val="85000"/>
                  </a:schemeClr>
                </a:solidFill>
                <a:latin typeface="Corbel" panose="020B0503020204020204" pitchFamily="34" charset="0"/>
              </a:rPr>
              <a:t>electricity </a:t>
            </a:r>
            <a:r>
              <a:rPr lang="en-US" u="sng" dirty="0">
                <a:solidFill>
                  <a:schemeClr val="tx1">
                    <a:lumMod val="85000"/>
                  </a:schemeClr>
                </a:solidFill>
                <a:latin typeface="Corbel" panose="020B0503020204020204" pitchFamily="34" charset="0"/>
              </a:rPr>
              <a:t>generation</a:t>
            </a:r>
            <a:r>
              <a:rPr lang="en-US" dirty="0">
                <a:solidFill>
                  <a:schemeClr val="tx1">
                    <a:lumMod val="85000"/>
                  </a:schemeClr>
                </a:solidFill>
                <a:latin typeface="Corbel" panose="020B0503020204020204" pitchFamily="34" charset="0"/>
              </a:rPr>
              <a:t>, preferably a clean and renewable source. This is essential so </a:t>
            </a:r>
            <a:r>
              <a:rPr lang="en-US" dirty="0" smtClean="0">
                <a:solidFill>
                  <a:schemeClr val="tx1">
                    <a:lumMod val="85000"/>
                  </a:schemeClr>
                </a:solidFill>
                <a:latin typeface="Corbel" panose="020B0503020204020204" pitchFamily="34" charset="0"/>
              </a:rPr>
              <a:t>the </a:t>
            </a:r>
            <a:r>
              <a:rPr lang="en-US" dirty="0" err="1" smtClean="0">
                <a:solidFill>
                  <a:schemeClr val="tx1">
                    <a:lumMod val="85000"/>
                  </a:schemeClr>
                </a:solidFill>
                <a:latin typeface="Corbel" panose="020B0503020204020204" pitchFamily="34" charset="0"/>
              </a:rPr>
              <a:t>microgrid</a:t>
            </a:r>
            <a:r>
              <a:rPr lang="en-US" dirty="0" smtClean="0">
                <a:solidFill>
                  <a:schemeClr val="tx1">
                    <a:lumMod val="85000"/>
                  </a:schemeClr>
                </a:solidFill>
                <a:latin typeface="Corbel" panose="020B0503020204020204" pitchFamily="34" charset="0"/>
              </a:rPr>
              <a:t> </a:t>
            </a:r>
            <a:r>
              <a:rPr lang="en-US" dirty="0">
                <a:solidFill>
                  <a:schemeClr val="tx1">
                    <a:lumMod val="85000"/>
                  </a:schemeClr>
                </a:solidFill>
                <a:latin typeface="Corbel" panose="020B0503020204020204" pitchFamily="34" charset="0"/>
              </a:rPr>
              <a:t>can continue to generate electricity independent of the regional grid and allow for continuation of services.</a:t>
            </a:r>
          </a:p>
        </p:txBody>
      </p:sp>
      <p:sp>
        <p:nvSpPr>
          <p:cNvPr id="7" name="TextBox 6">
            <a:extLst>
              <a:ext uri="{FF2B5EF4-FFF2-40B4-BE49-F238E27FC236}">
                <a16:creationId xmlns:a16="http://schemas.microsoft.com/office/drawing/2014/main" id="{79C5913F-BC78-4398-BB11-9643417E57A0}"/>
              </a:ext>
            </a:extLst>
          </p:cNvPr>
          <p:cNvSpPr txBox="1"/>
          <p:nvPr/>
        </p:nvSpPr>
        <p:spPr>
          <a:xfrm>
            <a:off x="533400" y="3276600"/>
            <a:ext cx="8915400" cy="1200329"/>
          </a:xfrm>
          <a:prstGeom prst="rect">
            <a:avLst/>
          </a:prstGeom>
          <a:noFill/>
        </p:spPr>
        <p:txBody>
          <a:bodyPr wrap="square" rtlCol="0">
            <a:spAutoFit/>
          </a:bodyPr>
          <a:lstStyle/>
          <a:p>
            <a:r>
              <a:rPr lang="en-US" dirty="0" smtClean="0">
                <a:solidFill>
                  <a:schemeClr val="tx1">
                    <a:lumMod val="85000"/>
                  </a:schemeClr>
                </a:solidFill>
                <a:latin typeface="Corbel" panose="020B0503020204020204" pitchFamily="34" charset="0"/>
              </a:rPr>
              <a:t>(2) The next  is </a:t>
            </a:r>
            <a:r>
              <a:rPr lang="en-US" u="sng" dirty="0" smtClean="0">
                <a:solidFill>
                  <a:schemeClr val="tx1">
                    <a:lumMod val="85000"/>
                  </a:schemeClr>
                </a:solidFill>
                <a:latin typeface="Corbel" panose="020B0503020204020204" pitchFamily="34" charset="0"/>
              </a:rPr>
              <a:t>electrical storage</a:t>
            </a:r>
            <a:r>
              <a:rPr lang="en-US" dirty="0" smtClean="0">
                <a:solidFill>
                  <a:schemeClr val="tx1">
                    <a:lumMod val="85000"/>
                  </a:schemeClr>
                </a:solidFill>
                <a:latin typeface="Corbel" panose="020B0503020204020204" pitchFamily="34" charset="0"/>
              </a:rPr>
              <a:t>, often in batteries. This is necessary so that renewable electricity, which can’t generate when the sun is shining or the wind is still, can be stored during periods of generation decline. This allows for on-going electrical use regardless of what the weather or time of day.</a:t>
            </a:r>
            <a:endParaRPr lang="en-US" dirty="0">
              <a:solidFill>
                <a:schemeClr val="tx1">
                  <a:lumMod val="85000"/>
                </a:schemeClr>
              </a:solidFill>
              <a:latin typeface="Corbel" panose="020B0503020204020204" pitchFamily="34" charset="0"/>
            </a:endParaRPr>
          </a:p>
        </p:txBody>
      </p:sp>
      <p:sp>
        <p:nvSpPr>
          <p:cNvPr id="8" name="TextBox 7">
            <a:extLst>
              <a:ext uri="{FF2B5EF4-FFF2-40B4-BE49-F238E27FC236}">
                <a16:creationId xmlns:a16="http://schemas.microsoft.com/office/drawing/2014/main" id="{3C0507F9-03D5-4DCE-8A14-29BD4EF2CEE9}"/>
              </a:ext>
            </a:extLst>
          </p:cNvPr>
          <p:cNvSpPr txBox="1"/>
          <p:nvPr/>
        </p:nvSpPr>
        <p:spPr>
          <a:xfrm>
            <a:off x="3657600" y="4648200"/>
            <a:ext cx="8229600" cy="1754326"/>
          </a:xfrm>
          <a:prstGeom prst="rect">
            <a:avLst/>
          </a:prstGeom>
          <a:noFill/>
        </p:spPr>
        <p:txBody>
          <a:bodyPr wrap="square" rtlCol="0">
            <a:spAutoFit/>
          </a:bodyPr>
          <a:lstStyle/>
          <a:p>
            <a:r>
              <a:rPr lang="en-US" dirty="0" smtClean="0">
                <a:solidFill>
                  <a:schemeClr val="tx1">
                    <a:lumMod val="85000"/>
                  </a:schemeClr>
                </a:solidFill>
                <a:latin typeface="Corbel" panose="020B0503020204020204" pitchFamily="34" charset="0"/>
              </a:rPr>
              <a:t>(3) The final component is the distribution </a:t>
            </a:r>
            <a:r>
              <a:rPr lang="en-US" dirty="0">
                <a:solidFill>
                  <a:schemeClr val="tx1">
                    <a:lumMod val="85000"/>
                  </a:schemeClr>
                </a:solidFill>
                <a:latin typeface="Corbel" panose="020B0503020204020204" pitchFamily="34" charset="0"/>
              </a:rPr>
              <a:t>system and a load management software. </a:t>
            </a:r>
            <a:r>
              <a:rPr lang="en-US" dirty="0" smtClean="0">
                <a:solidFill>
                  <a:schemeClr val="tx1">
                    <a:lumMod val="85000"/>
                  </a:schemeClr>
                </a:solidFill>
                <a:latin typeface="Corbel" panose="020B0503020204020204" pitchFamily="34" charset="0"/>
              </a:rPr>
              <a:t>Electricity </a:t>
            </a:r>
            <a:r>
              <a:rPr lang="en-US" dirty="0">
                <a:solidFill>
                  <a:schemeClr val="tx1">
                    <a:lumMod val="85000"/>
                  </a:schemeClr>
                </a:solidFill>
                <a:latin typeface="Corbel" panose="020B0503020204020204" pitchFamily="34" charset="0"/>
              </a:rPr>
              <a:t>generation and storage is not sufficient, it needs to be able to be transferred to where it is </a:t>
            </a:r>
            <a:r>
              <a:rPr lang="en-US" dirty="0" smtClean="0">
                <a:solidFill>
                  <a:schemeClr val="tx1">
                    <a:lumMod val="85000"/>
                  </a:schemeClr>
                </a:solidFill>
                <a:latin typeface="Corbel" panose="020B0503020204020204" pitchFamily="34" charset="0"/>
              </a:rPr>
              <a:t>needed and when. </a:t>
            </a:r>
            <a:r>
              <a:rPr lang="en-US" dirty="0">
                <a:solidFill>
                  <a:schemeClr val="tx1">
                    <a:lumMod val="85000"/>
                  </a:schemeClr>
                </a:solidFill>
                <a:latin typeface="Corbel" panose="020B0503020204020204" pitchFamily="34" charset="0"/>
              </a:rPr>
              <a:t>This requires transmission line and transformers. However, each user on the grid will have different demands based on use an time of day, necessitating a management software to keep the whole micro-grid in balance and operating.</a:t>
            </a:r>
          </a:p>
        </p:txBody>
      </p:sp>
      <p:sp>
        <p:nvSpPr>
          <p:cNvPr id="10"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a:t>Just What is a </a:t>
            </a:r>
            <a:r>
              <a:rPr lang="en-US" dirty="0" err="1" smtClean="0"/>
              <a:t>Microgrid</a:t>
            </a:r>
            <a:r>
              <a:rPr lang="en-US" dirty="0" smtClean="0"/>
              <a:t> </a:t>
            </a:r>
            <a:r>
              <a:rPr lang="en-US" dirty="0"/>
              <a:t>Anyways?</a:t>
            </a:r>
          </a:p>
        </p:txBody>
      </p:sp>
    </p:spTree>
    <p:extLst>
      <p:ext uri="{BB962C8B-B14F-4D97-AF65-F5344CB8AC3E}">
        <p14:creationId xmlns:p14="http://schemas.microsoft.com/office/powerpoint/2010/main" val="41294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371600"/>
            <a:ext cx="10515600" cy="4805363"/>
          </a:xfrm>
        </p:spPr>
        <p:txBody>
          <a:bodyPr>
            <a:normAutofit fontScale="85000" lnSpcReduction="20000"/>
          </a:bodyPr>
          <a:lstStyle/>
          <a:p>
            <a:pPr marL="0" indent="0">
              <a:buNone/>
            </a:pPr>
            <a:r>
              <a:rPr lang="en-US" u="sng" dirty="0" smtClean="0">
                <a:latin typeface="Corbel" panose="020B0503020204020204" pitchFamily="34" charset="0"/>
              </a:rPr>
              <a:t>Infrastructure</a:t>
            </a:r>
          </a:p>
          <a:p>
            <a:r>
              <a:rPr lang="en-US" dirty="0" smtClean="0">
                <a:latin typeface="Corbel" panose="020B0503020204020204" pitchFamily="34" charset="0"/>
              </a:rPr>
              <a:t>Blue sky event – site infrastructure is owned and specific to the site. HCE work so that any extra capacity HCE can pay for Blue sky events</a:t>
            </a:r>
          </a:p>
          <a:p>
            <a:r>
              <a:rPr lang="en-US" dirty="0" smtClean="0">
                <a:latin typeface="Corbel" panose="020B0503020204020204" pitchFamily="34" charset="0"/>
              </a:rPr>
              <a:t>Black sky event – neighbors helping neighbors. HCE becomes the system integrator. Partner on operations, and commissioning to make sure all systems can work together. </a:t>
            </a:r>
          </a:p>
          <a:p>
            <a:r>
              <a:rPr lang="en-US" dirty="0" smtClean="0">
                <a:latin typeface="Corbel" panose="020B0503020204020204" pitchFamily="34" charset="0"/>
              </a:rPr>
              <a:t>HCE – Construction, engineering and meets guidelines to connect to grid. Not do it FOR, but do it WITH. Can it be a resource for Blue Sky (nice to have) but necessary partnership for BLACK sky.</a:t>
            </a:r>
          </a:p>
          <a:p>
            <a:r>
              <a:rPr lang="en-US" dirty="0" smtClean="0">
                <a:latin typeface="Corbel" panose="020B0503020204020204" pitchFamily="34" charset="0"/>
              </a:rPr>
              <a:t> Argument for the larger partnership. We can operate our sites, but need to operate at the community level. Interconnectedness of the critical infrastructure. We all rise together…or we all fail together…if not connected.</a:t>
            </a:r>
          </a:p>
          <a:p>
            <a:r>
              <a:rPr lang="en-US" dirty="0" smtClean="0">
                <a:latin typeface="Corbel" panose="020B0503020204020204" pitchFamily="34" charset="0"/>
              </a:rPr>
              <a:t>HCE is the network operator to a) help each site meet each individual needs and optimize and b) optimize for black sky events</a:t>
            </a:r>
          </a:p>
          <a:p>
            <a:pPr>
              <a:lnSpc>
                <a:spcPct val="100000"/>
              </a:lnSpc>
              <a:spcBef>
                <a:spcPts val="600"/>
              </a:spcBef>
            </a:pPr>
            <a:endParaRPr lang="en-US" dirty="0">
              <a:latin typeface="Corbel" panose="020B0503020204020204" pitchFamily="34" charset="0"/>
            </a:endParaRPr>
          </a:p>
          <a:p>
            <a:pPr>
              <a:lnSpc>
                <a:spcPct val="100000"/>
              </a:lnSpc>
              <a:spcBef>
                <a:spcPts val="600"/>
              </a:spcBef>
            </a:pPr>
            <a:endParaRPr lang="en-US" dirty="0">
              <a:latin typeface="Corbel" panose="020B0503020204020204" pitchFamily="34" charset="0"/>
            </a:endParaRPr>
          </a:p>
          <a:p>
            <a:pPr marL="0" indent="0">
              <a:lnSpc>
                <a:spcPct val="100000"/>
              </a:lnSpc>
              <a:spcBef>
                <a:spcPts val="600"/>
              </a:spcBef>
              <a:buNone/>
            </a:pPr>
            <a:r>
              <a:rPr lang="en-US" u="sng" dirty="0" smtClean="0">
                <a:latin typeface="Corbel" panose="020B0503020204020204" pitchFamily="34" charset="0"/>
              </a:rPr>
              <a:t>IGA that commits to outcomes of this project </a:t>
            </a:r>
          </a:p>
          <a:p>
            <a:pPr>
              <a:lnSpc>
                <a:spcPct val="100000"/>
              </a:lnSpc>
              <a:spcBef>
                <a:spcPts val="600"/>
              </a:spcBef>
            </a:pPr>
            <a:r>
              <a:rPr lang="en-US" dirty="0" err="1" smtClean="0">
                <a:latin typeface="Corbel" panose="020B0503020204020204" pitchFamily="34" charset="0"/>
              </a:rPr>
              <a:t>Microgrid</a:t>
            </a:r>
            <a:r>
              <a:rPr lang="en-US" dirty="0" smtClean="0">
                <a:latin typeface="Corbel" panose="020B0503020204020204" pitchFamily="34" charset="0"/>
              </a:rPr>
              <a:t>, PV, batteries, networking piece to be managed by HCE.</a:t>
            </a:r>
          </a:p>
          <a:p>
            <a:pPr>
              <a:lnSpc>
                <a:spcPct val="100000"/>
              </a:lnSpc>
              <a:spcBef>
                <a:spcPts val="600"/>
              </a:spcBef>
            </a:pPr>
            <a:r>
              <a:rPr lang="en-US" dirty="0" smtClean="0">
                <a:latin typeface="Corbel" panose="020B0503020204020204" pitchFamily="34" charset="0"/>
              </a:rPr>
              <a:t>Good faith efforts of electrification</a:t>
            </a:r>
          </a:p>
          <a:p>
            <a:pPr marL="0" indent="0">
              <a:lnSpc>
                <a:spcPct val="100000"/>
              </a:lnSpc>
              <a:spcBef>
                <a:spcPts val="600"/>
              </a:spcBef>
              <a:buNone/>
            </a:pPr>
            <a:endParaRPr lang="en-US" dirty="0">
              <a:latin typeface="Corbel" panose="020B0503020204020204" pitchFamily="34" charset="0"/>
            </a:endParaRPr>
          </a:p>
        </p:txBody>
      </p:sp>
      <p:sp>
        <p:nvSpPr>
          <p:cNvPr id="4"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Clarifications – Micro-Grid</a:t>
            </a:r>
            <a:endParaRPr lang="en-US" dirty="0">
              <a:solidFill>
                <a:schemeClr val="accent5"/>
              </a:solidFill>
            </a:endParaRPr>
          </a:p>
        </p:txBody>
      </p:sp>
    </p:spTree>
    <p:extLst>
      <p:ext uri="{BB962C8B-B14F-4D97-AF65-F5344CB8AC3E}">
        <p14:creationId xmlns:p14="http://schemas.microsoft.com/office/powerpoint/2010/main" val="261106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lstStyle/>
          <a:p>
            <a:pPr>
              <a:lnSpc>
                <a:spcPct val="100000"/>
              </a:lnSpc>
            </a:pPr>
            <a:r>
              <a:rPr lang="en-US" dirty="0" smtClean="0"/>
              <a:t>Project Overview</a:t>
            </a:r>
            <a:endParaRPr lang="en-US" dirty="0"/>
          </a:p>
        </p:txBody>
      </p:sp>
      <p:sp>
        <p:nvSpPr>
          <p:cNvPr id="3" name="Content Placeholder 2"/>
          <p:cNvSpPr>
            <a:spLocks noGrp="1"/>
          </p:cNvSpPr>
          <p:nvPr>
            <p:ph idx="1"/>
          </p:nvPr>
        </p:nvSpPr>
        <p:spPr>
          <a:xfrm>
            <a:off x="762000" y="1219200"/>
            <a:ext cx="10591800" cy="962770"/>
          </a:xfrm>
        </p:spPr>
        <p:txBody>
          <a:bodyPr>
            <a:noAutofit/>
          </a:bodyPr>
          <a:lstStyle/>
          <a:p>
            <a:pPr marL="0" indent="0">
              <a:lnSpc>
                <a:spcPct val="100000"/>
              </a:lnSpc>
              <a:buNone/>
            </a:pPr>
            <a:r>
              <a:rPr lang="en-US" b="1" dirty="0" smtClean="0">
                <a:latin typeface="Corbel" panose="020B0503020204020204" pitchFamily="34" charset="0"/>
                <a:cs typeface="Calibri" panose="020F0502020204030204" pitchFamily="34" charset="0"/>
              </a:rPr>
              <a:t>Vision</a:t>
            </a:r>
            <a:r>
              <a:rPr lang="en-US" sz="1800" dirty="0">
                <a:latin typeface="Corbel" panose="020B0503020204020204" pitchFamily="34" charset="0"/>
                <a:cs typeface="Calibri" panose="020F0502020204030204" pitchFamily="34" charset="0"/>
              </a:rPr>
              <a:t> </a:t>
            </a:r>
            <a:r>
              <a:rPr lang="en-US" sz="1800" dirty="0" smtClean="0">
                <a:latin typeface="Corbel" panose="020B0503020204020204" pitchFamily="34" charset="0"/>
                <a:cs typeface="Calibri" panose="020F0502020204030204" pitchFamily="34" charset="0"/>
              </a:rPr>
              <a:t> </a:t>
            </a:r>
            <a:r>
              <a:rPr lang="en-US" sz="1800" dirty="0" smtClean="0">
                <a:solidFill>
                  <a:schemeClr val="tx1">
                    <a:lumMod val="75000"/>
                  </a:schemeClr>
                </a:solidFill>
                <a:latin typeface="Corbel" panose="020B0503020204020204" pitchFamily="34" charset="0"/>
                <a:cs typeface="Calibri" panose="020F0502020204030204" pitchFamily="34" charset="0"/>
              </a:rPr>
              <a:t>Create </a:t>
            </a:r>
            <a:r>
              <a:rPr lang="en-US" sz="1800" dirty="0">
                <a:solidFill>
                  <a:schemeClr val="tx1">
                    <a:lumMod val="75000"/>
                  </a:schemeClr>
                </a:solidFill>
                <a:latin typeface="Corbel" panose="020B0503020204020204" pitchFamily="34" charset="0"/>
                <a:cs typeface="Calibri" panose="020F0502020204030204" pitchFamily="34" charset="0"/>
              </a:rPr>
              <a:t>a </a:t>
            </a:r>
            <a:r>
              <a:rPr lang="en-US" sz="1800" dirty="0" smtClean="0">
                <a:solidFill>
                  <a:schemeClr val="tx1">
                    <a:lumMod val="75000"/>
                  </a:schemeClr>
                </a:solidFill>
                <a:latin typeface="Corbel" panose="020B0503020204020204" pitchFamily="34" charset="0"/>
                <a:cs typeface="Calibri" panose="020F0502020204030204" pitchFamily="34" charset="0"/>
              </a:rPr>
              <a:t>regionally resilient and 100% clean energy system that balances production, storage and distribution across four distinct public facilities, generates additional clean energy to the community and create a model for net-zero, resilient public facilities across the state. </a:t>
            </a:r>
          </a:p>
        </p:txBody>
      </p:sp>
      <p:sp>
        <p:nvSpPr>
          <p:cNvPr id="5" name="TextBox 4"/>
          <p:cNvSpPr txBox="1"/>
          <p:nvPr/>
        </p:nvSpPr>
        <p:spPr>
          <a:xfrm>
            <a:off x="838200" y="2334370"/>
            <a:ext cx="4876800" cy="4142631"/>
          </a:xfrm>
          <a:prstGeom prst="rect">
            <a:avLst/>
          </a:prstGeom>
          <a:noFill/>
        </p:spPr>
        <p:txBody>
          <a:bodyPr wrap="square" rtlCol="0">
            <a:noAutofit/>
          </a:bodyPr>
          <a:lstStyle/>
          <a:p>
            <a:r>
              <a:rPr lang="en-US" sz="2000" b="1" dirty="0" smtClean="0">
                <a:latin typeface="Corbel" panose="020B0503020204020204" pitchFamily="34" charset="0"/>
                <a:cs typeface="Calibri" panose="020F0502020204030204" pitchFamily="34" charset="0"/>
              </a:rPr>
              <a:t>Why</a:t>
            </a:r>
            <a:r>
              <a:rPr lang="en-US" b="1" dirty="0" smtClean="0">
                <a:latin typeface="Corbel" panose="020B0503020204020204" pitchFamily="34" charset="0"/>
                <a:cs typeface="Calibri" panose="020F0502020204030204" pitchFamily="34" charset="0"/>
              </a:rPr>
              <a:t>  </a:t>
            </a:r>
            <a:r>
              <a:rPr lang="en-US" dirty="0" smtClean="0">
                <a:solidFill>
                  <a:schemeClr val="tx1">
                    <a:lumMod val="85000"/>
                  </a:schemeClr>
                </a:solidFill>
                <a:latin typeface="Corbel" panose="020B0503020204020204" pitchFamily="34" charset="0"/>
              </a:rPr>
              <a:t>Lake </a:t>
            </a:r>
            <a:r>
              <a:rPr lang="en-US" dirty="0">
                <a:solidFill>
                  <a:schemeClr val="tx1">
                    <a:lumMod val="85000"/>
                  </a:schemeClr>
                </a:solidFill>
                <a:latin typeface="Corbel" panose="020B0503020204020204" pitchFamily="34" charset="0"/>
              </a:rPr>
              <a:t>Christine Fire exposed significant vulnerabilities in our public infrastructure </a:t>
            </a:r>
            <a:r>
              <a:rPr lang="en-US" dirty="0" smtClean="0">
                <a:solidFill>
                  <a:schemeClr val="tx1">
                    <a:lumMod val="85000"/>
                  </a:schemeClr>
                </a:solidFill>
                <a:latin typeface="Corbel" panose="020B0503020204020204" pitchFamily="34" charset="0"/>
              </a:rPr>
              <a:t>This </a:t>
            </a:r>
            <a:r>
              <a:rPr lang="en-US" dirty="0">
                <a:solidFill>
                  <a:schemeClr val="tx1">
                    <a:lumMod val="85000"/>
                  </a:schemeClr>
                </a:solidFill>
                <a:latin typeface="Corbel" panose="020B0503020204020204" pitchFamily="34" charset="0"/>
              </a:rPr>
              <a:t>project seeks to build resiliency for these core services, while simultaneously building a clean energy system for some of highest energy consumers in the County. </a:t>
            </a:r>
            <a:endParaRPr lang="en-US" dirty="0" smtClean="0">
              <a:solidFill>
                <a:schemeClr val="tx1">
                  <a:lumMod val="85000"/>
                </a:schemeClr>
              </a:solidFill>
              <a:latin typeface="Corbel" panose="020B0503020204020204" pitchFamily="34" charset="0"/>
            </a:endParaRPr>
          </a:p>
          <a:p>
            <a:endParaRPr lang="en-US" sz="2400" b="1" dirty="0">
              <a:latin typeface="Corbel" panose="020B0503020204020204" pitchFamily="34" charset="0"/>
              <a:cs typeface="Calibri" panose="020F0502020204030204" pitchFamily="34" charset="0"/>
            </a:endParaRPr>
          </a:p>
          <a:p>
            <a:r>
              <a:rPr lang="en-US" sz="2000" b="1" dirty="0" smtClean="0">
                <a:latin typeface="Corbel" panose="020B0503020204020204" pitchFamily="34" charset="0"/>
              </a:rPr>
              <a:t>Who</a:t>
            </a:r>
            <a:endParaRPr lang="en-US" b="1" dirty="0" smtClean="0">
              <a:latin typeface="Corbel" panose="020B0503020204020204" pitchFamily="34" charset="0"/>
            </a:endParaRPr>
          </a:p>
          <a:p>
            <a:pPr marL="342900" indent="-342900">
              <a:buAutoNum type="arabicParenBoth"/>
            </a:pPr>
            <a:r>
              <a:rPr lang="en-US" dirty="0" smtClean="0">
                <a:solidFill>
                  <a:schemeClr val="tx1">
                    <a:lumMod val="85000"/>
                  </a:schemeClr>
                </a:solidFill>
                <a:latin typeface="Corbel" panose="020B0503020204020204" pitchFamily="34" charset="0"/>
              </a:rPr>
              <a:t>Aspen </a:t>
            </a:r>
            <a:r>
              <a:rPr lang="en-US" dirty="0">
                <a:solidFill>
                  <a:schemeClr val="tx1">
                    <a:lumMod val="85000"/>
                  </a:schemeClr>
                </a:solidFill>
                <a:latin typeface="Corbel" panose="020B0503020204020204" pitchFamily="34" charset="0"/>
              </a:rPr>
              <a:t>Pitkin County </a:t>
            </a:r>
            <a:r>
              <a:rPr lang="en-US" dirty="0" smtClean="0">
                <a:solidFill>
                  <a:schemeClr val="tx1">
                    <a:lumMod val="85000"/>
                  </a:schemeClr>
                </a:solidFill>
                <a:latin typeface="Corbel" panose="020B0503020204020204" pitchFamily="34" charset="0"/>
              </a:rPr>
              <a:t>Airport</a:t>
            </a:r>
            <a:endParaRPr lang="en-US" dirty="0">
              <a:solidFill>
                <a:schemeClr val="tx1">
                  <a:lumMod val="85000"/>
                </a:schemeClr>
              </a:solidFill>
              <a:latin typeface="Corbel" panose="020B0503020204020204" pitchFamily="34" charset="0"/>
            </a:endParaRPr>
          </a:p>
          <a:p>
            <a:pPr marL="342900" indent="-342900">
              <a:buAutoNum type="arabicParenBoth"/>
            </a:pPr>
            <a:r>
              <a:rPr lang="en-US" dirty="0" smtClean="0">
                <a:solidFill>
                  <a:schemeClr val="tx1">
                    <a:lumMod val="85000"/>
                  </a:schemeClr>
                </a:solidFill>
                <a:latin typeface="Corbel" panose="020B0503020204020204" pitchFamily="34" charset="0"/>
              </a:rPr>
              <a:t>RFTA </a:t>
            </a:r>
            <a:r>
              <a:rPr lang="en-US" dirty="0">
                <a:solidFill>
                  <a:schemeClr val="tx1">
                    <a:lumMod val="85000"/>
                  </a:schemeClr>
                </a:solidFill>
                <a:latin typeface="Corbel" panose="020B0503020204020204" pitchFamily="34" charset="0"/>
              </a:rPr>
              <a:t>Aspen Maintenance </a:t>
            </a:r>
            <a:r>
              <a:rPr lang="en-US" dirty="0" smtClean="0">
                <a:solidFill>
                  <a:schemeClr val="tx1">
                    <a:lumMod val="85000"/>
                  </a:schemeClr>
                </a:solidFill>
                <a:latin typeface="Corbel" panose="020B0503020204020204" pitchFamily="34" charset="0"/>
              </a:rPr>
              <a:t>Facility</a:t>
            </a:r>
          </a:p>
          <a:p>
            <a:pPr marL="342900" indent="-342900">
              <a:buAutoNum type="arabicParenBoth"/>
            </a:pPr>
            <a:r>
              <a:rPr lang="en-US" dirty="0" smtClean="0">
                <a:solidFill>
                  <a:schemeClr val="tx1">
                    <a:lumMod val="85000"/>
                  </a:schemeClr>
                </a:solidFill>
                <a:latin typeface="Corbel" panose="020B0503020204020204" pitchFamily="34" charset="0"/>
              </a:rPr>
              <a:t>Pitkin </a:t>
            </a:r>
            <a:r>
              <a:rPr lang="en-US" dirty="0">
                <a:solidFill>
                  <a:schemeClr val="tx1">
                    <a:lumMod val="85000"/>
                  </a:schemeClr>
                </a:solidFill>
                <a:latin typeface="Corbel" panose="020B0503020204020204" pitchFamily="34" charset="0"/>
              </a:rPr>
              <a:t>County Public </a:t>
            </a:r>
            <a:r>
              <a:rPr lang="en-US" dirty="0" smtClean="0">
                <a:solidFill>
                  <a:schemeClr val="tx1">
                    <a:lumMod val="85000"/>
                  </a:schemeClr>
                </a:solidFill>
                <a:latin typeface="Corbel" panose="020B0503020204020204" pitchFamily="34" charset="0"/>
              </a:rPr>
              <a:t>Works</a:t>
            </a:r>
          </a:p>
          <a:p>
            <a:pPr marL="342900" indent="-342900">
              <a:buAutoNum type="arabicParenBoth"/>
            </a:pPr>
            <a:r>
              <a:rPr lang="en-US" dirty="0" smtClean="0">
                <a:solidFill>
                  <a:schemeClr val="tx1">
                    <a:lumMod val="85000"/>
                  </a:schemeClr>
                </a:solidFill>
                <a:latin typeface="Corbel" panose="020B0503020204020204" pitchFamily="34" charset="0"/>
              </a:rPr>
              <a:t> </a:t>
            </a:r>
            <a:r>
              <a:rPr lang="en-US" dirty="0">
                <a:solidFill>
                  <a:schemeClr val="tx1">
                    <a:lumMod val="85000"/>
                  </a:schemeClr>
                </a:solidFill>
                <a:latin typeface="Corbel" panose="020B0503020204020204" pitchFamily="34" charset="0"/>
              </a:rPr>
              <a:t>(4) Holy Cross Energy electric system operations from Brush Creek Park n’ Ride to the Aspen Substation. </a:t>
            </a:r>
            <a:endParaRPr lang="en-US" dirty="0">
              <a:solidFill>
                <a:schemeClr val="tx1">
                  <a:lumMod val="85000"/>
                </a:schemeClr>
              </a:solidFill>
            </a:endParaRPr>
          </a:p>
        </p:txBody>
      </p:sp>
      <p:pic>
        <p:nvPicPr>
          <p:cNvPr id="6" name="Picture 5"/>
          <p:cNvPicPr>
            <a:picLocks noChangeAspect="1"/>
          </p:cNvPicPr>
          <p:nvPr/>
        </p:nvPicPr>
        <p:blipFill>
          <a:blip r:embed="rId3"/>
          <a:stretch>
            <a:fillRect/>
          </a:stretch>
        </p:blipFill>
        <p:spPr>
          <a:xfrm>
            <a:off x="5867400" y="2334370"/>
            <a:ext cx="6014978" cy="4014344"/>
          </a:xfrm>
          <a:prstGeom prst="rect">
            <a:avLst/>
          </a:prstGeom>
        </p:spPr>
      </p:pic>
    </p:spTree>
    <p:extLst>
      <p:ext uri="{BB962C8B-B14F-4D97-AF65-F5344CB8AC3E}">
        <p14:creationId xmlns:p14="http://schemas.microsoft.com/office/powerpoint/2010/main" val="295226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lstStyle/>
          <a:p>
            <a:pPr>
              <a:lnSpc>
                <a:spcPct val="100000"/>
              </a:lnSpc>
            </a:pPr>
            <a:r>
              <a:rPr lang="en-US" dirty="0" smtClean="0"/>
              <a:t>Feasibility Study (</a:t>
            </a:r>
            <a:r>
              <a:rPr lang="en-US" dirty="0" smtClean="0"/>
              <a:t>2019-2023)</a:t>
            </a:r>
            <a:endParaRPr lang="en-US" dirty="0"/>
          </a:p>
        </p:txBody>
      </p:sp>
      <p:sp>
        <p:nvSpPr>
          <p:cNvPr id="3" name="Content Placeholder 2"/>
          <p:cNvSpPr>
            <a:spLocks noGrp="1"/>
          </p:cNvSpPr>
          <p:nvPr>
            <p:ph idx="1"/>
          </p:nvPr>
        </p:nvSpPr>
        <p:spPr>
          <a:xfrm>
            <a:off x="838200" y="1371600"/>
            <a:ext cx="10515600" cy="4805363"/>
          </a:xfrm>
        </p:spPr>
        <p:txBody>
          <a:bodyPr>
            <a:noAutofit/>
          </a:bodyPr>
          <a:lstStyle/>
          <a:p>
            <a:pPr marL="0" indent="0">
              <a:lnSpc>
                <a:spcPct val="100000"/>
              </a:lnSpc>
              <a:buNone/>
            </a:pPr>
            <a:r>
              <a:rPr lang="en-US" b="1" dirty="0" smtClean="0">
                <a:latin typeface="Corbel" panose="020B0503020204020204" pitchFamily="34" charset="0"/>
              </a:rPr>
              <a:t>Award</a:t>
            </a:r>
            <a:r>
              <a:rPr lang="en-US" b="1" dirty="0">
                <a:latin typeface="Corbel" panose="020B0503020204020204" pitchFamily="34" charset="0"/>
              </a:rPr>
              <a:t/>
            </a:r>
            <a:br>
              <a:rPr lang="en-US" b="1" dirty="0">
                <a:latin typeface="Corbel" panose="020B0503020204020204" pitchFamily="34" charset="0"/>
              </a:rPr>
            </a:br>
            <a:r>
              <a:rPr lang="en-US" sz="1800" dirty="0">
                <a:solidFill>
                  <a:schemeClr val="tx1">
                    <a:lumMod val="85000"/>
                  </a:schemeClr>
                </a:solidFill>
                <a:latin typeface="Corbel" panose="020B0503020204020204" pitchFamily="34" charset="0"/>
              </a:rPr>
              <a:t>$200,000 - DOLA RNEW Program </a:t>
            </a:r>
            <a:r>
              <a:rPr lang="en-US" sz="1800" dirty="0" smtClean="0">
                <a:solidFill>
                  <a:schemeClr val="tx1">
                    <a:lumMod val="85000"/>
                  </a:schemeClr>
                </a:solidFill>
                <a:latin typeface="Corbel" panose="020B0503020204020204" pitchFamily="34" charset="0"/>
              </a:rPr>
              <a:t>in 2019. </a:t>
            </a:r>
            <a:endParaRPr lang="en-US" sz="1800" dirty="0">
              <a:solidFill>
                <a:schemeClr val="tx1">
                  <a:lumMod val="85000"/>
                </a:schemeClr>
              </a:solidFill>
              <a:latin typeface="Corbel" panose="020B0503020204020204" pitchFamily="34" charset="0"/>
            </a:endParaRPr>
          </a:p>
          <a:p>
            <a:pPr marL="0" indent="0">
              <a:lnSpc>
                <a:spcPct val="100000"/>
              </a:lnSpc>
              <a:spcBef>
                <a:spcPts val="1200"/>
              </a:spcBef>
              <a:buNone/>
            </a:pPr>
            <a:r>
              <a:rPr lang="en-US" b="1" dirty="0" smtClean="0">
                <a:latin typeface="Corbel" panose="020B0503020204020204" pitchFamily="34" charset="0"/>
                <a:cs typeface="Calibri" panose="020F0502020204030204" pitchFamily="34" charset="0"/>
              </a:rPr>
              <a:t>Goals</a:t>
            </a:r>
            <a:endParaRPr lang="en-US" dirty="0" smtClean="0">
              <a:latin typeface="Corbel" panose="020B0503020204020204" pitchFamily="34" charset="0"/>
              <a:cs typeface="Calibri" panose="020F0502020204030204" pitchFamily="34" charset="0"/>
            </a:endParaRPr>
          </a:p>
          <a:p>
            <a:pPr marL="457200" indent="-457200">
              <a:lnSpc>
                <a:spcPct val="100000"/>
              </a:lnSpc>
              <a:spcBef>
                <a:spcPts val="600"/>
              </a:spcBef>
              <a:buAutoNum type="arabicParenBoth"/>
            </a:pPr>
            <a:r>
              <a:rPr lang="en-US" sz="1800" dirty="0" smtClean="0">
                <a:solidFill>
                  <a:schemeClr val="tx1">
                    <a:lumMod val="85000"/>
                  </a:schemeClr>
                </a:solidFill>
                <a:latin typeface="Corbel" panose="020B0503020204020204" pitchFamily="34" charset="0"/>
                <a:cs typeface="Calibri" panose="020F0502020204030204" pitchFamily="34" charset="0"/>
              </a:rPr>
              <a:t>Make all four public </a:t>
            </a:r>
            <a:r>
              <a:rPr lang="en-US" sz="1800" dirty="0">
                <a:solidFill>
                  <a:schemeClr val="tx1">
                    <a:lumMod val="85000"/>
                  </a:schemeClr>
                </a:solidFill>
                <a:latin typeface="Corbel" panose="020B0503020204020204" pitchFamily="34" charset="0"/>
                <a:cs typeface="Calibri" panose="020F0502020204030204" pitchFamily="34" charset="0"/>
              </a:rPr>
              <a:t>facilities </a:t>
            </a:r>
            <a:r>
              <a:rPr lang="en-US" sz="1800" dirty="0" smtClean="0">
                <a:solidFill>
                  <a:schemeClr val="tx1">
                    <a:lumMod val="85000"/>
                  </a:schemeClr>
                </a:solidFill>
                <a:latin typeface="Corbel" panose="020B0503020204020204" pitchFamily="34" charset="0"/>
                <a:cs typeface="Calibri" panose="020F0502020204030204" pitchFamily="34" charset="0"/>
              </a:rPr>
              <a:t>resilient and net-zero </a:t>
            </a:r>
            <a:r>
              <a:rPr lang="en-US" sz="1800" dirty="0">
                <a:solidFill>
                  <a:schemeClr val="tx1">
                    <a:lumMod val="85000"/>
                  </a:schemeClr>
                </a:solidFill>
                <a:latin typeface="Corbel" panose="020B0503020204020204" pitchFamily="34" charset="0"/>
                <a:cs typeface="Calibri" panose="020F0502020204030204" pitchFamily="34" charset="0"/>
              </a:rPr>
              <a:t>emissions by allowing optimized load distribution of renewable energy, provide a distribution point to the surrounding community for stored renewable energy, and significantly improve the resiliency of the regional grid and of the facilities themselves during catastrophic events</a:t>
            </a:r>
            <a:r>
              <a:rPr lang="en-US" sz="1800" dirty="0" smtClean="0">
                <a:solidFill>
                  <a:schemeClr val="tx1">
                    <a:lumMod val="85000"/>
                  </a:schemeClr>
                </a:solidFill>
                <a:latin typeface="Corbel" panose="020B0503020204020204" pitchFamily="34" charset="0"/>
                <a:cs typeface="Calibri" panose="020F0502020204030204" pitchFamily="34" charset="0"/>
              </a:rPr>
              <a:t>.</a:t>
            </a:r>
          </a:p>
          <a:p>
            <a:pPr marL="457200" indent="-457200">
              <a:lnSpc>
                <a:spcPct val="100000"/>
              </a:lnSpc>
              <a:spcBef>
                <a:spcPts val="600"/>
              </a:spcBef>
              <a:buAutoNum type="arabicParenBoth"/>
            </a:pPr>
            <a:r>
              <a:rPr lang="en-US" sz="1800" dirty="0" smtClean="0">
                <a:solidFill>
                  <a:schemeClr val="tx1">
                    <a:lumMod val="85000"/>
                  </a:schemeClr>
                </a:solidFill>
                <a:latin typeface="Corbel" panose="020B0503020204020204" pitchFamily="34" charset="0"/>
                <a:cs typeface="Calibri" panose="020F0502020204030204" pitchFamily="34" charset="0"/>
              </a:rPr>
              <a:t>Create structure with multiple public entities that serves </a:t>
            </a:r>
            <a:r>
              <a:rPr lang="en-US" sz="1800" dirty="0">
                <a:solidFill>
                  <a:schemeClr val="tx1">
                    <a:lumMod val="85000"/>
                  </a:schemeClr>
                </a:solidFill>
                <a:latin typeface="Corbel" panose="020B0503020204020204" pitchFamily="34" charset="0"/>
                <a:cs typeface="Calibri" panose="020F0502020204030204" pitchFamily="34" charset="0"/>
              </a:rPr>
              <a:t>as an example for </a:t>
            </a:r>
            <a:r>
              <a:rPr lang="en-US" sz="1800" dirty="0" smtClean="0">
                <a:solidFill>
                  <a:schemeClr val="tx1">
                    <a:lumMod val="85000"/>
                  </a:schemeClr>
                </a:solidFill>
                <a:latin typeface="Corbel" panose="020B0503020204020204" pitchFamily="34" charset="0"/>
                <a:cs typeface="Calibri" panose="020F0502020204030204" pitchFamily="34" charset="0"/>
              </a:rPr>
              <a:t>replication</a:t>
            </a:r>
          </a:p>
          <a:p>
            <a:pPr marL="0" indent="0">
              <a:lnSpc>
                <a:spcPct val="100000"/>
              </a:lnSpc>
              <a:spcBef>
                <a:spcPts val="1200"/>
              </a:spcBef>
              <a:buNone/>
            </a:pPr>
            <a:r>
              <a:rPr lang="en-US" b="1" dirty="0" smtClean="0">
                <a:latin typeface="Corbel" panose="020B0503020204020204" pitchFamily="34" charset="0"/>
                <a:cs typeface="Calibri" panose="020F0502020204030204" pitchFamily="34" charset="0"/>
              </a:rPr>
              <a:t>Completion of White </a:t>
            </a:r>
            <a:r>
              <a:rPr lang="en-US" b="1" dirty="0" smtClean="0">
                <a:latin typeface="Corbel" panose="020B0503020204020204" pitchFamily="34" charset="0"/>
                <a:cs typeface="Calibri" panose="020F0502020204030204" pitchFamily="34" charset="0"/>
              </a:rPr>
              <a:t>Paper.</a:t>
            </a:r>
            <a:endParaRPr lang="en-US" b="1" dirty="0" smtClean="0">
              <a:latin typeface="Corbel" panose="020B0503020204020204" pitchFamily="34" charset="0"/>
              <a:cs typeface="Calibri" panose="020F0502020204030204" pitchFamily="34" charset="0"/>
            </a:endParaRPr>
          </a:p>
          <a:p>
            <a:pPr>
              <a:lnSpc>
                <a:spcPct val="100000"/>
              </a:lnSpc>
              <a:spcBef>
                <a:spcPts val="600"/>
              </a:spcBef>
            </a:pPr>
            <a:r>
              <a:rPr lang="en-US" sz="1800" dirty="0" smtClean="0">
                <a:solidFill>
                  <a:schemeClr val="tx1">
                    <a:lumMod val="85000"/>
                  </a:schemeClr>
                </a:solidFill>
                <a:latin typeface="Corbel" panose="020B0503020204020204" pitchFamily="34" charset="0"/>
                <a:cs typeface="Calibri" panose="020F0502020204030204" pitchFamily="34" charset="0"/>
              </a:rPr>
              <a:t>Site  </a:t>
            </a:r>
            <a:r>
              <a:rPr lang="en-US" sz="1800" dirty="0">
                <a:solidFill>
                  <a:schemeClr val="tx1">
                    <a:lumMod val="85000"/>
                  </a:schemeClr>
                </a:solidFill>
                <a:latin typeface="Corbel" panose="020B0503020204020204" pitchFamily="34" charset="0"/>
                <a:cs typeface="Calibri" panose="020F0502020204030204" pitchFamily="34" charset="0"/>
              </a:rPr>
              <a:t>assessment  of  existing  infrastructure and energy </a:t>
            </a:r>
            <a:r>
              <a:rPr lang="en-US" sz="1800" dirty="0" smtClean="0">
                <a:solidFill>
                  <a:schemeClr val="tx1">
                    <a:lumMod val="85000"/>
                  </a:schemeClr>
                </a:solidFill>
                <a:latin typeface="Corbel" panose="020B0503020204020204" pitchFamily="34" charset="0"/>
                <a:cs typeface="Calibri" panose="020F0502020204030204" pitchFamily="34" charset="0"/>
              </a:rPr>
              <a:t>usage</a:t>
            </a:r>
          </a:p>
          <a:p>
            <a:pPr>
              <a:lnSpc>
                <a:spcPct val="100000"/>
              </a:lnSpc>
              <a:spcBef>
                <a:spcPts val="600"/>
              </a:spcBef>
            </a:pPr>
            <a:r>
              <a:rPr lang="en-US" sz="1800" dirty="0" smtClean="0">
                <a:solidFill>
                  <a:schemeClr val="tx1">
                    <a:lumMod val="85000"/>
                  </a:schemeClr>
                </a:solidFill>
                <a:latin typeface="Corbel" panose="020B0503020204020204" pitchFamily="34" charset="0"/>
                <a:cs typeface="Calibri" panose="020F0502020204030204" pitchFamily="34" charset="0"/>
              </a:rPr>
              <a:t>Evaluation  </a:t>
            </a:r>
            <a:r>
              <a:rPr lang="en-US" sz="1800" dirty="0">
                <a:solidFill>
                  <a:schemeClr val="tx1">
                    <a:lumMod val="85000"/>
                  </a:schemeClr>
                </a:solidFill>
                <a:latin typeface="Corbel" panose="020B0503020204020204" pitchFamily="34" charset="0"/>
                <a:cs typeface="Calibri" panose="020F0502020204030204" pitchFamily="34" charset="0"/>
              </a:rPr>
              <a:t>of  potential  conservation measures for each </a:t>
            </a:r>
            <a:r>
              <a:rPr lang="en-US" sz="1800" dirty="0" smtClean="0">
                <a:solidFill>
                  <a:schemeClr val="tx1">
                    <a:lumMod val="85000"/>
                  </a:schemeClr>
                </a:solidFill>
                <a:latin typeface="Corbel" panose="020B0503020204020204" pitchFamily="34" charset="0"/>
                <a:cs typeface="Calibri" panose="020F0502020204030204" pitchFamily="34" charset="0"/>
              </a:rPr>
              <a:t>facility</a:t>
            </a:r>
          </a:p>
          <a:p>
            <a:pPr>
              <a:lnSpc>
                <a:spcPct val="100000"/>
              </a:lnSpc>
              <a:spcBef>
                <a:spcPts val="600"/>
              </a:spcBef>
            </a:pPr>
            <a:r>
              <a:rPr lang="en-US" sz="1800" dirty="0" smtClean="0">
                <a:solidFill>
                  <a:schemeClr val="tx1">
                    <a:lumMod val="85000"/>
                  </a:schemeClr>
                </a:solidFill>
                <a:latin typeface="Corbel" panose="020B0503020204020204" pitchFamily="34" charset="0"/>
                <a:cs typeface="Calibri" panose="020F0502020204030204" pitchFamily="34" charset="0"/>
              </a:rPr>
              <a:t>Establish </a:t>
            </a:r>
            <a:r>
              <a:rPr lang="en-US" sz="1800" dirty="0">
                <a:solidFill>
                  <a:schemeClr val="tx1">
                    <a:lumMod val="85000"/>
                  </a:schemeClr>
                </a:solidFill>
                <a:latin typeface="Corbel" panose="020B0503020204020204" pitchFamily="34" charset="0"/>
                <a:cs typeface="Calibri" panose="020F0502020204030204" pitchFamily="34" charset="0"/>
              </a:rPr>
              <a:t>an “energy box” based on current energy load and energy load after conservation </a:t>
            </a:r>
            <a:r>
              <a:rPr lang="en-US" sz="1800" dirty="0" smtClean="0">
                <a:solidFill>
                  <a:schemeClr val="tx1">
                    <a:lumMod val="85000"/>
                  </a:schemeClr>
                </a:solidFill>
                <a:latin typeface="Corbel" panose="020B0503020204020204" pitchFamily="34" charset="0"/>
                <a:cs typeface="Calibri" panose="020F0502020204030204" pitchFamily="34" charset="0"/>
              </a:rPr>
              <a:t>measures</a:t>
            </a:r>
          </a:p>
          <a:p>
            <a:pPr>
              <a:lnSpc>
                <a:spcPct val="100000"/>
              </a:lnSpc>
              <a:spcBef>
                <a:spcPts val="600"/>
              </a:spcBef>
            </a:pPr>
            <a:r>
              <a:rPr lang="en-US" sz="1800" dirty="0" smtClean="0">
                <a:solidFill>
                  <a:schemeClr val="tx1">
                    <a:lumMod val="85000"/>
                  </a:schemeClr>
                </a:solidFill>
                <a:latin typeface="Corbel" panose="020B0503020204020204" pitchFamily="34" charset="0"/>
                <a:cs typeface="Calibri" panose="020F0502020204030204" pitchFamily="34" charset="0"/>
              </a:rPr>
              <a:t>Engineering </a:t>
            </a:r>
            <a:r>
              <a:rPr lang="en-US" sz="1800" dirty="0">
                <a:solidFill>
                  <a:schemeClr val="tx1">
                    <a:lumMod val="85000"/>
                  </a:schemeClr>
                </a:solidFill>
                <a:latin typeface="Corbel" panose="020B0503020204020204" pitchFamily="34" charset="0"/>
                <a:cs typeface="Calibri" panose="020F0502020204030204" pitchFamily="34" charset="0"/>
              </a:rPr>
              <a:t>analysis of integrated clean energy  </a:t>
            </a:r>
            <a:r>
              <a:rPr lang="en-US" sz="1800" dirty="0" smtClean="0">
                <a:solidFill>
                  <a:schemeClr val="tx1">
                    <a:lumMod val="85000"/>
                  </a:schemeClr>
                </a:solidFill>
                <a:latin typeface="Corbel" panose="020B0503020204020204" pitchFamily="34" charset="0"/>
                <a:cs typeface="Calibri" panose="020F0502020204030204" pitchFamily="34" charset="0"/>
              </a:rPr>
              <a:t>systems</a:t>
            </a:r>
          </a:p>
          <a:p>
            <a:pPr>
              <a:lnSpc>
                <a:spcPct val="100000"/>
              </a:lnSpc>
              <a:spcBef>
                <a:spcPts val="600"/>
              </a:spcBef>
            </a:pPr>
            <a:r>
              <a:rPr lang="en-US" sz="1800" dirty="0" smtClean="0">
                <a:latin typeface="Corbel" panose="020B0503020204020204" pitchFamily="34" charset="0"/>
                <a:cs typeface="Calibri" panose="020F0502020204030204" pitchFamily="34" charset="0"/>
              </a:rPr>
              <a:t>Economic</a:t>
            </a:r>
            <a:r>
              <a:rPr lang="en-US" sz="1800" dirty="0">
                <a:latin typeface="Corbel" panose="020B0503020204020204" pitchFamily="34" charset="0"/>
                <a:cs typeface="Calibri" panose="020F0502020204030204" pitchFamily="34" charset="0"/>
              </a:rPr>
              <a:t>,  ownership,  and  administrative  framework  for  the  integrated  clean energy systems. </a:t>
            </a:r>
            <a:br>
              <a:rPr lang="en-US" sz="1800" dirty="0">
                <a:latin typeface="Corbel" panose="020B0503020204020204" pitchFamily="34" charset="0"/>
                <a:cs typeface="Calibri" panose="020F0502020204030204" pitchFamily="34" charset="0"/>
              </a:rPr>
            </a:br>
            <a:endParaRPr lang="en-US" sz="1800" b="1" dirty="0" smtClean="0">
              <a:latin typeface="Corbel" panose="020B0503020204020204" pitchFamily="34" charset="0"/>
              <a:cs typeface="Calibri" panose="020F0502020204030204" pitchFamily="34" charset="0"/>
            </a:endParaRPr>
          </a:p>
          <a:p>
            <a:pPr marL="0" indent="0">
              <a:lnSpc>
                <a:spcPct val="100000"/>
              </a:lnSpc>
              <a:spcBef>
                <a:spcPts val="600"/>
              </a:spcBef>
              <a:buNone/>
            </a:pPr>
            <a:endParaRPr lang="en-US" sz="1800" b="1" dirty="0">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295483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10668000" cy="1295401"/>
          </a:xfrm>
        </p:spPr>
        <p:txBody>
          <a:bodyPr>
            <a:normAutofit/>
          </a:bodyPr>
          <a:lstStyle/>
          <a:p>
            <a:pPr marL="0" indent="0">
              <a:buNone/>
            </a:pPr>
            <a:r>
              <a:rPr lang="en-US" sz="1800" dirty="0" smtClean="0">
                <a:solidFill>
                  <a:schemeClr val="tx1">
                    <a:lumMod val="85000"/>
                  </a:schemeClr>
                </a:solidFill>
                <a:latin typeface="Corbel" panose="020B0503020204020204" pitchFamily="34" charset="0"/>
              </a:rPr>
              <a:t>Integrate facilities </a:t>
            </a:r>
            <a:r>
              <a:rPr lang="en-US" sz="1800" dirty="0">
                <a:solidFill>
                  <a:schemeClr val="tx1">
                    <a:lumMod val="85000"/>
                  </a:schemeClr>
                </a:solidFill>
                <a:latin typeface="Corbel" panose="020B0503020204020204" pitchFamily="34" charset="0"/>
              </a:rPr>
              <a:t>in a micro-grid system that maximizes renewable energy use at the facilities and the surrounding community, and allows for optimized resiliency. </a:t>
            </a:r>
            <a:r>
              <a:rPr lang="en-US" sz="1800" dirty="0" smtClean="0">
                <a:solidFill>
                  <a:schemeClr val="tx1">
                    <a:lumMod val="85000"/>
                  </a:schemeClr>
                </a:solidFill>
                <a:latin typeface="Corbel" panose="020B0503020204020204" pitchFamily="34" charset="0"/>
              </a:rPr>
              <a:t>Implement </a:t>
            </a:r>
            <a:r>
              <a:rPr lang="en-US" sz="1800" dirty="0">
                <a:solidFill>
                  <a:schemeClr val="tx1">
                    <a:lumMod val="85000"/>
                  </a:schemeClr>
                </a:solidFill>
                <a:latin typeface="Corbel" panose="020B0503020204020204" pitchFamily="34" charset="0"/>
              </a:rPr>
              <a:t>conservation measures and </a:t>
            </a:r>
            <a:r>
              <a:rPr lang="en-US" sz="1800" dirty="0" smtClean="0">
                <a:solidFill>
                  <a:schemeClr val="tx1">
                    <a:lumMod val="85000"/>
                  </a:schemeClr>
                </a:solidFill>
                <a:latin typeface="Corbel" panose="020B0503020204020204" pitchFamily="34" charset="0"/>
              </a:rPr>
              <a:t>other technologies at </a:t>
            </a:r>
            <a:r>
              <a:rPr lang="en-US" sz="1800" dirty="0">
                <a:solidFill>
                  <a:schemeClr val="tx1">
                    <a:lumMod val="85000"/>
                  </a:schemeClr>
                </a:solidFill>
                <a:latin typeface="Corbel" panose="020B0503020204020204" pitchFamily="34" charset="0"/>
              </a:rPr>
              <a:t>later dates as funding opportunities </a:t>
            </a:r>
            <a:r>
              <a:rPr lang="en-US" sz="1800" dirty="0" smtClean="0">
                <a:solidFill>
                  <a:schemeClr val="tx1">
                    <a:lumMod val="85000"/>
                  </a:schemeClr>
                </a:solidFill>
                <a:latin typeface="Corbel" panose="020B0503020204020204" pitchFamily="34" charset="0"/>
              </a:rPr>
              <a:t>become </a:t>
            </a:r>
            <a:r>
              <a:rPr lang="en-US" sz="1800" dirty="0">
                <a:solidFill>
                  <a:schemeClr val="tx1">
                    <a:lumMod val="85000"/>
                  </a:schemeClr>
                </a:solidFill>
                <a:latin typeface="Corbel" panose="020B0503020204020204" pitchFamily="34" charset="0"/>
              </a:rPr>
              <a:t>available and </a:t>
            </a:r>
            <a:r>
              <a:rPr lang="en-US" sz="1800" dirty="0" smtClean="0">
                <a:solidFill>
                  <a:schemeClr val="tx1">
                    <a:lumMod val="85000"/>
                  </a:schemeClr>
                </a:solidFill>
                <a:latin typeface="Corbel" panose="020B0503020204020204" pitchFamily="34" charset="0"/>
              </a:rPr>
              <a:t>the redevelopment of facilities are complete.</a:t>
            </a:r>
            <a:endParaRPr lang="en-US" sz="1800" dirty="0">
              <a:solidFill>
                <a:schemeClr val="tx1">
                  <a:lumMod val="85000"/>
                </a:schemeClr>
              </a:solidFill>
              <a:latin typeface="Corbel" panose="020B0503020204020204" pitchFamily="34" charset="0"/>
            </a:endParaRPr>
          </a:p>
        </p:txBody>
      </p:sp>
      <p:sp>
        <p:nvSpPr>
          <p:cNvPr id="7" name="TextBox 6">
            <a:extLst>
              <a:ext uri="{FF2B5EF4-FFF2-40B4-BE49-F238E27FC236}">
                <a16:creationId xmlns:a16="http://schemas.microsoft.com/office/drawing/2014/main" id="{14CD38D3-86C1-4A92-98DE-E925FC48565A}"/>
              </a:ext>
            </a:extLst>
          </p:cNvPr>
          <p:cNvSpPr txBox="1"/>
          <p:nvPr/>
        </p:nvSpPr>
        <p:spPr>
          <a:xfrm>
            <a:off x="609600" y="2755880"/>
            <a:ext cx="5105401" cy="2569934"/>
          </a:xfrm>
          <a:prstGeom prst="rect">
            <a:avLst/>
          </a:prstGeom>
          <a:noFill/>
        </p:spPr>
        <p:txBody>
          <a:bodyPr wrap="square" rtlCol="0">
            <a:spAutoFit/>
          </a:bodyPr>
          <a:lstStyle/>
          <a:p>
            <a:pPr algn="just"/>
            <a:r>
              <a:rPr lang="en-US" sz="2000" b="1" dirty="0">
                <a:latin typeface="Corbel" panose="020B0503020204020204" pitchFamily="34" charset="0"/>
              </a:rPr>
              <a:t>Why?</a:t>
            </a:r>
          </a:p>
          <a:p>
            <a:pPr marL="285750" indent="-285750">
              <a:spcBef>
                <a:spcPts val="600"/>
              </a:spcBef>
              <a:buFont typeface="Arial" panose="020B0604020202020204" pitchFamily="34" charset="0"/>
              <a:buChar char="•"/>
            </a:pPr>
            <a:r>
              <a:rPr lang="en-US" dirty="0" err="1" smtClean="0">
                <a:solidFill>
                  <a:schemeClr val="tx1">
                    <a:lumMod val="85000"/>
                  </a:schemeClr>
                </a:solidFill>
                <a:latin typeface="Corbel" panose="020B0503020204020204" pitchFamily="34" charset="0"/>
              </a:rPr>
              <a:t>Microgrid</a:t>
            </a:r>
            <a:r>
              <a:rPr lang="en-US" dirty="0" smtClean="0">
                <a:solidFill>
                  <a:schemeClr val="tx1">
                    <a:lumMod val="85000"/>
                  </a:schemeClr>
                </a:solidFill>
                <a:latin typeface="Corbel" panose="020B0503020204020204" pitchFamily="34" charset="0"/>
              </a:rPr>
              <a:t> is both </a:t>
            </a:r>
            <a:r>
              <a:rPr lang="en-US" dirty="0">
                <a:solidFill>
                  <a:schemeClr val="tx1">
                    <a:lumMod val="85000"/>
                  </a:schemeClr>
                </a:solidFill>
                <a:latin typeface="Corbel" panose="020B0503020204020204" pitchFamily="34" charset="0"/>
              </a:rPr>
              <a:t>the easiest aspect to </a:t>
            </a:r>
            <a:r>
              <a:rPr lang="en-US" dirty="0" smtClean="0">
                <a:solidFill>
                  <a:schemeClr val="tx1">
                    <a:lumMod val="85000"/>
                  </a:schemeClr>
                </a:solidFill>
                <a:latin typeface="Corbel" panose="020B0503020204020204" pitchFamily="34" charset="0"/>
              </a:rPr>
              <a:t>design and implement </a:t>
            </a:r>
            <a:r>
              <a:rPr lang="en-US" dirty="0">
                <a:solidFill>
                  <a:schemeClr val="tx1">
                    <a:lumMod val="85000"/>
                  </a:schemeClr>
                </a:solidFill>
                <a:latin typeface="Corbel" panose="020B0503020204020204" pitchFamily="34" charset="0"/>
              </a:rPr>
              <a:t>and </a:t>
            </a:r>
            <a:r>
              <a:rPr lang="en-US" dirty="0" smtClean="0">
                <a:solidFill>
                  <a:schemeClr val="tx1">
                    <a:lumMod val="85000"/>
                  </a:schemeClr>
                </a:solidFill>
                <a:latin typeface="Corbel" panose="020B0503020204020204" pitchFamily="34" charset="0"/>
              </a:rPr>
              <a:t>have the </a:t>
            </a:r>
            <a:r>
              <a:rPr lang="en-US" dirty="0">
                <a:solidFill>
                  <a:schemeClr val="tx1">
                    <a:lumMod val="85000"/>
                  </a:schemeClr>
                </a:solidFill>
                <a:latin typeface="Corbel" panose="020B0503020204020204" pitchFamily="34" charset="0"/>
              </a:rPr>
              <a:t>greatest </a:t>
            </a:r>
            <a:r>
              <a:rPr lang="en-US" dirty="0" smtClean="0">
                <a:solidFill>
                  <a:schemeClr val="tx1">
                    <a:lumMod val="85000"/>
                  </a:schemeClr>
                </a:solidFill>
                <a:latin typeface="Corbel" panose="020B0503020204020204" pitchFamily="34" charset="0"/>
              </a:rPr>
              <a:t>impacts on meeting climate and </a:t>
            </a:r>
            <a:r>
              <a:rPr lang="en-US" dirty="0">
                <a:solidFill>
                  <a:schemeClr val="tx1">
                    <a:lumMod val="85000"/>
                  </a:schemeClr>
                </a:solidFill>
                <a:latin typeface="Corbel" panose="020B0503020204020204" pitchFamily="34" charset="0"/>
              </a:rPr>
              <a:t>resiliency </a:t>
            </a:r>
            <a:r>
              <a:rPr lang="en-US" dirty="0" smtClean="0">
                <a:solidFill>
                  <a:schemeClr val="tx1">
                    <a:lumMod val="85000"/>
                  </a:schemeClr>
                </a:solidFill>
                <a:latin typeface="Corbel" panose="020B0503020204020204" pitchFamily="34" charset="0"/>
              </a:rPr>
              <a:t>goals;</a:t>
            </a:r>
            <a:endParaRPr lang="en-US" dirty="0">
              <a:solidFill>
                <a:schemeClr val="tx1">
                  <a:lumMod val="85000"/>
                </a:schemeClr>
              </a:solidFill>
              <a:latin typeface="Corbel" panose="020B0503020204020204" pitchFamily="34" charset="0"/>
            </a:endParaRPr>
          </a:p>
          <a:p>
            <a:pPr marL="285750" indent="-285750">
              <a:spcBef>
                <a:spcPts val="600"/>
              </a:spcBef>
              <a:buFont typeface="Arial" panose="020B0604020202020204" pitchFamily="34" charset="0"/>
              <a:buChar char="•"/>
            </a:pPr>
            <a:r>
              <a:rPr lang="en-US" dirty="0" err="1" smtClean="0">
                <a:solidFill>
                  <a:schemeClr val="tx1">
                    <a:lumMod val="85000"/>
                  </a:schemeClr>
                </a:solidFill>
                <a:latin typeface="Corbel" panose="020B0503020204020204" pitchFamily="34" charset="0"/>
              </a:rPr>
              <a:t>Microgrid</a:t>
            </a:r>
            <a:r>
              <a:rPr lang="en-US" dirty="0" smtClean="0">
                <a:solidFill>
                  <a:schemeClr val="tx1">
                    <a:lumMod val="85000"/>
                  </a:schemeClr>
                </a:solidFill>
                <a:latin typeface="Corbel" panose="020B0503020204020204" pitchFamily="34" charset="0"/>
              </a:rPr>
              <a:t> is </a:t>
            </a:r>
            <a:r>
              <a:rPr lang="en-US" dirty="0">
                <a:solidFill>
                  <a:schemeClr val="tx1">
                    <a:lumMod val="85000"/>
                  </a:schemeClr>
                </a:solidFill>
                <a:latin typeface="Corbel" panose="020B0503020204020204" pitchFamily="34" charset="0"/>
              </a:rPr>
              <a:t>modularly expandable and allows for the surrounding community to directly benefit</a:t>
            </a:r>
            <a:r>
              <a:rPr lang="en-US" dirty="0" smtClean="0">
                <a:solidFill>
                  <a:schemeClr val="tx1">
                    <a:lumMod val="85000"/>
                  </a:schemeClr>
                </a:solidFill>
                <a:latin typeface="Corbel" panose="020B0503020204020204" pitchFamily="34" charset="0"/>
              </a:rPr>
              <a:t>,;</a:t>
            </a:r>
            <a:endParaRPr lang="en-US" dirty="0">
              <a:solidFill>
                <a:schemeClr val="tx1">
                  <a:lumMod val="85000"/>
                </a:schemeClr>
              </a:solidFill>
              <a:latin typeface="Corbel" panose="020B0503020204020204" pitchFamily="34" charset="0"/>
            </a:endParaRPr>
          </a:p>
          <a:p>
            <a:pPr marL="285750" indent="-285750">
              <a:spcBef>
                <a:spcPts val="600"/>
              </a:spcBef>
              <a:buFont typeface="Arial" panose="020B0604020202020204" pitchFamily="34" charset="0"/>
              <a:buChar char="•"/>
            </a:pPr>
            <a:r>
              <a:rPr lang="en-US" dirty="0">
                <a:solidFill>
                  <a:schemeClr val="tx1">
                    <a:lumMod val="85000"/>
                  </a:schemeClr>
                </a:solidFill>
                <a:latin typeface="Corbel" panose="020B0503020204020204" pitchFamily="34" charset="0"/>
              </a:rPr>
              <a:t>C</a:t>
            </a:r>
            <a:r>
              <a:rPr lang="en-US" dirty="0" smtClean="0">
                <a:solidFill>
                  <a:schemeClr val="tx1">
                    <a:lumMod val="85000"/>
                  </a:schemeClr>
                </a:solidFill>
                <a:latin typeface="Corbel" panose="020B0503020204020204" pitchFamily="34" charset="0"/>
              </a:rPr>
              <a:t>onservation </a:t>
            </a:r>
            <a:r>
              <a:rPr lang="en-US" dirty="0">
                <a:solidFill>
                  <a:schemeClr val="tx1">
                    <a:lumMod val="85000"/>
                  </a:schemeClr>
                </a:solidFill>
                <a:latin typeface="Corbel" panose="020B0503020204020204" pitchFamily="34" charset="0"/>
              </a:rPr>
              <a:t>measures and heating district required complete facility </a:t>
            </a:r>
            <a:r>
              <a:rPr lang="en-US" dirty="0" smtClean="0">
                <a:solidFill>
                  <a:schemeClr val="tx1">
                    <a:lumMod val="85000"/>
                  </a:schemeClr>
                </a:solidFill>
                <a:latin typeface="Corbel" panose="020B0503020204020204" pitchFamily="34" charset="0"/>
              </a:rPr>
              <a:t>redevelopments</a:t>
            </a:r>
            <a:endParaRPr lang="en-US" dirty="0">
              <a:solidFill>
                <a:schemeClr val="tx1">
                  <a:lumMod val="85000"/>
                </a:schemeClr>
              </a:solidFill>
              <a:latin typeface="Corbel" panose="020B0503020204020204" pitchFamily="34" charset="0"/>
            </a:endParaRPr>
          </a:p>
        </p:txBody>
      </p:sp>
      <p:pic>
        <p:nvPicPr>
          <p:cNvPr id="2050" name="Picture 2" descr="Micro-grid components Adapted from [5] | Download Scientific Diagram">
            <a:extLst>
              <a:ext uri="{FF2B5EF4-FFF2-40B4-BE49-F238E27FC236}">
                <a16:creationId xmlns:a16="http://schemas.microsoft.com/office/drawing/2014/main" id="{7D94B98B-C057-4985-9653-2C01FBBE4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04488"/>
            <a:ext cx="5145922" cy="32146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lnSpc>
                <a:spcPct val="100000"/>
              </a:lnSpc>
            </a:pPr>
            <a:r>
              <a:rPr lang="en-US" dirty="0" smtClean="0"/>
              <a:t>The Final Vision – Integrated </a:t>
            </a:r>
            <a:r>
              <a:rPr lang="en-US" dirty="0" err="1" smtClean="0"/>
              <a:t>Microgrid</a:t>
            </a:r>
            <a:r>
              <a:rPr lang="en-US" dirty="0" smtClean="0"/>
              <a:t> System</a:t>
            </a:r>
            <a:endParaRPr lang="en-US" dirty="0"/>
          </a:p>
        </p:txBody>
      </p:sp>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357E3B-3EAE-4E58-844B-64280C43DF15}"/>
              </a:ext>
            </a:extLst>
          </p:cNvPr>
          <p:cNvSpPr txBox="1"/>
          <p:nvPr/>
        </p:nvSpPr>
        <p:spPr>
          <a:xfrm>
            <a:off x="1066800" y="1269345"/>
            <a:ext cx="9601200" cy="923330"/>
          </a:xfrm>
          <a:prstGeom prst="rect">
            <a:avLst/>
          </a:prstGeom>
          <a:noFill/>
        </p:spPr>
        <p:txBody>
          <a:bodyPr wrap="square" rtlCol="0">
            <a:spAutoFit/>
          </a:bodyPr>
          <a:lstStyle/>
          <a:p>
            <a:r>
              <a:rPr lang="en-US" dirty="0">
                <a:solidFill>
                  <a:schemeClr val="tx1">
                    <a:lumMod val="85000"/>
                  </a:schemeClr>
                </a:solidFill>
                <a:latin typeface="Corbel" panose="020B0503020204020204" pitchFamily="34" charset="0"/>
              </a:rPr>
              <a:t>A </a:t>
            </a:r>
            <a:r>
              <a:rPr lang="en-US" dirty="0" err="1" smtClean="0">
                <a:solidFill>
                  <a:schemeClr val="tx1">
                    <a:lumMod val="85000"/>
                  </a:schemeClr>
                </a:solidFill>
                <a:latin typeface="Corbel" panose="020B0503020204020204" pitchFamily="34" charset="0"/>
              </a:rPr>
              <a:t>microgrid</a:t>
            </a:r>
            <a:r>
              <a:rPr lang="en-US" dirty="0" smtClean="0">
                <a:solidFill>
                  <a:schemeClr val="tx1">
                    <a:lumMod val="85000"/>
                  </a:schemeClr>
                </a:solidFill>
                <a:latin typeface="Corbel" panose="020B0503020204020204" pitchFamily="34" charset="0"/>
              </a:rPr>
              <a:t> </a:t>
            </a:r>
            <a:r>
              <a:rPr lang="en-US" dirty="0">
                <a:solidFill>
                  <a:schemeClr val="tx1">
                    <a:lumMod val="85000"/>
                  </a:schemeClr>
                </a:solidFill>
                <a:latin typeface="Corbel" panose="020B0503020204020204" pitchFamily="34" charset="0"/>
              </a:rPr>
              <a:t>allows for continued operations of these </a:t>
            </a:r>
            <a:r>
              <a:rPr lang="en-US" dirty="0" smtClean="0">
                <a:solidFill>
                  <a:schemeClr val="tx1">
                    <a:lumMod val="85000"/>
                  </a:schemeClr>
                </a:solidFill>
                <a:latin typeface="Corbel" panose="020B0503020204020204" pitchFamily="34" charset="0"/>
              </a:rPr>
              <a:t>facilities in </a:t>
            </a:r>
            <a:r>
              <a:rPr lang="en-US" dirty="0">
                <a:solidFill>
                  <a:schemeClr val="tx1">
                    <a:lumMod val="85000"/>
                  </a:schemeClr>
                </a:solidFill>
                <a:latin typeface="Corbel" panose="020B0503020204020204" pitchFamily="34" charset="0"/>
              </a:rPr>
              <a:t>the event that the regional grid </a:t>
            </a:r>
            <a:r>
              <a:rPr lang="en-US" dirty="0" smtClean="0">
                <a:solidFill>
                  <a:schemeClr val="tx1">
                    <a:lumMod val="85000"/>
                  </a:schemeClr>
                </a:solidFill>
                <a:latin typeface="Corbel" panose="020B0503020204020204" pitchFamily="34" charset="0"/>
              </a:rPr>
              <a:t>fails. </a:t>
            </a:r>
            <a:r>
              <a:rPr lang="en-US" dirty="0">
                <a:solidFill>
                  <a:schemeClr val="tx1">
                    <a:lumMod val="85000"/>
                  </a:schemeClr>
                </a:solidFill>
                <a:latin typeface="Corbel" panose="020B0503020204020204" pitchFamily="34" charset="0"/>
              </a:rPr>
              <a:t>This could be a brief power outage , a black-sky day </a:t>
            </a:r>
            <a:r>
              <a:rPr lang="en-US" dirty="0" smtClean="0">
                <a:solidFill>
                  <a:schemeClr val="tx1">
                    <a:lumMod val="85000"/>
                  </a:schemeClr>
                </a:solidFill>
                <a:latin typeface="Corbel" panose="020B0503020204020204" pitchFamily="34" charset="0"/>
              </a:rPr>
              <a:t>or </a:t>
            </a:r>
            <a:r>
              <a:rPr lang="en-US" dirty="0">
                <a:solidFill>
                  <a:schemeClr val="tx1">
                    <a:lumMod val="85000"/>
                  </a:schemeClr>
                </a:solidFill>
                <a:latin typeface="Corbel" panose="020B0503020204020204" pitchFamily="34" charset="0"/>
              </a:rPr>
              <a:t>a catastrophic </a:t>
            </a:r>
            <a:r>
              <a:rPr lang="en-US" dirty="0" smtClean="0">
                <a:solidFill>
                  <a:schemeClr val="tx1">
                    <a:lumMod val="85000"/>
                  </a:schemeClr>
                </a:solidFill>
                <a:latin typeface="Corbel" panose="020B0503020204020204" pitchFamily="34" charset="0"/>
              </a:rPr>
              <a:t>event, each of which can cripple </a:t>
            </a:r>
            <a:r>
              <a:rPr lang="en-US" dirty="0">
                <a:solidFill>
                  <a:schemeClr val="tx1">
                    <a:lumMod val="85000"/>
                  </a:schemeClr>
                </a:solidFill>
                <a:latin typeface="Corbel" panose="020B0503020204020204" pitchFamily="34" charset="0"/>
              </a:rPr>
              <a:t>the regional grid.</a:t>
            </a:r>
          </a:p>
        </p:txBody>
      </p:sp>
      <p:sp>
        <p:nvSpPr>
          <p:cNvPr id="8" name="TextBox 7">
            <a:extLst>
              <a:ext uri="{FF2B5EF4-FFF2-40B4-BE49-F238E27FC236}">
                <a16:creationId xmlns:a16="http://schemas.microsoft.com/office/drawing/2014/main" id="{C2B1A791-803E-4C3D-9EEF-B0AF6E8E9B19}"/>
              </a:ext>
            </a:extLst>
          </p:cNvPr>
          <p:cNvSpPr txBox="1"/>
          <p:nvPr/>
        </p:nvSpPr>
        <p:spPr>
          <a:xfrm>
            <a:off x="6705600" y="2743200"/>
            <a:ext cx="4876800"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smtClean="0">
                <a:solidFill>
                  <a:schemeClr val="tx1">
                    <a:lumMod val="85000"/>
                  </a:schemeClr>
                </a:solidFill>
                <a:latin typeface="Corbel" panose="020B0503020204020204" pitchFamily="34" charset="0"/>
              </a:rPr>
              <a:t>Microgrid</a:t>
            </a:r>
            <a:r>
              <a:rPr lang="en-US" dirty="0" smtClean="0">
                <a:solidFill>
                  <a:schemeClr val="tx1">
                    <a:lumMod val="85000"/>
                  </a:schemeClr>
                </a:solidFill>
                <a:latin typeface="Corbel" panose="020B0503020204020204" pitchFamily="34" charset="0"/>
              </a:rPr>
              <a:t> generates electricity via solar photovoltaics and then sores the energy in large-scale batteries. </a:t>
            </a:r>
          </a:p>
          <a:p>
            <a:pPr algn="just"/>
            <a:endParaRPr lang="en-US" dirty="0" smtClean="0">
              <a:solidFill>
                <a:schemeClr val="tx1">
                  <a:lumMod val="85000"/>
                </a:schemeClr>
              </a:solidFill>
              <a:latin typeface="Corbel" panose="020B0503020204020204" pitchFamily="34" charset="0"/>
            </a:endParaRPr>
          </a:p>
          <a:p>
            <a:pPr marL="285750" indent="-285750" algn="just">
              <a:buFont typeface="Arial" panose="020B0604020202020204" pitchFamily="34" charset="0"/>
              <a:buChar char="•"/>
            </a:pPr>
            <a:r>
              <a:rPr lang="en-US" dirty="0" smtClean="0">
                <a:solidFill>
                  <a:schemeClr val="tx1">
                    <a:lumMod val="85000"/>
                  </a:schemeClr>
                </a:solidFill>
                <a:latin typeface="Corbel" panose="020B0503020204020204" pitchFamily="34" charset="0"/>
              </a:rPr>
              <a:t>These renewables and storage allow for the system to be disconnected from the regional grid with the ability to generate electricity for immediate use and to discharge the batteries when the renewables are inactive or unable to generate. </a:t>
            </a:r>
          </a:p>
          <a:p>
            <a:pPr algn="just"/>
            <a:endParaRPr lang="en-US" dirty="0">
              <a:solidFill>
                <a:schemeClr val="tx1">
                  <a:lumMod val="85000"/>
                </a:schemeClr>
              </a:solidFill>
              <a:latin typeface="Corbel" panose="020B0503020204020204" pitchFamily="34" charset="0"/>
            </a:endParaRPr>
          </a:p>
        </p:txBody>
      </p:sp>
      <p:pic>
        <p:nvPicPr>
          <p:cNvPr id="12" name="Picture 11">
            <a:extLst>
              <a:ext uri="{FF2B5EF4-FFF2-40B4-BE49-F238E27FC236}">
                <a16:creationId xmlns:a16="http://schemas.microsoft.com/office/drawing/2014/main" id="{869998BD-EE0B-4F90-9496-D865796F7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259476"/>
            <a:ext cx="3785488" cy="2998077"/>
          </a:xfrm>
          <a:prstGeom prst="rect">
            <a:avLst/>
          </a:prstGeom>
        </p:spPr>
      </p:pic>
      <p:pic>
        <p:nvPicPr>
          <p:cNvPr id="10" name="Picture 9">
            <a:extLst>
              <a:ext uri="{FF2B5EF4-FFF2-40B4-BE49-F238E27FC236}">
                <a16:creationId xmlns:a16="http://schemas.microsoft.com/office/drawing/2014/main" id="{B2887B77-B0FC-46E3-B4D8-4B879B57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86001"/>
            <a:ext cx="3429000" cy="2286000"/>
          </a:xfrm>
          <a:prstGeom prst="rect">
            <a:avLst/>
          </a:prstGeom>
        </p:spPr>
      </p:pic>
      <p:sp>
        <p:nvSpPr>
          <p:cNvPr id="13" name="TextBox 12">
            <a:extLst>
              <a:ext uri="{FF2B5EF4-FFF2-40B4-BE49-F238E27FC236}">
                <a16:creationId xmlns:a16="http://schemas.microsoft.com/office/drawing/2014/main" id="{8D981CB1-A3CA-4108-9D61-60E9E2F0B704}"/>
              </a:ext>
            </a:extLst>
          </p:cNvPr>
          <p:cNvSpPr txBox="1"/>
          <p:nvPr/>
        </p:nvSpPr>
        <p:spPr>
          <a:xfrm>
            <a:off x="876300" y="4814612"/>
            <a:ext cx="1295400" cy="1015663"/>
          </a:xfrm>
          <a:prstGeom prst="rect">
            <a:avLst/>
          </a:prstGeom>
          <a:noFill/>
        </p:spPr>
        <p:txBody>
          <a:bodyPr wrap="square" rtlCol="0">
            <a:spAutoFit/>
          </a:bodyPr>
          <a:lstStyle/>
          <a:p>
            <a:pPr algn="ctr"/>
            <a:r>
              <a:rPr lang="en-US" sz="1200" dirty="0">
                <a:latin typeface="Corbel" panose="020B0503020204020204" pitchFamily="34" charset="0"/>
              </a:rPr>
              <a:t>The Lake Christine Fire and Single-Point of Failure for the Regional Grid</a:t>
            </a:r>
          </a:p>
        </p:txBody>
      </p:sp>
      <p:sp>
        <p:nvSpPr>
          <p:cNvPr id="11"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lnSpc>
                <a:spcPct val="100000"/>
              </a:lnSpc>
            </a:pPr>
            <a:r>
              <a:rPr lang="en-US" dirty="0" smtClean="0"/>
              <a:t>Resiliency Benefits of the </a:t>
            </a:r>
            <a:r>
              <a:rPr lang="en-US" dirty="0" err="1" smtClean="0"/>
              <a:t>Microgrid</a:t>
            </a:r>
            <a:endParaRPr lang="en-US" dirty="0"/>
          </a:p>
        </p:txBody>
      </p:sp>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AC38E-1377-4C30-B01B-E722D1DAF2A4}"/>
              </a:ext>
            </a:extLst>
          </p:cNvPr>
          <p:cNvSpPr txBox="1"/>
          <p:nvPr/>
        </p:nvSpPr>
        <p:spPr>
          <a:xfrm>
            <a:off x="685800" y="1350947"/>
            <a:ext cx="10820400" cy="646331"/>
          </a:xfrm>
          <a:prstGeom prst="rect">
            <a:avLst/>
          </a:prstGeom>
          <a:noFill/>
        </p:spPr>
        <p:txBody>
          <a:bodyPr wrap="square" rtlCol="0">
            <a:spAutoFit/>
          </a:bodyPr>
          <a:lstStyle/>
          <a:p>
            <a:r>
              <a:rPr lang="en-US" dirty="0" smtClean="0">
                <a:solidFill>
                  <a:schemeClr val="tx1">
                    <a:lumMod val="85000"/>
                  </a:schemeClr>
                </a:solidFill>
                <a:latin typeface="Corbel" panose="020B0503020204020204" pitchFamily="34" charset="0"/>
              </a:rPr>
              <a:t>By </a:t>
            </a:r>
            <a:r>
              <a:rPr lang="en-US" dirty="0">
                <a:solidFill>
                  <a:schemeClr val="tx1">
                    <a:lumMod val="85000"/>
                  </a:schemeClr>
                </a:solidFill>
                <a:latin typeface="Corbel" panose="020B0503020204020204" pitchFamily="34" charset="0"/>
              </a:rPr>
              <a:t>pairing solar generation with battery storage, it permits for the generated electricity from the day to be used during nighttime hours. Doing this:</a:t>
            </a:r>
          </a:p>
        </p:txBody>
      </p:sp>
      <p:sp>
        <p:nvSpPr>
          <p:cNvPr id="4" name="TextBox 3">
            <a:extLst>
              <a:ext uri="{FF2B5EF4-FFF2-40B4-BE49-F238E27FC236}">
                <a16:creationId xmlns:a16="http://schemas.microsoft.com/office/drawing/2014/main" id="{12317E78-571D-4FFD-98CC-0F8F70D623D4}"/>
              </a:ext>
            </a:extLst>
          </p:cNvPr>
          <p:cNvSpPr txBox="1"/>
          <p:nvPr/>
        </p:nvSpPr>
        <p:spPr>
          <a:xfrm>
            <a:off x="685800" y="2438400"/>
            <a:ext cx="6324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85000"/>
                  </a:schemeClr>
                </a:solidFill>
                <a:latin typeface="Corbel" panose="020B0503020204020204" pitchFamily="34" charset="0"/>
              </a:rPr>
              <a:t>Negates the need for Holy Cross to supply peak demand loads from Coal or Natural Gas Peaker plants;</a:t>
            </a:r>
          </a:p>
          <a:p>
            <a:endParaRPr lang="en-US" dirty="0">
              <a:solidFill>
                <a:schemeClr val="tx1">
                  <a:lumMod val="85000"/>
                </a:schemeClr>
              </a:solidFill>
              <a:latin typeface="Corbel" panose="020B0503020204020204" pitchFamily="34" charset="0"/>
            </a:endParaRPr>
          </a:p>
          <a:p>
            <a:pPr marL="285750" indent="-285750">
              <a:buFont typeface="Arial" panose="020B0604020202020204" pitchFamily="34" charset="0"/>
              <a:buChar char="•"/>
            </a:pPr>
            <a:r>
              <a:rPr lang="en-US" dirty="0">
                <a:solidFill>
                  <a:schemeClr val="tx1">
                    <a:lumMod val="85000"/>
                  </a:schemeClr>
                </a:solidFill>
                <a:latin typeface="Corbel" panose="020B0503020204020204" pitchFamily="34" charset="0"/>
              </a:rPr>
              <a:t>Allows for facilities to be supplied with renewable electricity throughout the entire day;</a:t>
            </a:r>
          </a:p>
          <a:p>
            <a:endParaRPr lang="en-US" dirty="0">
              <a:solidFill>
                <a:schemeClr val="tx1">
                  <a:lumMod val="85000"/>
                </a:schemeClr>
              </a:solidFill>
              <a:latin typeface="Corbel" panose="020B0503020204020204" pitchFamily="34" charset="0"/>
            </a:endParaRPr>
          </a:p>
          <a:p>
            <a:pPr marL="285750" indent="-285750">
              <a:buFont typeface="Arial" panose="020B0604020202020204" pitchFamily="34" charset="0"/>
              <a:buChar char="•"/>
            </a:pPr>
            <a:r>
              <a:rPr lang="en-US" dirty="0">
                <a:solidFill>
                  <a:schemeClr val="tx1">
                    <a:lumMod val="85000"/>
                  </a:schemeClr>
                </a:solidFill>
                <a:latin typeface="Corbel" panose="020B0503020204020204" pitchFamily="34" charset="0"/>
              </a:rPr>
              <a:t>Permits excess renewable generation to be distributed into the surrounding community when it is most needed, and;</a:t>
            </a:r>
          </a:p>
          <a:p>
            <a:pPr marL="285750" indent="-285750">
              <a:buFont typeface="Arial" panose="020B0604020202020204" pitchFamily="34" charset="0"/>
              <a:buChar char="•"/>
            </a:pPr>
            <a:endParaRPr lang="en-US" dirty="0">
              <a:solidFill>
                <a:schemeClr val="tx1">
                  <a:lumMod val="85000"/>
                </a:schemeClr>
              </a:solidFill>
              <a:latin typeface="Corbel" panose="020B0503020204020204" pitchFamily="34" charset="0"/>
            </a:endParaRPr>
          </a:p>
          <a:p>
            <a:pPr marL="285750" indent="-285750">
              <a:buFont typeface="Arial" panose="020B0604020202020204" pitchFamily="34" charset="0"/>
              <a:buChar char="•"/>
            </a:pPr>
            <a:r>
              <a:rPr lang="en-US" dirty="0">
                <a:solidFill>
                  <a:schemeClr val="tx1">
                    <a:lumMod val="85000"/>
                  </a:schemeClr>
                </a:solidFill>
                <a:latin typeface="Corbel" panose="020B0503020204020204" pitchFamily="34" charset="0"/>
              </a:rPr>
              <a:t>Can be used as the hub for the spokes of community solar and battery systems, that, when discharged in concert, can provide renewable energy for the entire community.</a:t>
            </a:r>
          </a:p>
          <a:p>
            <a:pPr marL="285750" indent="-285750">
              <a:buFont typeface="Arial" panose="020B0604020202020204" pitchFamily="34" charset="0"/>
              <a:buChar char="•"/>
            </a:pPr>
            <a:endParaRPr lang="en-US" dirty="0">
              <a:solidFill>
                <a:schemeClr val="tx1">
                  <a:lumMod val="85000"/>
                </a:schemeClr>
              </a:solidFill>
              <a:latin typeface="Corbel" panose="020B0503020204020204" pitchFamily="34" charset="0"/>
            </a:endParaRPr>
          </a:p>
        </p:txBody>
      </p:sp>
      <p:pic>
        <p:nvPicPr>
          <p:cNvPr id="3074" name="Picture 2" descr="Daily incident solar energy variation (1 day) | Download Scientific Diagram">
            <a:extLst>
              <a:ext uri="{FF2B5EF4-FFF2-40B4-BE49-F238E27FC236}">
                <a16:creationId xmlns:a16="http://schemas.microsoft.com/office/drawing/2014/main" id="{33859E80-02CC-4D0D-9561-CFDCCEE50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0728" y="4500562"/>
            <a:ext cx="3093872" cy="19764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Battery Tech Could Make Solar Energy Storage Even Cheaper -">
            <a:extLst>
              <a:ext uri="{FF2B5EF4-FFF2-40B4-BE49-F238E27FC236}">
                <a16:creationId xmlns:a16="http://schemas.microsoft.com/office/drawing/2014/main" id="{E5792AE7-B1F6-4EAA-8E79-7B4951635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564" y="2286000"/>
            <a:ext cx="438364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lnSpc>
                <a:spcPct val="100000"/>
              </a:lnSpc>
            </a:pPr>
            <a:r>
              <a:rPr lang="en-US" dirty="0" smtClean="0"/>
              <a:t>Climate Benefits of the </a:t>
            </a:r>
            <a:r>
              <a:rPr lang="en-US" dirty="0" err="1" smtClean="0"/>
              <a:t>Microgrid</a:t>
            </a:r>
            <a:endParaRPr lang="en-US" dirty="0"/>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90600" y="1333500"/>
            <a:ext cx="10515600" cy="1752600"/>
          </a:xfrm>
        </p:spPr>
        <p:txBody>
          <a:bodyPr>
            <a:noAutofit/>
          </a:bodyPr>
          <a:lstStyle/>
          <a:p>
            <a:pPr>
              <a:lnSpc>
                <a:spcPct val="100000"/>
              </a:lnSpc>
            </a:pPr>
            <a:r>
              <a:rPr lang="en-US" sz="1800" b="1" dirty="0" smtClean="0">
                <a:latin typeface="Corbel" panose="020B0503020204020204" pitchFamily="34" charset="0"/>
              </a:rPr>
              <a:t>CURRENT ENERGY DEMANDS</a:t>
            </a:r>
          </a:p>
          <a:p>
            <a:pPr marL="285750" indent="-285750">
              <a:lnSpc>
                <a:spcPct val="100000"/>
              </a:lnSpc>
              <a:buFont typeface="Arial" panose="020B0604020202020204" pitchFamily="34" charset="0"/>
              <a:buChar char="•"/>
            </a:pPr>
            <a:r>
              <a:rPr lang="en-US" sz="1800" dirty="0" smtClean="0">
                <a:solidFill>
                  <a:schemeClr val="tx1">
                    <a:lumMod val="85000"/>
                  </a:schemeClr>
                </a:solidFill>
                <a:latin typeface="Corbel" panose="020B0503020204020204" pitchFamily="34" charset="0"/>
              </a:rPr>
              <a:t>Current average </a:t>
            </a:r>
            <a:r>
              <a:rPr lang="en-US" sz="1800" dirty="0">
                <a:solidFill>
                  <a:schemeClr val="tx1">
                    <a:lumMod val="85000"/>
                  </a:schemeClr>
                </a:solidFill>
                <a:latin typeface="Corbel" panose="020B0503020204020204" pitchFamily="34" charset="0"/>
              </a:rPr>
              <a:t>daily electricity usage at </a:t>
            </a:r>
            <a:r>
              <a:rPr lang="en-US" sz="1800" dirty="0" smtClean="0">
                <a:solidFill>
                  <a:schemeClr val="tx1">
                    <a:lumMod val="85000"/>
                  </a:schemeClr>
                </a:solidFill>
                <a:latin typeface="Corbel" panose="020B0503020204020204" pitchFamily="34" charset="0"/>
              </a:rPr>
              <a:t>the four public </a:t>
            </a:r>
            <a:r>
              <a:rPr lang="en-US" sz="1800" dirty="0">
                <a:solidFill>
                  <a:schemeClr val="tx1">
                    <a:lumMod val="85000"/>
                  </a:schemeClr>
                </a:solidFill>
                <a:latin typeface="Corbel" panose="020B0503020204020204" pitchFamily="34" charset="0"/>
              </a:rPr>
              <a:t>facilities </a:t>
            </a:r>
            <a:r>
              <a:rPr lang="en-US" sz="1800" dirty="0" smtClean="0">
                <a:solidFill>
                  <a:schemeClr val="tx1">
                    <a:lumMod val="85000"/>
                  </a:schemeClr>
                </a:solidFill>
                <a:latin typeface="Corbel" panose="020B0503020204020204" pitchFamily="34" charset="0"/>
              </a:rPr>
              <a:t>is </a:t>
            </a:r>
            <a:r>
              <a:rPr lang="en-US" sz="1800" b="1" dirty="0">
                <a:solidFill>
                  <a:schemeClr val="tx1">
                    <a:lumMod val="85000"/>
                  </a:schemeClr>
                </a:solidFill>
                <a:latin typeface="Corbel" panose="020B0503020204020204" pitchFamily="34" charset="0"/>
              </a:rPr>
              <a:t>8.2 MWh </a:t>
            </a:r>
            <a:r>
              <a:rPr lang="en-US" sz="1800" b="1" dirty="0" smtClean="0">
                <a:solidFill>
                  <a:schemeClr val="tx1">
                    <a:lumMod val="85000"/>
                  </a:schemeClr>
                </a:solidFill>
                <a:latin typeface="Corbel" panose="020B0503020204020204" pitchFamily="34" charset="0"/>
              </a:rPr>
              <a:t>(</a:t>
            </a:r>
            <a:r>
              <a:rPr lang="en-US" sz="1800" dirty="0" smtClean="0">
                <a:solidFill>
                  <a:schemeClr val="tx1">
                    <a:lumMod val="85000"/>
                  </a:schemeClr>
                </a:solidFill>
                <a:latin typeface="Corbel" panose="020B0503020204020204" pitchFamily="34" charset="0"/>
              </a:rPr>
              <a:t>megawatt hours)per </a:t>
            </a:r>
            <a:r>
              <a:rPr lang="en-US" sz="1800" dirty="0">
                <a:solidFill>
                  <a:schemeClr val="tx1">
                    <a:lumMod val="85000"/>
                  </a:schemeClr>
                </a:solidFill>
                <a:latin typeface="Corbel" panose="020B0503020204020204" pitchFamily="34" charset="0"/>
              </a:rPr>
              <a:t>day. </a:t>
            </a:r>
            <a:endParaRPr lang="en-US" sz="1800" dirty="0" smtClean="0">
              <a:solidFill>
                <a:schemeClr val="tx1">
                  <a:lumMod val="85000"/>
                </a:schemeClr>
              </a:solidFill>
              <a:latin typeface="Corbel" panose="020B0503020204020204" pitchFamily="34" charset="0"/>
            </a:endParaRPr>
          </a:p>
          <a:p>
            <a:pPr marL="285750" indent="-285750">
              <a:lnSpc>
                <a:spcPct val="100000"/>
              </a:lnSpc>
              <a:buFont typeface="Arial" panose="020B0604020202020204" pitchFamily="34" charset="0"/>
              <a:buChar char="•"/>
            </a:pPr>
            <a:r>
              <a:rPr lang="en-US" sz="1800" u="sng" dirty="0" smtClean="0">
                <a:solidFill>
                  <a:schemeClr val="tx1">
                    <a:lumMod val="85000"/>
                  </a:schemeClr>
                </a:solidFill>
                <a:latin typeface="Corbel" panose="020B0503020204020204" pitchFamily="34" charset="0"/>
              </a:rPr>
              <a:t>Average</a:t>
            </a:r>
            <a:r>
              <a:rPr lang="en-US" sz="1800" dirty="0" smtClean="0">
                <a:solidFill>
                  <a:schemeClr val="tx1">
                    <a:lumMod val="85000"/>
                  </a:schemeClr>
                </a:solidFill>
                <a:latin typeface="Corbel" panose="020B0503020204020204" pitchFamily="34" charset="0"/>
              </a:rPr>
              <a:t> daily electrical usage estimated to increase to </a:t>
            </a:r>
            <a:r>
              <a:rPr lang="en-US" sz="1800" b="1" dirty="0" smtClean="0">
                <a:solidFill>
                  <a:schemeClr val="tx1">
                    <a:lumMod val="85000"/>
                  </a:schemeClr>
                </a:solidFill>
                <a:latin typeface="Corbel" panose="020B0503020204020204" pitchFamily="34" charset="0"/>
              </a:rPr>
              <a:t>11.7 MWh </a:t>
            </a:r>
            <a:r>
              <a:rPr lang="en-US" sz="1800" dirty="0" smtClean="0">
                <a:solidFill>
                  <a:schemeClr val="tx1">
                    <a:lumMod val="85000"/>
                  </a:schemeClr>
                </a:solidFill>
                <a:latin typeface="Corbel" panose="020B0503020204020204" pitchFamily="34" charset="0"/>
              </a:rPr>
              <a:t>per day when new airport and fully </a:t>
            </a:r>
            <a:r>
              <a:rPr lang="en-US" sz="1800" dirty="0">
                <a:solidFill>
                  <a:schemeClr val="tx1">
                    <a:lumMod val="85000"/>
                  </a:schemeClr>
                </a:solidFill>
                <a:latin typeface="Corbel" panose="020B0503020204020204" pitchFamily="34" charset="0"/>
              </a:rPr>
              <a:t>electrified </a:t>
            </a:r>
            <a:r>
              <a:rPr lang="en-US" sz="1800" dirty="0" smtClean="0">
                <a:solidFill>
                  <a:schemeClr val="tx1">
                    <a:lumMod val="85000"/>
                  </a:schemeClr>
                </a:solidFill>
                <a:latin typeface="Corbel" panose="020B0503020204020204" pitchFamily="34" charset="0"/>
              </a:rPr>
              <a:t>terminal completed. Energy demands will increase during peak periods ( July </a:t>
            </a:r>
            <a:r>
              <a:rPr lang="en-US" sz="1800" dirty="0">
                <a:solidFill>
                  <a:schemeClr val="tx1">
                    <a:lumMod val="85000"/>
                  </a:schemeClr>
                </a:solidFill>
                <a:latin typeface="Corbel" panose="020B0503020204020204" pitchFamily="34" charset="0"/>
              </a:rPr>
              <a:t>4</a:t>
            </a:r>
            <a:r>
              <a:rPr lang="en-US" sz="1800" baseline="30000" dirty="0">
                <a:solidFill>
                  <a:schemeClr val="tx1">
                    <a:lumMod val="85000"/>
                  </a:schemeClr>
                </a:solidFill>
                <a:latin typeface="Corbel" panose="020B0503020204020204" pitchFamily="34" charset="0"/>
              </a:rPr>
              <a:t>th</a:t>
            </a:r>
            <a:r>
              <a:rPr lang="en-US" sz="1800" dirty="0">
                <a:solidFill>
                  <a:schemeClr val="tx1">
                    <a:lumMod val="85000"/>
                  </a:schemeClr>
                </a:solidFill>
                <a:latin typeface="Corbel" panose="020B0503020204020204" pitchFamily="34" charset="0"/>
              </a:rPr>
              <a:t> or the Christmas </a:t>
            </a:r>
            <a:r>
              <a:rPr lang="en-US" sz="1800" dirty="0" smtClean="0">
                <a:solidFill>
                  <a:schemeClr val="tx1">
                    <a:lumMod val="85000"/>
                  </a:schemeClr>
                </a:solidFill>
                <a:latin typeface="Corbel" panose="020B0503020204020204" pitchFamily="34" charset="0"/>
              </a:rPr>
              <a:t>week)</a:t>
            </a:r>
          </a:p>
          <a:p>
            <a:pPr>
              <a:lnSpc>
                <a:spcPct val="100000"/>
              </a:lnSpc>
            </a:pPr>
            <a:endParaRPr lang="en-US" sz="1800" dirty="0">
              <a:solidFill>
                <a:schemeClr val="tx1">
                  <a:lumMod val="85000"/>
                </a:schemeClr>
              </a:solidFill>
              <a:latin typeface="Corbel" panose="020B0503020204020204" pitchFamily="34" charset="0"/>
            </a:endParaRPr>
          </a:p>
        </p:txBody>
      </p:sp>
      <p:sp>
        <p:nvSpPr>
          <p:cNvPr id="7"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What </a:t>
            </a:r>
            <a:r>
              <a:rPr lang="en-US" dirty="0"/>
              <a:t>is Needed for a </a:t>
            </a:r>
            <a:r>
              <a:rPr lang="en-US" dirty="0" err="1" smtClean="0"/>
              <a:t>Microgrid</a:t>
            </a:r>
            <a:r>
              <a:rPr lang="en-US" dirty="0" smtClean="0"/>
              <a:t> </a:t>
            </a:r>
            <a:r>
              <a:rPr lang="en-US" dirty="0"/>
              <a:t>at the </a:t>
            </a:r>
            <a:r>
              <a:rPr lang="en-US" dirty="0" smtClean="0"/>
              <a:t>AABC</a:t>
            </a:r>
            <a:endParaRPr lang="en-US" dirty="0"/>
          </a:p>
        </p:txBody>
      </p:sp>
      <p:pic>
        <p:nvPicPr>
          <p:cNvPr id="2" name="Picture 1"/>
          <p:cNvPicPr>
            <a:picLocks noChangeAspect="1"/>
          </p:cNvPicPr>
          <p:nvPr/>
        </p:nvPicPr>
        <p:blipFill>
          <a:blip r:embed="rId2"/>
          <a:stretch>
            <a:fillRect/>
          </a:stretch>
        </p:blipFill>
        <p:spPr>
          <a:xfrm>
            <a:off x="2894475" y="3200400"/>
            <a:ext cx="6707850" cy="3101051"/>
          </a:xfrm>
          <a:prstGeom prst="rect">
            <a:avLst/>
          </a:prstGeom>
        </p:spPr>
      </p:pic>
    </p:spTree>
    <p:extLst>
      <p:ext uri="{BB962C8B-B14F-4D97-AF65-F5344CB8AC3E}">
        <p14:creationId xmlns:p14="http://schemas.microsoft.com/office/powerpoint/2010/main" val="142238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460EE-BD92-4916-A787-D1951ECF008E}"/>
              </a:ext>
            </a:extLst>
          </p:cNvPr>
          <p:cNvSpPr txBox="1"/>
          <p:nvPr/>
        </p:nvSpPr>
        <p:spPr>
          <a:xfrm>
            <a:off x="457200" y="1295400"/>
            <a:ext cx="11506200" cy="5105400"/>
          </a:xfrm>
          <a:prstGeom prst="rect">
            <a:avLst/>
          </a:prstGeom>
          <a:noFill/>
        </p:spPr>
        <p:txBody>
          <a:bodyPr wrap="square" rtlCol="0">
            <a:noAutofit/>
          </a:bodyPr>
          <a:lstStyle/>
          <a:p>
            <a:pPr>
              <a:spcBef>
                <a:spcPts val="1000"/>
              </a:spcBef>
            </a:pPr>
            <a:r>
              <a:rPr lang="en-US" sz="1600" b="1" dirty="0" smtClean="0">
                <a:latin typeface="Corbel" panose="020B0503020204020204" pitchFamily="34" charset="0"/>
              </a:rPr>
              <a:t>(1) RENEWABLE ENERGY GENERATION </a:t>
            </a:r>
          </a:p>
          <a:p>
            <a:pPr marL="285750" indent="-285750">
              <a:spcBef>
                <a:spcPts val="600"/>
              </a:spcBef>
              <a:buFont typeface="Arial" panose="020B0604020202020204" pitchFamily="34" charset="0"/>
              <a:buChar char="•"/>
            </a:pPr>
            <a:r>
              <a:rPr lang="en-US" sz="1600" dirty="0" smtClean="0">
                <a:solidFill>
                  <a:schemeClr val="tx1">
                    <a:lumMod val="85000"/>
                  </a:schemeClr>
                </a:solidFill>
                <a:latin typeface="Corbel" panose="020B0503020204020204" pitchFamily="34" charset="0"/>
              </a:rPr>
              <a:t>5 </a:t>
            </a:r>
            <a:r>
              <a:rPr lang="en-US" sz="1600" dirty="0">
                <a:solidFill>
                  <a:schemeClr val="tx1">
                    <a:lumMod val="85000"/>
                  </a:schemeClr>
                </a:solidFill>
                <a:latin typeface="Corbel" panose="020B0503020204020204" pitchFamily="34" charset="0"/>
              </a:rPr>
              <a:t>MW </a:t>
            </a:r>
            <a:r>
              <a:rPr lang="en-US" sz="1600" dirty="0" smtClean="0">
                <a:solidFill>
                  <a:schemeClr val="tx1">
                    <a:lumMod val="85000"/>
                  </a:schemeClr>
                </a:solidFill>
                <a:latin typeface="Corbel" panose="020B0503020204020204" pitchFamily="34" charset="0"/>
              </a:rPr>
              <a:t>Holy Cross Energy Solar array at Aspen Sanitation District will </a:t>
            </a:r>
            <a:r>
              <a:rPr lang="en-US" sz="1600" dirty="0">
                <a:solidFill>
                  <a:schemeClr val="tx1">
                    <a:lumMod val="85000"/>
                  </a:schemeClr>
                </a:solidFill>
                <a:latin typeface="Corbel" panose="020B0503020204020204" pitchFamily="34" charset="0"/>
              </a:rPr>
              <a:t>produce a daily average of 27.5 MWh</a:t>
            </a:r>
            <a:r>
              <a:rPr lang="en-US" sz="1600" dirty="0" smtClean="0">
                <a:solidFill>
                  <a:schemeClr val="tx1">
                    <a:lumMod val="85000"/>
                  </a:schemeClr>
                </a:solidFill>
                <a:latin typeface="Corbel" panose="020B0503020204020204" pitchFamily="34" charset="0"/>
              </a:rPr>
              <a:t>.</a:t>
            </a:r>
          </a:p>
          <a:p>
            <a:pPr marL="285750" indent="-285750">
              <a:spcBef>
                <a:spcPts val="600"/>
              </a:spcBef>
              <a:buFont typeface="Arial" panose="020B0604020202020204" pitchFamily="34" charset="0"/>
              <a:buChar char="•"/>
            </a:pPr>
            <a:r>
              <a:rPr lang="en-US" sz="1600" dirty="0" smtClean="0">
                <a:solidFill>
                  <a:schemeClr val="tx1">
                    <a:lumMod val="85000"/>
                  </a:schemeClr>
                </a:solidFill>
                <a:latin typeface="Corbel" panose="020B0503020204020204" pitchFamily="34" charset="0"/>
              </a:rPr>
              <a:t>Need 400 </a:t>
            </a:r>
            <a:r>
              <a:rPr lang="en-US" sz="1600" dirty="0">
                <a:solidFill>
                  <a:schemeClr val="tx1">
                    <a:lumMod val="85000"/>
                  </a:schemeClr>
                </a:solidFill>
                <a:latin typeface="Corbel" panose="020B0503020204020204" pitchFamily="34" charset="0"/>
              </a:rPr>
              <a:t>kW of </a:t>
            </a:r>
            <a:r>
              <a:rPr lang="en-US" sz="1600" dirty="0" smtClean="0">
                <a:solidFill>
                  <a:schemeClr val="tx1">
                    <a:lumMod val="85000"/>
                  </a:schemeClr>
                </a:solidFill>
                <a:latin typeface="Corbel" panose="020B0503020204020204" pitchFamily="34" charset="0"/>
              </a:rPr>
              <a:t>additional solar generation. Proposed solar </a:t>
            </a:r>
            <a:r>
              <a:rPr lang="en-US" sz="1600" dirty="0">
                <a:solidFill>
                  <a:schemeClr val="tx1">
                    <a:lumMod val="85000"/>
                  </a:schemeClr>
                </a:solidFill>
                <a:latin typeface="Corbel" panose="020B0503020204020204" pitchFamily="34" charset="0"/>
              </a:rPr>
              <a:t>at </a:t>
            </a:r>
            <a:r>
              <a:rPr lang="en-US" sz="1600" dirty="0" smtClean="0">
                <a:solidFill>
                  <a:schemeClr val="tx1">
                    <a:lumMod val="85000"/>
                  </a:schemeClr>
                </a:solidFill>
                <a:latin typeface="Corbel" panose="020B0503020204020204" pitchFamily="34" charset="0"/>
              </a:rPr>
              <a:t>RFTA AMF </a:t>
            </a:r>
            <a:r>
              <a:rPr lang="en-US" sz="1600" dirty="0">
                <a:solidFill>
                  <a:schemeClr val="tx1">
                    <a:lumMod val="85000"/>
                  </a:schemeClr>
                </a:solidFill>
                <a:latin typeface="Corbel" panose="020B0503020204020204" pitchFamily="34" charset="0"/>
              </a:rPr>
              <a:t>and </a:t>
            </a:r>
            <a:r>
              <a:rPr lang="en-US" sz="1600" dirty="0" smtClean="0">
                <a:solidFill>
                  <a:schemeClr val="tx1">
                    <a:lumMod val="85000"/>
                  </a:schemeClr>
                </a:solidFill>
                <a:latin typeface="Corbel" panose="020B0503020204020204" pitchFamily="34" charset="0"/>
              </a:rPr>
              <a:t>Public Works will </a:t>
            </a:r>
            <a:r>
              <a:rPr lang="en-US" sz="1600" dirty="0">
                <a:solidFill>
                  <a:schemeClr val="tx1">
                    <a:lumMod val="85000"/>
                  </a:schemeClr>
                </a:solidFill>
                <a:latin typeface="Corbel" panose="020B0503020204020204" pitchFamily="34" charset="0"/>
              </a:rPr>
              <a:t>produce a daily average of 2.2 </a:t>
            </a:r>
            <a:r>
              <a:rPr lang="en-US" sz="1600" dirty="0" smtClean="0">
                <a:solidFill>
                  <a:schemeClr val="tx1">
                    <a:lumMod val="85000"/>
                  </a:schemeClr>
                </a:solidFill>
                <a:latin typeface="Corbel" panose="020B0503020204020204" pitchFamily="34" charset="0"/>
              </a:rPr>
              <a:t>MWh. </a:t>
            </a:r>
          </a:p>
          <a:p>
            <a:pPr marL="285750" indent="-285750">
              <a:spcBef>
                <a:spcPts val="600"/>
              </a:spcBef>
              <a:buFont typeface="Arial" panose="020B0604020202020204" pitchFamily="34" charset="0"/>
              <a:buChar char="•"/>
            </a:pPr>
            <a:r>
              <a:rPr lang="en-US" sz="1600" dirty="0" smtClean="0">
                <a:solidFill>
                  <a:schemeClr val="tx1">
                    <a:lumMod val="85000"/>
                  </a:schemeClr>
                </a:solidFill>
                <a:latin typeface="Corbel" panose="020B0503020204020204" pitchFamily="34" charset="0"/>
              </a:rPr>
              <a:t>With 5MW solar facility plus additional 400 kW proposed, </a:t>
            </a:r>
            <a:r>
              <a:rPr lang="en-US" sz="1600" dirty="0">
                <a:solidFill>
                  <a:schemeClr val="tx1">
                    <a:lumMod val="85000"/>
                  </a:schemeClr>
                </a:solidFill>
                <a:latin typeface="Corbel" panose="020B0503020204020204" pitchFamily="34" charset="0"/>
              </a:rPr>
              <a:t>enough renewable and clean energy should be available to power the </a:t>
            </a:r>
            <a:r>
              <a:rPr lang="en-US" sz="1600" dirty="0" smtClean="0">
                <a:solidFill>
                  <a:schemeClr val="tx1">
                    <a:lumMod val="85000"/>
                  </a:schemeClr>
                </a:solidFill>
                <a:latin typeface="Corbel" panose="020B0503020204020204" pitchFamily="34" charset="0"/>
              </a:rPr>
              <a:t>facilities. Additional modifications, such </a:t>
            </a:r>
            <a:r>
              <a:rPr lang="en-US" sz="1600" dirty="0">
                <a:solidFill>
                  <a:schemeClr val="tx1">
                    <a:lumMod val="85000"/>
                  </a:schemeClr>
                </a:solidFill>
                <a:latin typeface="Corbel" panose="020B0503020204020204" pitchFamily="34" charset="0"/>
              </a:rPr>
              <a:t>as </a:t>
            </a:r>
            <a:r>
              <a:rPr lang="en-US" sz="1600" dirty="0" smtClean="0">
                <a:solidFill>
                  <a:schemeClr val="tx1">
                    <a:lumMod val="85000"/>
                  </a:schemeClr>
                </a:solidFill>
                <a:latin typeface="Corbel" panose="020B0503020204020204" pitchFamily="34" charset="0"/>
              </a:rPr>
              <a:t>snowmelt at </a:t>
            </a:r>
            <a:r>
              <a:rPr lang="en-US" sz="1600" dirty="0">
                <a:solidFill>
                  <a:schemeClr val="tx1">
                    <a:lumMod val="85000"/>
                  </a:schemeClr>
                </a:solidFill>
                <a:latin typeface="Corbel" panose="020B0503020204020204" pitchFamily="34" charset="0"/>
              </a:rPr>
              <a:t>the </a:t>
            </a:r>
            <a:r>
              <a:rPr lang="en-US" sz="1600" dirty="0" smtClean="0">
                <a:solidFill>
                  <a:schemeClr val="tx1">
                    <a:lumMod val="85000"/>
                  </a:schemeClr>
                </a:solidFill>
                <a:latin typeface="Corbel" panose="020B0503020204020204" pitchFamily="34" charset="0"/>
              </a:rPr>
              <a:t>Airport will </a:t>
            </a:r>
            <a:r>
              <a:rPr lang="en-US" sz="1600" dirty="0">
                <a:solidFill>
                  <a:schemeClr val="tx1">
                    <a:lumMod val="85000"/>
                  </a:schemeClr>
                </a:solidFill>
                <a:latin typeface="Corbel" panose="020B0503020204020204" pitchFamily="34" charset="0"/>
              </a:rPr>
              <a:t>require more electricity </a:t>
            </a:r>
            <a:r>
              <a:rPr lang="en-US" sz="1600" dirty="0" smtClean="0">
                <a:solidFill>
                  <a:schemeClr val="tx1">
                    <a:lumMod val="85000"/>
                  </a:schemeClr>
                </a:solidFill>
                <a:latin typeface="Corbel" panose="020B0503020204020204" pitchFamily="34" charset="0"/>
              </a:rPr>
              <a:t>daily and will integrate future renewable energy generation.</a:t>
            </a:r>
          </a:p>
          <a:p>
            <a:pPr>
              <a:spcBef>
                <a:spcPts val="1000"/>
              </a:spcBef>
            </a:pPr>
            <a:r>
              <a:rPr lang="en-US" sz="1600" b="1" dirty="0">
                <a:latin typeface="Corbel" panose="020B0503020204020204" pitchFamily="34" charset="0"/>
              </a:rPr>
              <a:t>(2) ENERGY STORAGE</a:t>
            </a:r>
          </a:p>
          <a:p>
            <a:pPr>
              <a:spcBef>
                <a:spcPts val="600"/>
              </a:spcBef>
            </a:pPr>
            <a:r>
              <a:rPr lang="en-US" sz="1600" dirty="0">
                <a:solidFill>
                  <a:schemeClr val="tx1">
                    <a:lumMod val="85000"/>
                  </a:schemeClr>
                </a:solidFill>
                <a:latin typeface="Corbel" panose="020B0503020204020204" pitchFamily="34" charset="0"/>
              </a:rPr>
              <a:t>Distributed energy storage among Airport, Public Works and RFTA AMF. </a:t>
            </a:r>
          </a:p>
          <a:p>
            <a:pPr marL="285750" indent="-285750">
              <a:spcBef>
                <a:spcPts val="600"/>
              </a:spcBef>
              <a:buFont typeface="Arial" panose="020B0604020202020204" pitchFamily="34" charset="0"/>
              <a:buChar char="•"/>
            </a:pPr>
            <a:r>
              <a:rPr lang="en-US" sz="1600" b="1" dirty="0" smtClean="0">
                <a:latin typeface="Corbel" panose="020B0503020204020204" pitchFamily="34" charset="0"/>
              </a:rPr>
              <a:t>4.5 MW batteries to achieve 24 MWh of energy storage capacity across all facilities to </a:t>
            </a:r>
            <a:r>
              <a:rPr lang="en-US" sz="1600" b="1" dirty="0">
                <a:latin typeface="Corbel" panose="020B0503020204020204" pitchFamily="34" charset="0"/>
              </a:rPr>
              <a:t>achieve resiliency and net-zero goals for 90% of average daily load needs, excluding “Peak Week” events </a:t>
            </a:r>
            <a:endParaRPr lang="en-US" sz="1600" b="1" dirty="0" smtClean="0">
              <a:latin typeface="Corbel" panose="020B0503020204020204" pitchFamily="34" charset="0"/>
            </a:endParaRPr>
          </a:p>
          <a:p>
            <a:pPr>
              <a:spcBef>
                <a:spcPts val="1800"/>
              </a:spcBef>
            </a:pPr>
            <a:r>
              <a:rPr lang="en-US" sz="1600" b="1" dirty="0" smtClean="0">
                <a:latin typeface="Corbel" panose="020B0503020204020204" pitchFamily="34" charset="0"/>
              </a:rPr>
              <a:t>(</a:t>
            </a:r>
            <a:r>
              <a:rPr lang="en-US" sz="1600" b="1" dirty="0">
                <a:latin typeface="Corbel" panose="020B0503020204020204" pitchFamily="34" charset="0"/>
              </a:rPr>
              <a:t>3) LOAD MANAGEMENT SOFTWARE</a:t>
            </a:r>
          </a:p>
          <a:p>
            <a:pPr>
              <a:spcBef>
                <a:spcPts val="600"/>
              </a:spcBef>
            </a:pPr>
            <a:r>
              <a:rPr lang="en-US" sz="1600" dirty="0">
                <a:solidFill>
                  <a:schemeClr val="tx1">
                    <a:lumMod val="85000"/>
                  </a:schemeClr>
                </a:solidFill>
                <a:latin typeface="Corbel" panose="020B0503020204020204" pitchFamily="34" charset="0"/>
              </a:rPr>
              <a:t>As these facilities are already connected on a shared distribution system, the final step is the implementation of a load management software managed by Holy Cross Energy. Load Management System will:</a:t>
            </a:r>
          </a:p>
          <a:p>
            <a:pPr marL="285750" indent="-285750">
              <a:spcBef>
                <a:spcPts val="600"/>
              </a:spcBef>
              <a:buFont typeface="Arial" panose="020B0604020202020204" pitchFamily="34" charset="0"/>
              <a:buChar char="•"/>
            </a:pPr>
            <a:r>
              <a:rPr lang="en-US" sz="1600" dirty="0">
                <a:solidFill>
                  <a:schemeClr val="tx1">
                    <a:lumMod val="85000"/>
                  </a:schemeClr>
                </a:solidFill>
                <a:latin typeface="Corbel" panose="020B0503020204020204" pitchFamily="34" charset="0"/>
              </a:rPr>
              <a:t>Balance the needs of each </a:t>
            </a:r>
            <a:r>
              <a:rPr lang="en-US" sz="1600" dirty="0" smtClean="0">
                <a:solidFill>
                  <a:schemeClr val="tx1">
                    <a:lumMod val="85000"/>
                  </a:schemeClr>
                </a:solidFill>
                <a:latin typeface="Corbel" panose="020B0503020204020204" pitchFamily="34" charset="0"/>
              </a:rPr>
              <a:t>facility &amp; ensure </a:t>
            </a:r>
            <a:r>
              <a:rPr lang="en-US" sz="1600" dirty="0">
                <a:solidFill>
                  <a:schemeClr val="tx1">
                    <a:lumMod val="85000"/>
                  </a:schemeClr>
                </a:solidFill>
                <a:latin typeface="Corbel" panose="020B0503020204020204" pitchFamily="34" charset="0"/>
              </a:rPr>
              <a:t>optimal operations of the system</a:t>
            </a:r>
          </a:p>
          <a:p>
            <a:pPr marL="285750" indent="-285750">
              <a:spcBef>
                <a:spcPts val="600"/>
              </a:spcBef>
              <a:buFont typeface="Arial" panose="020B0604020202020204" pitchFamily="34" charset="0"/>
              <a:buChar char="•"/>
            </a:pPr>
            <a:r>
              <a:rPr lang="en-US" sz="1600" dirty="0">
                <a:solidFill>
                  <a:schemeClr val="tx1">
                    <a:lumMod val="85000"/>
                  </a:schemeClr>
                </a:solidFill>
                <a:latin typeface="Corbel" panose="020B0503020204020204" pitchFamily="34" charset="0"/>
              </a:rPr>
              <a:t>Allow for the distribution of renewable energy during the hours when solar is not generating to permit net-zero emissions from operating the facilities.</a:t>
            </a:r>
          </a:p>
          <a:p>
            <a:pPr marL="285750" indent="-285750">
              <a:spcBef>
                <a:spcPts val="600"/>
              </a:spcBef>
              <a:buFont typeface="Arial" panose="020B0604020202020204" pitchFamily="34" charset="0"/>
              <a:buChar char="•"/>
            </a:pPr>
            <a:endParaRPr lang="en-US" sz="1600" dirty="0">
              <a:solidFill>
                <a:schemeClr val="tx1">
                  <a:lumMod val="85000"/>
                </a:schemeClr>
              </a:solidFill>
              <a:latin typeface="Corbel" panose="020B0503020204020204" pitchFamily="34" charset="0"/>
            </a:endParaRPr>
          </a:p>
        </p:txBody>
      </p:sp>
      <p:sp>
        <p:nvSpPr>
          <p:cNvPr id="7"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What </a:t>
            </a:r>
            <a:r>
              <a:rPr lang="en-US" dirty="0"/>
              <a:t>is Needed for a </a:t>
            </a:r>
            <a:r>
              <a:rPr lang="en-US" dirty="0" err="1" smtClean="0"/>
              <a:t>Microgrid</a:t>
            </a:r>
            <a:r>
              <a:rPr lang="en-US" dirty="0" smtClean="0"/>
              <a:t> </a:t>
            </a:r>
            <a:r>
              <a:rPr lang="en-US" dirty="0"/>
              <a:t>at the </a:t>
            </a:r>
            <a:r>
              <a:rPr lang="en-US" dirty="0" smtClean="0"/>
              <a:t>AABC</a:t>
            </a:r>
            <a:endParaRPr lang="en-US" dirty="0"/>
          </a:p>
        </p:txBody>
      </p:sp>
    </p:spTree>
    <p:extLst>
      <p:ext uri="{BB962C8B-B14F-4D97-AF65-F5344CB8AC3E}">
        <p14:creationId xmlns:p14="http://schemas.microsoft.com/office/powerpoint/2010/main" val="35271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841648-2F91-466A-9F59-FD55182AC5A7}"/>
              </a:ext>
            </a:extLst>
          </p:cNvPr>
          <p:cNvSpPr txBox="1"/>
          <p:nvPr/>
        </p:nvSpPr>
        <p:spPr>
          <a:xfrm>
            <a:off x="800100" y="1219200"/>
            <a:ext cx="10591800" cy="3606115"/>
          </a:xfrm>
          <a:prstGeom prst="rect">
            <a:avLst/>
          </a:prstGeom>
          <a:noFill/>
        </p:spPr>
        <p:txBody>
          <a:bodyPr wrap="square" rtlCol="0">
            <a:spAutoFit/>
          </a:bodyPr>
          <a:lstStyle/>
          <a:p>
            <a:pPr>
              <a:spcBef>
                <a:spcPts val="1000"/>
              </a:spcBef>
            </a:pPr>
            <a:r>
              <a:rPr lang="en-US" b="1" dirty="0" smtClean="0">
                <a:latin typeface="Corbel" panose="020B0503020204020204" pitchFamily="34" charset="0"/>
              </a:rPr>
              <a:t>DOLA RNEW </a:t>
            </a:r>
            <a:r>
              <a:rPr lang="en-US" b="1" dirty="0" smtClean="0">
                <a:latin typeface="Corbel" panose="020B0503020204020204" pitchFamily="34" charset="0"/>
              </a:rPr>
              <a:t>– </a:t>
            </a:r>
            <a:r>
              <a:rPr lang="en-US" b="1" dirty="0" smtClean="0">
                <a:solidFill>
                  <a:schemeClr val="accent5"/>
                </a:solidFill>
                <a:latin typeface="Corbel" panose="020B0503020204020204" pitchFamily="34" charset="0"/>
              </a:rPr>
              <a:t>$1,700,000 </a:t>
            </a:r>
            <a:r>
              <a:rPr lang="en-US" b="1" dirty="0" smtClean="0">
                <a:solidFill>
                  <a:schemeClr val="tx1">
                    <a:lumMod val="85000"/>
                  </a:schemeClr>
                </a:solidFill>
                <a:latin typeface="Corbel" panose="020B0503020204020204" pitchFamily="34" charset="0"/>
              </a:rPr>
              <a:t>+ </a:t>
            </a:r>
            <a:r>
              <a:rPr lang="en-US" b="1" dirty="0" smtClean="0">
                <a:solidFill>
                  <a:schemeClr val="tx1">
                    <a:lumMod val="85000"/>
                  </a:schemeClr>
                </a:solidFill>
                <a:latin typeface="Corbel" panose="020B0503020204020204" pitchFamily="34" charset="0"/>
              </a:rPr>
              <a:t>$1,655,000 </a:t>
            </a:r>
            <a:r>
              <a:rPr lang="en-US" b="1" dirty="0" smtClean="0">
                <a:solidFill>
                  <a:schemeClr val="tx1">
                    <a:lumMod val="85000"/>
                  </a:schemeClr>
                </a:solidFill>
                <a:latin typeface="Corbel" panose="020B0503020204020204" pitchFamily="34" charset="0"/>
              </a:rPr>
              <a:t>cash match </a:t>
            </a:r>
            <a:r>
              <a:rPr lang="en-US" b="1" dirty="0" smtClean="0">
                <a:solidFill>
                  <a:schemeClr val="tx1">
                    <a:lumMod val="85000"/>
                  </a:schemeClr>
                </a:solidFill>
                <a:latin typeface="Corbel" panose="020B0503020204020204" pitchFamily="34" charset="0"/>
              </a:rPr>
              <a:t>(from all partners) = </a:t>
            </a:r>
            <a:r>
              <a:rPr lang="en-US" b="1" dirty="0" smtClean="0">
                <a:solidFill>
                  <a:schemeClr val="tx1">
                    <a:lumMod val="85000"/>
                  </a:schemeClr>
                </a:solidFill>
                <a:latin typeface="Corbel" panose="020B0503020204020204" pitchFamily="34" charset="0"/>
              </a:rPr>
              <a:t>$3,355,000</a:t>
            </a:r>
          </a:p>
          <a:p>
            <a:pPr>
              <a:spcBef>
                <a:spcPts val="1000"/>
              </a:spcBef>
            </a:pPr>
            <a:r>
              <a:rPr lang="en-US" dirty="0" smtClean="0">
                <a:solidFill>
                  <a:schemeClr val="tx1">
                    <a:lumMod val="85000"/>
                  </a:schemeClr>
                </a:solidFill>
                <a:latin typeface="Corbel" panose="020B0503020204020204" pitchFamily="34" charset="0"/>
              </a:rPr>
              <a:t>Due </a:t>
            </a:r>
            <a:r>
              <a:rPr lang="en-US" dirty="0">
                <a:solidFill>
                  <a:schemeClr val="tx1">
                    <a:lumMod val="85000"/>
                  </a:schemeClr>
                </a:solidFill>
                <a:latin typeface="Corbel" panose="020B0503020204020204" pitchFamily="34" charset="0"/>
              </a:rPr>
              <a:t>to the cost of </a:t>
            </a:r>
            <a:r>
              <a:rPr lang="en-US" dirty="0" smtClean="0">
                <a:solidFill>
                  <a:schemeClr val="tx1">
                    <a:lumMod val="85000"/>
                  </a:schemeClr>
                </a:solidFill>
                <a:latin typeface="Corbel" panose="020B0503020204020204" pitchFamily="34" charset="0"/>
              </a:rPr>
              <a:t>implementation, broken the project into multiple phases. Phase 1(a) includes:</a:t>
            </a:r>
            <a:endParaRPr lang="en-US" dirty="0" smtClean="0">
              <a:solidFill>
                <a:schemeClr val="tx1">
                  <a:lumMod val="85000"/>
                </a:schemeClr>
              </a:solidFill>
              <a:latin typeface="Corbel" panose="020B0503020204020204" pitchFamily="34" charset="0"/>
            </a:endParaRPr>
          </a:p>
          <a:p>
            <a:pPr marL="457200" indent="-457200">
              <a:lnSpc>
                <a:spcPct val="100000"/>
              </a:lnSpc>
              <a:spcBef>
                <a:spcPts val="600"/>
              </a:spcBef>
              <a:buAutoNum type="arabicParenBoth"/>
            </a:pPr>
            <a:r>
              <a:rPr lang="en-US" dirty="0">
                <a:solidFill>
                  <a:schemeClr val="tx1">
                    <a:lumMod val="85000"/>
                  </a:schemeClr>
                </a:solidFill>
                <a:latin typeface="Corbel" panose="020B0503020204020204" pitchFamily="34" charset="0"/>
                <a:cs typeface="Calibri" panose="020F0502020204030204" pitchFamily="34" charset="0"/>
              </a:rPr>
              <a:t>Design Integrated </a:t>
            </a:r>
            <a:r>
              <a:rPr lang="en-US" dirty="0" err="1">
                <a:solidFill>
                  <a:schemeClr val="tx1">
                    <a:lumMod val="85000"/>
                  </a:schemeClr>
                </a:solidFill>
                <a:latin typeface="Corbel" panose="020B0503020204020204" pitchFamily="34" charset="0"/>
                <a:cs typeface="Calibri" panose="020F0502020204030204" pitchFamily="34" charset="0"/>
              </a:rPr>
              <a:t>Microgrid</a:t>
            </a:r>
            <a:r>
              <a:rPr lang="en-US" dirty="0">
                <a:solidFill>
                  <a:schemeClr val="tx1">
                    <a:lumMod val="85000"/>
                  </a:schemeClr>
                </a:solidFill>
                <a:latin typeface="Corbel" panose="020B0503020204020204" pitchFamily="34" charset="0"/>
                <a:cs typeface="Calibri" panose="020F0502020204030204" pitchFamily="34" charset="0"/>
              </a:rPr>
              <a:t> to 35</a:t>
            </a:r>
            <a:r>
              <a:rPr lang="en-US" dirty="0" smtClean="0">
                <a:solidFill>
                  <a:schemeClr val="tx1">
                    <a:lumMod val="85000"/>
                  </a:schemeClr>
                </a:solidFill>
                <a:latin typeface="Corbel" panose="020B0503020204020204" pitchFamily="34" charset="0"/>
                <a:cs typeface="Calibri" panose="020F0502020204030204" pitchFamily="34" charset="0"/>
              </a:rPr>
              <a:t>%. Ready </a:t>
            </a:r>
            <a:r>
              <a:rPr lang="en-US" dirty="0">
                <a:solidFill>
                  <a:schemeClr val="tx1">
                    <a:lumMod val="85000"/>
                  </a:schemeClr>
                </a:solidFill>
                <a:latin typeface="Corbel" panose="020B0503020204020204" pitchFamily="34" charset="0"/>
                <a:cs typeface="Calibri" panose="020F0502020204030204" pitchFamily="34" charset="0"/>
              </a:rPr>
              <a:t>for design build for any future funding opportunities</a:t>
            </a:r>
          </a:p>
          <a:p>
            <a:pPr marL="457200" indent="-457200">
              <a:lnSpc>
                <a:spcPct val="100000"/>
              </a:lnSpc>
              <a:spcBef>
                <a:spcPts val="600"/>
              </a:spcBef>
              <a:buAutoNum type="arabicParenBoth"/>
            </a:pPr>
            <a:r>
              <a:rPr lang="en-US" dirty="0">
                <a:solidFill>
                  <a:schemeClr val="tx1">
                    <a:lumMod val="85000"/>
                  </a:schemeClr>
                </a:solidFill>
                <a:latin typeface="Corbel" panose="020B0503020204020204" pitchFamily="34" charset="0"/>
                <a:cs typeface="Calibri" panose="020F0502020204030204" pitchFamily="34" charset="0"/>
              </a:rPr>
              <a:t>Design 100% for </a:t>
            </a:r>
            <a:r>
              <a:rPr lang="en-US" dirty="0" smtClean="0">
                <a:solidFill>
                  <a:schemeClr val="tx1">
                    <a:lumMod val="85000"/>
                  </a:schemeClr>
                </a:solidFill>
                <a:latin typeface="Corbel" panose="020B0503020204020204" pitchFamily="34" charset="0"/>
                <a:cs typeface="Calibri" panose="020F0502020204030204" pitchFamily="34" charset="0"/>
              </a:rPr>
              <a:t>implementation of integrating the 5MW </a:t>
            </a:r>
            <a:r>
              <a:rPr lang="en-US" dirty="0">
                <a:solidFill>
                  <a:schemeClr val="tx1">
                    <a:lumMod val="85000"/>
                  </a:schemeClr>
                </a:solidFill>
                <a:latin typeface="Corbel" panose="020B0503020204020204" pitchFamily="34" charset="0"/>
                <a:cs typeface="Calibri" panose="020F0502020204030204" pitchFamily="34" charset="0"/>
              </a:rPr>
              <a:t>Solar Farm </a:t>
            </a:r>
            <a:r>
              <a:rPr lang="en-US" dirty="0" smtClean="0">
                <a:solidFill>
                  <a:schemeClr val="tx1">
                    <a:lumMod val="85000"/>
                  </a:schemeClr>
                </a:solidFill>
                <a:latin typeface="Corbel" panose="020B0503020204020204" pitchFamily="34" charset="0"/>
                <a:cs typeface="Calibri" panose="020F0502020204030204" pitchFamily="34" charset="0"/>
              </a:rPr>
              <a:t>array and at least 1 MW battery </a:t>
            </a:r>
            <a:endParaRPr lang="en-US" dirty="0">
              <a:solidFill>
                <a:schemeClr val="tx1">
                  <a:lumMod val="85000"/>
                </a:schemeClr>
              </a:solidFill>
              <a:latin typeface="Corbel" panose="020B0503020204020204" pitchFamily="34" charset="0"/>
              <a:cs typeface="Calibri" panose="020F0502020204030204" pitchFamily="34" charset="0"/>
            </a:endParaRPr>
          </a:p>
          <a:p>
            <a:pPr>
              <a:spcBef>
                <a:spcPts val="600"/>
              </a:spcBef>
            </a:pPr>
            <a:endParaRPr lang="en-US" b="1" dirty="0">
              <a:solidFill>
                <a:schemeClr val="tx1">
                  <a:lumMod val="85000"/>
                </a:schemeClr>
              </a:solidFill>
              <a:latin typeface="Corbel" panose="020B0503020204020204" pitchFamily="34" charset="0"/>
            </a:endParaRPr>
          </a:p>
          <a:p>
            <a:pPr>
              <a:spcBef>
                <a:spcPts val="600"/>
              </a:spcBef>
            </a:pPr>
            <a:r>
              <a:rPr lang="en-US" b="1" dirty="0" smtClean="0">
                <a:latin typeface="Corbel" panose="020B0503020204020204" pitchFamily="34" charset="0"/>
              </a:rPr>
              <a:t>Future phases  </a:t>
            </a:r>
            <a:r>
              <a:rPr lang="en-US" b="1" dirty="0" smtClean="0">
                <a:latin typeface="Corbel" panose="020B0503020204020204" pitchFamily="34" charset="0"/>
              </a:rPr>
              <a:t>– dependent on future funding</a:t>
            </a:r>
          </a:p>
          <a:p>
            <a:pPr>
              <a:spcBef>
                <a:spcPts val="600"/>
              </a:spcBef>
            </a:pPr>
            <a:r>
              <a:rPr lang="en-US" dirty="0" smtClean="0">
                <a:solidFill>
                  <a:schemeClr val="tx1">
                    <a:lumMod val="85000"/>
                  </a:schemeClr>
                </a:solidFill>
                <a:latin typeface="Corbel" panose="020B0503020204020204" pitchFamily="34" charset="0"/>
              </a:rPr>
              <a:t>Easily scalable</a:t>
            </a:r>
          </a:p>
          <a:p>
            <a:pPr marL="342900" indent="-342900">
              <a:spcBef>
                <a:spcPts val="600"/>
              </a:spcBef>
              <a:buAutoNum type="arabicParenBoth"/>
            </a:pPr>
            <a:r>
              <a:rPr lang="en-US" dirty="0" smtClean="0">
                <a:solidFill>
                  <a:schemeClr val="tx1">
                    <a:lumMod val="85000"/>
                  </a:schemeClr>
                </a:solidFill>
                <a:latin typeface="Corbel" panose="020B0503020204020204" pitchFamily="34" charset="0"/>
              </a:rPr>
              <a:t>installation of 400 kW of additional solar</a:t>
            </a:r>
          </a:p>
          <a:p>
            <a:pPr marL="342900" indent="-342900">
              <a:spcBef>
                <a:spcPts val="600"/>
              </a:spcBef>
              <a:buAutoNum type="arabicParenBoth"/>
            </a:pPr>
            <a:r>
              <a:rPr lang="en-US" dirty="0" smtClean="0">
                <a:solidFill>
                  <a:schemeClr val="tx1">
                    <a:lumMod val="85000"/>
                  </a:schemeClr>
                </a:solidFill>
                <a:latin typeface="Corbel" panose="020B0503020204020204" pitchFamily="34" charset="0"/>
              </a:rPr>
              <a:t>installation of </a:t>
            </a:r>
            <a:r>
              <a:rPr lang="en-US" dirty="0" smtClean="0">
                <a:solidFill>
                  <a:schemeClr val="tx1">
                    <a:lumMod val="85000"/>
                  </a:schemeClr>
                </a:solidFill>
                <a:latin typeface="Corbel" panose="020B0503020204020204" pitchFamily="34" charset="0"/>
              </a:rPr>
              <a:t>remaining </a:t>
            </a:r>
            <a:r>
              <a:rPr lang="en-US" dirty="0" smtClean="0">
                <a:solidFill>
                  <a:schemeClr val="tx1">
                    <a:lumMod val="85000"/>
                  </a:schemeClr>
                </a:solidFill>
                <a:latin typeface="Corbel" panose="020B0503020204020204" pitchFamily="34" charset="0"/>
              </a:rPr>
              <a:t>MW of battery </a:t>
            </a:r>
            <a:r>
              <a:rPr lang="en-US" dirty="0" smtClean="0">
                <a:solidFill>
                  <a:schemeClr val="tx1">
                    <a:lumMod val="85000"/>
                  </a:schemeClr>
                </a:solidFill>
                <a:latin typeface="Corbel" panose="020B0503020204020204" pitchFamily="34" charset="0"/>
              </a:rPr>
              <a:t>storage</a:t>
            </a:r>
          </a:p>
          <a:p>
            <a:pPr marL="342900" indent="-342900">
              <a:spcBef>
                <a:spcPts val="600"/>
              </a:spcBef>
              <a:buAutoNum type="arabicParenBoth"/>
            </a:pPr>
            <a:r>
              <a:rPr lang="en-US" dirty="0" smtClean="0">
                <a:solidFill>
                  <a:schemeClr val="tx1">
                    <a:lumMod val="85000"/>
                  </a:schemeClr>
                </a:solidFill>
                <a:latin typeface="Corbel" panose="020B0503020204020204" pitchFamily="34" charset="0"/>
              </a:rPr>
              <a:t>Load Management software</a:t>
            </a:r>
          </a:p>
        </p:txBody>
      </p:sp>
      <p:sp>
        <p:nvSpPr>
          <p:cNvPr id="7" name="Title 1"/>
          <p:cNvSpPr txBox="1">
            <a:spLocks/>
          </p:cNvSpPr>
          <p:nvPr/>
        </p:nvSpPr>
        <p:spPr>
          <a:xfrm>
            <a:off x="838200" y="365126"/>
            <a:ext cx="10515600" cy="854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t>Phase 1(a) </a:t>
            </a:r>
            <a:r>
              <a:rPr lang="en-US" dirty="0" smtClean="0"/>
              <a:t>Implementation (2022-2023)</a:t>
            </a:r>
            <a:endParaRPr lang="en-US" dirty="0"/>
          </a:p>
        </p:txBody>
      </p:sp>
    </p:spTree>
    <p:extLst>
      <p:ext uri="{BB962C8B-B14F-4D97-AF65-F5344CB8AC3E}">
        <p14:creationId xmlns:p14="http://schemas.microsoft.com/office/powerpoint/2010/main" val="29616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17669</TotalTime>
  <Words>1757</Words>
  <Application>Microsoft Office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Schoolbook</vt:lpstr>
      <vt:lpstr>Corbel</vt:lpstr>
      <vt:lpstr>CITY SKETCH 16X9</vt:lpstr>
      <vt:lpstr>AABC Integrated Clean Energy System</vt:lpstr>
      <vt:lpstr>Project Overview</vt:lpstr>
      <vt:lpstr>Feasibility Study (2019-2023)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AABC Integrated Clean Energy System</dc:title>
  <dc:creator>Zachary Hendrix</dc:creator>
  <cp:lastModifiedBy>Kara Silbernagel</cp:lastModifiedBy>
  <cp:revision>65</cp:revision>
  <dcterms:created xsi:type="dcterms:W3CDTF">2021-11-16T21:23:04Z</dcterms:created>
  <dcterms:modified xsi:type="dcterms:W3CDTF">2023-01-26T16:21:46Z</dcterms:modified>
</cp:coreProperties>
</file>