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0" r:id="rId2"/>
    <p:sldId id="281" r:id="rId3"/>
    <p:sldId id="283" r:id="rId4"/>
    <p:sldId id="271" r:id="rId5"/>
    <p:sldId id="274" r:id="rId6"/>
    <p:sldId id="273" r:id="rId7"/>
    <p:sldId id="275" r:id="rId8"/>
    <p:sldId id="286" r:id="rId9"/>
    <p:sldId id="285" r:id="rId10"/>
    <p:sldId id="272" r:id="rId11"/>
    <p:sldId id="257" r:id="rId12"/>
    <p:sldId id="278" r:id="rId13"/>
    <p:sldId id="279" r:id="rId14"/>
    <p:sldId id="287" r:id="rId15"/>
    <p:sldId id="284" r:id="rId16"/>
    <p:sldId id="282"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88" d="100"/>
          <a:sy n="88" d="100"/>
        </p:scale>
        <p:origin x="90"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5F4AA-348B-4FB3-9A3B-2F4F55A6D0A0}"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ED16F-8116-43B3-A23E-2112479D9A7D}" type="slidenum">
              <a:rPr lang="en-US" smtClean="0"/>
              <a:t>‹#›</a:t>
            </a:fld>
            <a:endParaRPr lang="en-US"/>
          </a:p>
        </p:txBody>
      </p:sp>
    </p:spTree>
    <p:extLst>
      <p:ext uri="{BB962C8B-B14F-4D97-AF65-F5344CB8AC3E}">
        <p14:creationId xmlns:p14="http://schemas.microsoft.com/office/powerpoint/2010/main" val="50836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a:t>
            </a:fld>
            <a:endParaRPr lang="en-US"/>
          </a:p>
        </p:txBody>
      </p:sp>
    </p:spTree>
    <p:extLst>
      <p:ext uri="{BB962C8B-B14F-4D97-AF65-F5344CB8AC3E}">
        <p14:creationId xmlns:p14="http://schemas.microsoft.com/office/powerpoint/2010/main" val="337243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10</a:t>
            </a:fld>
            <a:endParaRPr lang="en-US"/>
          </a:p>
        </p:txBody>
      </p:sp>
    </p:spTree>
    <p:extLst>
      <p:ext uri="{BB962C8B-B14F-4D97-AF65-F5344CB8AC3E}">
        <p14:creationId xmlns:p14="http://schemas.microsoft.com/office/powerpoint/2010/main" val="34861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11</a:t>
            </a:fld>
            <a:endParaRPr lang="en-US"/>
          </a:p>
        </p:txBody>
      </p:sp>
    </p:spTree>
    <p:extLst>
      <p:ext uri="{BB962C8B-B14F-4D97-AF65-F5344CB8AC3E}">
        <p14:creationId xmlns:p14="http://schemas.microsoft.com/office/powerpoint/2010/main" val="429036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12</a:t>
            </a:fld>
            <a:endParaRPr lang="en-US"/>
          </a:p>
        </p:txBody>
      </p:sp>
    </p:spTree>
    <p:extLst>
      <p:ext uri="{BB962C8B-B14F-4D97-AF65-F5344CB8AC3E}">
        <p14:creationId xmlns:p14="http://schemas.microsoft.com/office/powerpoint/2010/main" val="220931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13</a:t>
            </a:fld>
            <a:endParaRPr lang="en-US"/>
          </a:p>
        </p:txBody>
      </p:sp>
    </p:spTree>
    <p:extLst>
      <p:ext uri="{BB962C8B-B14F-4D97-AF65-F5344CB8AC3E}">
        <p14:creationId xmlns:p14="http://schemas.microsoft.com/office/powerpoint/2010/main" val="368919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14</a:t>
            </a:fld>
            <a:endParaRPr lang="en-US"/>
          </a:p>
        </p:txBody>
      </p:sp>
    </p:spTree>
    <p:extLst>
      <p:ext uri="{BB962C8B-B14F-4D97-AF65-F5344CB8AC3E}">
        <p14:creationId xmlns:p14="http://schemas.microsoft.com/office/powerpoint/2010/main" val="199915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15</a:t>
            </a:fld>
            <a:endParaRPr lang="en-US"/>
          </a:p>
        </p:txBody>
      </p:sp>
    </p:spTree>
    <p:extLst>
      <p:ext uri="{BB962C8B-B14F-4D97-AF65-F5344CB8AC3E}">
        <p14:creationId xmlns:p14="http://schemas.microsoft.com/office/powerpoint/2010/main" val="344354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16</a:t>
            </a:fld>
            <a:endParaRPr lang="en-US"/>
          </a:p>
        </p:txBody>
      </p:sp>
    </p:spTree>
    <p:extLst>
      <p:ext uri="{BB962C8B-B14F-4D97-AF65-F5344CB8AC3E}">
        <p14:creationId xmlns:p14="http://schemas.microsoft.com/office/powerpoint/2010/main" val="271852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17</a:t>
            </a:fld>
            <a:endParaRPr lang="en-US"/>
          </a:p>
        </p:txBody>
      </p:sp>
    </p:spTree>
    <p:extLst>
      <p:ext uri="{BB962C8B-B14F-4D97-AF65-F5344CB8AC3E}">
        <p14:creationId xmlns:p14="http://schemas.microsoft.com/office/powerpoint/2010/main" val="405273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2</a:t>
            </a:fld>
            <a:endParaRPr lang="en-US"/>
          </a:p>
        </p:txBody>
      </p:sp>
    </p:spTree>
    <p:extLst>
      <p:ext uri="{BB962C8B-B14F-4D97-AF65-F5344CB8AC3E}">
        <p14:creationId xmlns:p14="http://schemas.microsoft.com/office/powerpoint/2010/main" val="425300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3</a:t>
            </a:fld>
            <a:endParaRPr lang="en-US"/>
          </a:p>
        </p:txBody>
      </p:sp>
    </p:spTree>
    <p:extLst>
      <p:ext uri="{BB962C8B-B14F-4D97-AF65-F5344CB8AC3E}">
        <p14:creationId xmlns:p14="http://schemas.microsoft.com/office/powerpoint/2010/main" val="212390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4</a:t>
            </a:fld>
            <a:endParaRPr lang="en-US"/>
          </a:p>
        </p:txBody>
      </p:sp>
    </p:spTree>
    <p:extLst>
      <p:ext uri="{BB962C8B-B14F-4D97-AF65-F5344CB8AC3E}">
        <p14:creationId xmlns:p14="http://schemas.microsoft.com/office/powerpoint/2010/main" val="110574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5</a:t>
            </a:fld>
            <a:endParaRPr lang="en-US"/>
          </a:p>
        </p:txBody>
      </p:sp>
    </p:spTree>
    <p:extLst>
      <p:ext uri="{BB962C8B-B14F-4D97-AF65-F5344CB8AC3E}">
        <p14:creationId xmlns:p14="http://schemas.microsoft.com/office/powerpoint/2010/main" val="240443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6</a:t>
            </a:fld>
            <a:endParaRPr lang="en-US"/>
          </a:p>
        </p:txBody>
      </p:sp>
    </p:spTree>
    <p:extLst>
      <p:ext uri="{BB962C8B-B14F-4D97-AF65-F5344CB8AC3E}">
        <p14:creationId xmlns:p14="http://schemas.microsoft.com/office/powerpoint/2010/main" val="371687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7</a:t>
            </a:fld>
            <a:endParaRPr lang="en-US"/>
          </a:p>
        </p:txBody>
      </p:sp>
    </p:spTree>
    <p:extLst>
      <p:ext uri="{BB962C8B-B14F-4D97-AF65-F5344CB8AC3E}">
        <p14:creationId xmlns:p14="http://schemas.microsoft.com/office/powerpoint/2010/main" val="260374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8</a:t>
            </a:fld>
            <a:endParaRPr lang="en-US"/>
          </a:p>
        </p:txBody>
      </p:sp>
    </p:spTree>
    <p:extLst>
      <p:ext uri="{BB962C8B-B14F-4D97-AF65-F5344CB8AC3E}">
        <p14:creationId xmlns:p14="http://schemas.microsoft.com/office/powerpoint/2010/main" val="266591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A2A50-61D3-4F2C-A5CB-8258A540B7EE}" type="slidenum">
              <a:rPr lang="en-US" smtClean="0"/>
              <a:t>9</a:t>
            </a:fld>
            <a:endParaRPr lang="en-US"/>
          </a:p>
        </p:txBody>
      </p:sp>
    </p:spTree>
    <p:extLst>
      <p:ext uri="{BB962C8B-B14F-4D97-AF65-F5344CB8AC3E}">
        <p14:creationId xmlns:p14="http://schemas.microsoft.com/office/powerpoint/2010/main" val="417235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138907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107683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8531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154355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791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132322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92410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362451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185484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6B140-B7FB-4782-A3AD-732CC009137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415831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F6B140-B7FB-4782-A3AD-732CC0091370}"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409708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6B140-B7FB-4782-A3AD-732CC0091370}"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23657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F6B140-B7FB-4782-A3AD-732CC0091370}"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21307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6B140-B7FB-4782-A3AD-732CC0091370}"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224702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F6B140-B7FB-4782-A3AD-732CC0091370}"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337032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6B140-B7FB-4782-A3AD-732CC0091370}"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C202E-29F9-4899-A955-C0AAD6E26F72}" type="slidenum">
              <a:rPr lang="en-US" smtClean="0"/>
              <a:t>‹#›</a:t>
            </a:fld>
            <a:endParaRPr lang="en-US"/>
          </a:p>
        </p:txBody>
      </p:sp>
    </p:spTree>
    <p:extLst>
      <p:ext uri="{BB962C8B-B14F-4D97-AF65-F5344CB8AC3E}">
        <p14:creationId xmlns:p14="http://schemas.microsoft.com/office/powerpoint/2010/main" val="40395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6B140-B7FB-4782-A3AD-732CC0091370}" type="datetimeFigureOut">
              <a:rPr lang="en-US" smtClean="0"/>
              <a:t>5/3/2023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8C202E-29F9-4899-A955-C0AAD6E26F72}" type="slidenum">
              <a:rPr lang="en-US" smtClean="0"/>
              <a:t>‹#›</a:t>
            </a:fld>
            <a:endParaRPr lang="en-US"/>
          </a:p>
        </p:txBody>
      </p:sp>
    </p:spTree>
    <p:extLst>
      <p:ext uri="{BB962C8B-B14F-4D97-AF65-F5344CB8AC3E}">
        <p14:creationId xmlns:p14="http://schemas.microsoft.com/office/powerpoint/2010/main" val="225138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hyperlink" Target="https://www.nwccog.org/programs/member-services/report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nwccog.org/about/communications/e-new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hyperlink" Target="https://www.indeed.com/career-advice/career-development/reasons-employees-leav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177116" y="456711"/>
            <a:ext cx="7766936" cy="3503170"/>
          </a:xfrm>
        </p:spPr>
        <p:txBody>
          <a:bodyPr/>
          <a:lstStyle/>
          <a:p>
            <a:pPr algn="ctr"/>
            <a:r>
              <a:rPr lang="en-US" dirty="0"/>
              <a:t>  </a:t>
            </a:r>
            <a:r>
              <a:rPr lang="en-US" dirty="0">
                <a:solidFill>
                  <a:schemeClr val="accent3">
                    <a:lumMod val="75000"/>
                  </a:schemeClr>
                </a:solidFill>
              </a:rPr>
              <a:t>Welcome to the </a:t>
            </a:r>
            <a:r>
              <a:rPr lang="en-US" dirty="0">
                <a:solidFill>
                  <a:schemeClr val="accent3">
                    <a:lumMod val="50000"/>
                  </a:schemeClr>
                </a:solidFill>
              </a:rPr>
              <a:t>2023</a:t>
            </a:r>
            <a:br>
              <a:rPr lang="en-US" dirty="0">
                <a:solidFill>
                  <a:schemeClr val="accent3">
                    <a:lumMod val="75000"/>
                  </a:schemeClr>
                </a:solidFill>
              </a:rPr>
            </a:br>
            <a:r>
              <a:rPr lang="en-US" dirty="0">
                <a:solidFill>
                  <a:schemeClr val="accent3">
                    <a:lumMod val="75000"/>
                  </a:schemeClr>
                </a:solidFill>
              </a:rPr>
              <a:t>NWCCOG Regional</a:t>
            </a:r>
            <a:br>
              <a:rPr lang="en-US" dirty="0">
                <a:solidFill>
                  <a:schemeClr val="accent3">
                    <a:lumMod val="75000"/>
                  </a:schemeClr>
                </a:solidFill>
              </a:rPr>
            </a:br>
            <a:r>
              <a:rPr lang="en-US" dirty="0">
                <a:solidFill>
                  <a:schemeClr val="accent3">
                    <a:lumMod val="75000"/>
                  </a:schemeClr>
                </a:solidFill>
              </a:rPr>
              <a:t>Economic Development District Summit</a:t>
            </a:r>
            <a:endParaRPr lang="en-US" sz="2400" dirty="0">
              <a:solidFill>
                <a:schemeClr val="accent3">
                  <a:lumMod val="75000"/>
                </a:schemeClr>
              </a:solidFill>
            </a:endParaRP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3067049" y="3959880"/>
            <a:ext cx="6206953" cy="1736069"/>
          </a:xfrm>
        </p:spPr>
        <p:txBody>
          <a:bodyPr>
            <a:noAutofit/>
          </a:bodyPr>
          <a:lstStyle/>
          <a:p>
            <a:endParaRPr lang="en-US" sz="2800" dirty="0"/>
          </a:p>
          <a:p>
            <a:r>
              <a:rPr lang="en-US" sz="2800" dirty="0"/>
              <a:t> May 4</a:t>
            </a:r>
            <a:r>
              <a:rPr lang="en-US" sz="2800" baseline="30000" dirty="0"/>
              <a:t>th</a:t>
            </a:r>
          </a:p>
          <a:p>
            <a:r>
              <a:rPr lang="en-US" sz="2800" baseline="30000" dirty="0"/>
              <a:t>Silverthorne Pavilion, CO</a:t>
            </a:r>
            <a:endParaRPr lang="en-US" sz="2800" dirty="0"/>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3864259"/>
            <a:ext cx="4284503" cy="2993742"/>
          </a:xfrm>
          <a:prstGeom prst="rect">
            <a:avLst/>
          </a:prstGeom>
        </p:spPr>
      </p:pic>
    </p:spTree>
    <p:extLst>
      <p:ext uri="{BB962C8B-B14F-4D97-AF65-F5344CB8AC3E}">
        <p14:creationId xmlns:p14="http://schemas.microsoft.com/office/powerpoint/2010/main" val="13886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824816" y="366987"/>
            <a:ext cx="7766936" cy="5062263"/>
          </a:xfrm>
        </p:spPr>
        <p:txBody>
          <a:bodyPr/>
          <a:lstStyle/>
          <a:p>
            <a:pPr algn="l"/>
            <a:r>
              <a:rPr lang="en-US" dirty="0"/>
              <a:t>  </a:t>
            </a:r>
            <a:r>
              <a:rPr lang="en-US" dirty="0">
                <a:solidFill>
                  <a:schemeClr val="tx2">
                    <a:lumMod val="60000"/>
                    <a:lumOff val="40000"/>
                  </a:schemeClr>
                </a:solidFill>
              </a:rPr>
              <a:t>This Year:</a:t>
            </a:r>
            <a:br>
              <a:rPr lang="en-US" dirty="0"/>
            </a:br>
            <a:br>
              <a:rPr lang="en-US" dirty="0"/>
            </a:br>
            <a:r>
              <a:rPr lang="en-US" sz="2800" dirty="0"/>
              <a:t>*	</a:t>
            </a:r>
            <a:r>
              <a:rPr lang="en-US" sz="3200" dirty="0"/>
              <a:t>Greg </a:t>
            </a:r>
            <a:r>
              <a:rPr lang="en-US" sz="3200" dirty="0" err="1"/>
              <a:t>Trotten</a:t>
            </a:r>
            <a:r>
              <a:rPr lang="en-US" sz="3200" dirty="0"/>
              <a:t> from CDO</a:t>
            </a:r>
            <a:br>
              <a:rPr lang="en-US" sz="3200" dirty="0"/>
            </a:br>
            <a:r>
              <a:rPr lang="en-US" sz="3200" dirty="0"/>
              <a:t>*	New Interactive Session –</a:t>
            </a:r>
            <a:r>
              <a:rPr lang="en-US" sz="2400" dirty="0"/>
              <a:t>Alpha-Omega</a:t>
            </a:r>
            <a:br>
              <a:rPr lang="en-US" sz="3200" dirty="0"/>
            </a:br>
            <a:r>
              <a:rPr lang="en-US" sz="3200" dirty="0"/>
              <a:t>*	Supports for essential workers, at risk</a:t>
            </a:r>
            <a:br>
              <a:rPr lang="en-US" sz="3200" dirty="0"/>
            </a:br>
            <a:r>
              <a:rPr lang="en-US" sz="3200" dirty="0"/>
              <a:t>*   Large Employer Panel - Not tourism</a:t>
            </a:r>
            <a:br>
              <a:rPr lang="en-US" sz="3200" dirty="0"/>
            </a:br>
            <a:r>
              <a:rPr lang="en-US" sz="3200" dirty="0"/>
              <a:t>*	Insights Collective – </a:t>
            </a:r>
            <a:r>
              <a:rPr lang="en-US" sz="2000" dirty="0"/>
              <a:t>What to do with Changes?</a:t>
            </a:r>
            <a:br>
              <a:rPr lang="en-US" sz="2000" dirty="0"/>
            </a:br>
            <a:br>
              <a:rPr lang="en-US" sz="2000" dirty="0"/>
            </a:br>
            <a:r>
              <a:rPr lang="en-US" sz="2000" dirty="0"/>
              <a:t> </a:t>
            </a:r>
            <a:br>
              <a:rPr lang="en-US" sz="2000" dirty="0"/>
            </a:br>
            <a:r>
              <a:rPr lang="en-US" sz="2000" dirty="0"/>
              <a:t>Be sure       Be sure to stay until raffle at the end</a:t>
            </a: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3209365" y="6038361"/>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pic>
        <p:nvPicPr>
          <p:cNvPr id="6" name="Picture 5" descr="A picture containing writing implement, stationary, pencil, pen&#10;&#10;Description automatically generated">
            <a:extLst>
              <a:ext uri="{FF2B5EF4-FFF2-40B4-BE49-F238E27FC236}">
                <a16:creationId xmlns:a16="http://schemas.microsoft.com/office/drawing/2014/main" id="{AFFC82C0-5053-12F7-7DB4-68B515205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423606" y="691056"/>
            <a:ext cx="2899613" cy="1934586"/>
          </a:xfrm>
          <a:prstGeom prst="rect">
            <a:avLst/>
          </a:prstGeom>
        </p:spPr>
      </p:pic>
    </p:spTree>
    <p:extLst>
      <p:ext uri="{BB962C8B-B14F-4D97-AF65-F5344CB8AC3E}">
        <p14:creationId xmlns:p14="http://schemas.microsoft.com/office/powerpoint/2010/main" val="141195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507067" y="767037"/>
            <a:ext cx="7766936" cy="2164421"/>
          </a:xfrm>
        </p:spPr>
        <p:txBody>
          <a:bodyPr/>
          <a:lstStyle/>
          <a:p>
            <a:pPr algn="ctr"/>
            <a:r>
              <a:rPr lang="en-US" dirty="0"/>
              <a:t> </a:t>
            </a:r>
            <a:endParaRPr lang="en-US" sz="2400" dirty="0"/>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1025611" y="813558"/>
            <a:ext cx="7927116" cy="4611058"/>
          </a:xfrm>
        </p:spPr>
        <p:txBody>
          <a:bodyPr>
            <a:noAutofit/>
          </a:bodyPr>
          <a:lstStyle/>
          <a:p>
            <a:r>
              <a:rPr lang="en-US" sz="3600" dirty="0">
                <a:solidFill>
                  <a:schemeClr val="accent2">
                    <a:lumMod val="60000"/>
                    <a:lumOff val="40000"/>
                  </a:schemeClr>
                </a:solidFill>
              </a:rPr>
              <a:t>Reminder </a:t>
            </a:r>
          </a:p>
          <a:p>
            <a:pPr algn="l"/>
            <a:r>
              <a:rPr lang="en-US" sz="3600" dirty="0">
                <a:solidFill>
                  <a:schemeClr val="accent2">
                    <a:lumMod val="60000"/>
                    <a:lumOff val="40000"/>
                  </a:schemeClr>
                </a:solidFill>
              </a:rPr>
              <a:t>Reports at 			</a:t>
            </a:r>
            <a:r>
              <a:rPr lang="en-US" sz="2000" dirty="0">
                <a:solidFill>
                  <a:schemeClr val="accent3">
                    <a:lumMod val="75000"/>
                  </a:schemeClr>
                </a:solidFill>
                <a:hlinkClick r:id="rId3">
                  <a:extLst>
                    <a:ext uri="{A12FA001-AC4F-418D-AE19-62706E023703}">
                      <ahyp:hlinkClr xmlns:ahyp="http://schemas.microsoft.com/office/drawing/2018/hyperlinkcolor" val="tx"/>
                    </a:ext>
                  </a:extLst>
                </a:hlinkClick>
              </a:rPr>
              <a:t>https://www.nwccog.org/programs/member-services/reports/</a:t>
            </a:r>
            <a:endParaRPr lang="en-US" sz="3600" dirty="0">
              <a:solidFill>
                <a:schemeClr val="accent3">
                  <a:lumMod val="75000"/>
                </a:schemeClr>
              </a:solidFill>
            </a:endParaRPr>
          </a:p>
          <a:p>
            <a:pPr algn="l"/>
            <a:r>
              <a:rPr lang="en-US" sz="3600" dirty="0">
                <a:solidFill>
                  <a:schemeClr val="accent2">
                    <a:lumMod val="60000"/>
                    <a:lumOff val="40000"/>
                  </a:schemeClr>
                </a:solidFill>
              </a:rPr>
              <a:t>Newsletters at:  	</a:t>
            </a:r>
            <a:r>
              <a:rPr lang="en-US" sz="2000" dirty="0">
                <a:solidFill>
                  <a:schemeClr val="accent3">
                    <a:lumMod val="75000"/>
                  </a:schemeClr>
                </a:solidFill>
                <a:hlinkClick r:id="rId4">
                  <a:extLst>
                    <a:ext uri="{A12FA001-AC4F-418D-AE19-62706E023703}">
                      <ahyp:hlinkClr xmlns:ahyp="http://schemas.microsoft.com/office/drawing/2018/hyperlinkcolor" val="tx"/>
                    </a:ext>
                  </a:extLst>
                </a:hlinkClick>
              </a:rPr>
              <a:t>https://www.nwccog.org/about/communications/e-news/</a:t>
            </a:r>
            <a:endParaRPr lang="en-US" sz="2000" dirty="0">
              <a:solidFill>
                <a:schemeClr val="accent3">
                  <a:lumMod val="75000"/>
                </a:schemeClr>
              </a:solidFill>
            </a:endParaRPr>
          </a:p>
          <a:p>
            <a:r>
              <a:rPr lang="en-US" sz="2000" dirty="0">
                <a:solidFill>
                  <a:schemeClr val="accent2">
                    <a:lumMod val="60000"/>
                    <a:lumOff val="40000"/>
                  </a:schemeClr>
                </a:solidFill>
              </a:rPr>
              <a:t>                    </a:t>
            </a:r>
            <a:endParaRPr lang="en-US" sz="3600" dirty="0">
              <a:solidFill>
                <a:schemeClr val="accent2">
                  <a:lumMod val="60000"/>
                  <a:lumOff val="40000"/>
                </a:schemeClr>
              </a:solidFill>
            </a:endParaRPr>
          </a:p>
          <a:p>
            <a:r>
              <a:rPr lang="en-US" sz="3600" dirty="0">
                <a:solidFill>
                  <a:schemeClr val="accent2">
                    <a:lumMod val="60000"/>
                    <a:lumOff val="40000"/>
                  </a:schemeClr>
                </a:solidFill>
              </a:rPr>
              <a:t>Check our Services:  </a:t>
            </a:r>
            <a:r>
              <a:rPr lang="en-US" sz="3600" dirty="0">
                <a:solidFill>
                  <a:schemeClr val="accent3">
                    <a:lumMod val="75000"/>
                  </a:schemeClr>
                </a:solidFill>
              </a:rPr>
              <a:t>WWW.NWCCOG.ORG</a:t>
            </a:r>
            <a:endParaRPr lang="en-US" sz="2000" dirty="0">
              <a:solidFill>
                <a:schemeClr val="accent3">
                  <a:lumMod val="75000"/>
                </a:schemeClr>
              </a:solidFill>
            </a:endParaRPr>
          </a:p>
          <a:p>
            <a:endParaRPr lang="en-US" sz="2000" dirty="0"/>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5"/>
          <a:stretch>
            <a:fillRect/>
          </a:stretch>
        </p:blipFill>
        <p:spPr>
          <a:xfrm>
            <a:off x="159160" y="4974335"/>
            <a:ext cx="2695813" cy="1883665"/>
          </a:xfrm>
          <a:prstGeom prst="rect">
            <a:avLst/>
          </a:prstGeom>
        </p:spPr>
      </p:pic>
    </p:spTree>
    <p:extLst>
      <p:ext uri="{BB962C8B-B14F-4D97-AF65-F5344CB8AC3E}">
        <p14:creationId xmlns:p14="http://schemas.microsoft.com/office/powerpoint/2010/main" val="382659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824816" y="366988"/>
            <a:ext cx="7766936" cy="893402"/>
          </a:xfrm>
        </p:spPr>
        <p:txBody>
          <a:bodyPr/>
          <a:lstStyle/>
          <a:p>
            <a:pPr algn="l"/>
            <a:r>
              <a:rPr lang="en-US" dirty="0">
                <a:solidFill>
                  <a:schemeClr val="accent2"/>
                </a:solidFill>
              </a:rPr>
              <a:t>  Interactive Session</a:t>
            </a:r>
            <a:endParaRPr lang="en-US" sz="2000" dirty="0">
              <a:solidFill>
                <a:schemeClr val="accent2"/>
              </a:solidFill>
            </a:endParaRP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1824816" y="1175116"/>
            <a:ext cx="7620256" cy="3884493"/>
          </a:xfrm>
        </p:spPr>
        <p:txBody>
          <a:bodyPr>
            <a:noAutofit/>
          </a:bodyPr>
          <a:lstStyle/>
          <a:p>
            <a:r>
              <a:rPr lang="en-US" sz="2000" dirty="0">
                <a:solidFill>
                  <a:schemeClr val="accent6">
                    <a:lumMod val="75000"/>
                  </a:schemeClr>
                </a:solidFill>
              </a:rPr>
              <a:t> Two Minute Burnout Checkup:</a:t>
            </a:r>
          </a:p>
          <a:p>
            <a:r>
              <a:rPr lang="en-US" sz="2000" dirty="0">
                <a:solidFill>
                  <a:schemeClr val="accent6">
                    <a:lumMod val="75000"/>
                  </a:schemeClr>
                </a:solidFill>
              </a:rPr>
              <a:t>HBR Management Tip of the Week</a:t>
            </a:r>
          </a:p>
          <a:p>
            <a:r>
              <a:rPr lang="en-US" sz="2000" dirty="0">
                <a:solidFill>
                  <a:schemeClr val="accent6">
                    <a:lumMod val="75000"/>
                  </a:schemeClr>
                </a:solidFill>
              </a:rPr>
              <a:t>0 – 10 Pain Scale, like for Doctor</a:t>
            </a:r>
          </a:p>
          <a:p>
            <a:pPr marL="457200" indent="-457200" algn="l">
              <a:buAutoNum type="arabicPeriod"/>
            </a:pPr>
            <a:r>
              <a:rPr lang="en-US" sz="2000" dirty="0">
                <a:solidFill>
                  <a:schemeClr val="accent6">
                    <a:lumMod val="75000"/>
                  </a:schemeClr>
                </a:solidFill>
              </a:rPr>
              <a:t>Workload</a:t>
            </a:r>
          </a:p>
          <a:p>
            <a:pPr marL="457200" indent="-457200" algn="l">
              <a:buAutoNum type="arabicPeriod"/>
            </a:pPr>
            <a:r>
              <a:rPr lang="en-US" sz="2000" dirty="0">
                <a:solidFill>
                  <a:schemeClr val="accent6">
                    <a:lumMod val="75000"/>
                  </a:schemeClr>
                </a:solidFill>
              </a:rPr>
              <a:t>Values (deeper connection to work)</a:t>
            </a:r>
          </a:p>
          <a:p>
            <a:pPr marL="457200" indent="-457200" algn="l">
              <a:buAutoNum type="arabicPeriod"/>
            </a:pPr>
            <a:r>
              <a:rPr lang="en-US" sz="2000" dirty="0">
                <a:solidFill>
                  <a:schemeClr val="accent6">
                    <a:lumMod val="75000"/>
                  </a:schemeClr>
                </a:solidFill>
              </a:rPr>
              <a:t>Reward (financial, social, recognition)</a:t>
            </a:r>
          </a:p>
          <a:p>
            <a:pPr marL="457200" indent="-457200" algn="l">
              <a:buAutoNum type="arabicPeriod"/>
            </a:pPr>
            <a:r>
              <a:rPr lang="en-US" sz="2000" dirty="0">
                <a:solidFill>
                  <a:schemeClr val="accent6">
                    <a:lumMod val="75000"/>
                  </a:schemeClr>
                </a:solidFill>
              </a:rPr>
              <a:t>Control or Autonomy</a:t>
            </a:r>
          </a:p>
          <a:p>
            <a:pPr marL="457200" indent="-457200" algn="l">
              <a:buAutoNum type="arabicPeriod"/>
            </a:pPr>
            <a:r>
              <a:rPr lang="en-US" sz="2000" dirty="0">
                <a:solidFill>
                  <a:schemeClr val="accent6">
                    <a:lumMod val="75000"/>
                  </a:schemeClr>
                </a:solidFill>
              </a:rPr>
              <a:t>Fairness</a:t>
            </a:r>
          </a:p>
          <a:p>
            <a:pPr marL="457200" indent="-457200" algn="l">
              <a:buAutoNum type="arabicPeriod"/>
            </a:pPr>
            <a:r>
              <a:rPr lang="en-US" sz="2000" dirty="0">
                <a:solidFill>
                  <a:schemeClr val="accent6">
                    <a:lumMod val="75000"/>
                  </a:schemeClr>
                </a:solidFill>
              </a:rPr>
              <a:t>Community</a:t>
            </a:r>
            <a:r>
              <a:rPr lang="en-US" sz="2000" dirty="0"/>
              <a:t>			</a:t>
            </a:r>
            <a:r>
              <a:rPr lang="en-US" sz="1400" b="1" u="sng" dirty="0">
                <a:solidFill>
                  <a:schemeClr val="accent2">
                    <a:lumMod val="60000"/>
                    <a:lumOff val="40000"/>
                  </a:schemeClr>
                </a:solidFill>
              </a:rPr>
              <a:t>https://hbr.org/2023/04/a-two-minute-burnout-checkup</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Tree>
    <p:extLst>
      <p:ext uri="{BB962C8B-B14F-4D97-AF65-F5344CB8AC3E}">
        <p14:creationId xmlns:p14="http://schemas.microsoft.com/office/powerpoint/2010/main" val="159240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4007986" y="2517604"/>
            <a:ext cx="3151222" cy="1768298"/>
          </a:xfrm>
        </p:spPr>
        <p:txBody>
          <a:bodyPr/>
          <a:lstStyle/>
          <a:p>
            <a:pPr algn="l"/>
            <a:r>
              <a:rPr lang="en-US" dirty="0"/>
              <a:t>  </a:t>
            </a:r>
            <a:endParaRPr lang="en-US" sz="2000" dirty="0"/>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3209365" y="6038361"/>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
        <p:nvSpPr>
          <p:cNvPr id="6" name="TextBox 5">
            <a:extLst>
              <a:ext uri="{FF2B5EF4-FFF2-40B4-BE49-F238E27FC236}">
                <a16:creationId xmlns:a16="http://schemas.microsoft.com/office/drawing/2014/main" id="{5D323F31-C35B-7A20-8624-B9E556115855}"/>
              </a:ext>
            </a:extLst>
          </p:cNvPr>
          <p:cNvSpPr txBox="1"/>
          <p:nvPr/>
        </p:nvSpPr>
        <p:spPr>
          <a:xfrm>
            <a:off x="1404985" y="789438"/>
            <a:ext cx="3954728" cy="4031873"/>
          </a:xfrm>
          <a:prstGeom prst="rect">
            <a:avLst/>
          </a:prstGeom>
          <a:noFill/>
        </p:spPr>
        <p:txBody>
          <a:bodyPr wrap="square">
            <a:spAutoFit/>
          </a:bodyPr>
          <a:lstStyle/>
          <a:p>
            <a:r>
              <a:rPr lang="en-US" sz="3200" dirty="0"/>
              <a:t> </a:t>
            </a:r>
          </a:p>
          <a:p>
            <a:r>
              <a:rPr lang="en-US" sz="3200" dirty="0">
                <a:solidFill>
                  <a:schemeClr val="accent6"/>
                </a:solidFill>
              </a:rPr>
              <a:t>As leaders we know how to focus on the work, the process and the content.  We must also focus on our people, and ourselves.</a:t>
            </a:r>
          </a:p>
        </p:txBody>
      </p:sp>
      <p:pic>
        <p:nvPicPr>
          <p:cNvPr id="8" name="Picture 7" descr="A picture containing tree, outdoor, yellow, smoke&#10;&#10;Description automatically generated">
            <a:extLst>
              <a:ext uri="{FF2B5EF4-FFF2-40B4-BE49-F238E27FC236}">
                <a16:creationId xmlns:a16="http://schemas.microsoft.com/office/drawing/2014/main" id="{BFD686C0-9A22-26B7-0166-CB9654BEE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580831" y="2206575"/>
            <a:ext cx="4673303" cy="3115535"/>
          </a:xfrm>
          <a:prstGeom prst="rect">
            <a:avLst/>
          </a:prstGeom>
        </p:spPr>
      </p:pic>
    </p:spTree>
    <p:extLst>
      <p:ext uri="{BB962C8B-B14F-4D97-AF65-F5344CB8AC3E}">
        <p14:creationId xmlns:p14="http://schemas.microsoft.com/office/powerpoint/2010/main" val="407636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824816" y="366988"/>
            <a:ext cx="7766936" cy="893402"/>
          </a:xfrm>
        </p:spPr>
        <p:txBody>
          <a:bodyPr/>
          <a:lstStyle/>
          <a:p>
            <a:pPr algn="l"/>
            <a:r>
              <a:rPr lang="en-US" dirty="0"/>
              <a:t>  </a:t>
            </a:r>
            <a:r>
              <a:rPr lang="en-US" dirty="0">
                <a:solidFill>
                  <a:schemeClr val="tx1"/>
                </a:solidFill>
              </a:rPr>
              <a:t>Interactive Session</a:t>
            </a:r>
            <a:endParaRPr lang="en-US" sz="2000" dirty="0">
              <a:solidFill>
                <a:schemeClr val="tx1"/>
              </a:solidFill>
            </a:endParaRP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1309816" y="630196"/>
            <a:ext cx="8135256" cy="5350474"/>
          </a:xfrm>
        </p:spPr>
        <p:txBody>
          <a:bodyPr>
            <a:noAutofit/>
          </a:bodyPr>
          <a:lstStyle/>
          <a:p>
            <a:endParaRPr lang="en-US" sz="2000" dirty="0">
              <a:solidFill>
                <a:schemeClr val="accent2">
                  <a:lumMod val="60000"/>
                  <a:lumOff val="40000"/>
                </a:schemeClr>
              </a:solidFill>
            </a:endParaRPr>
          </a:p>
          <a:p>
            <a:endParaRPr lang="en-US" sz="2000" dirty="0">
              <a:solidFill>
                <a:schemeClr val="accent2">
                  <a:lumMod val="60000"/>
                  <a:lumOff val="40000"/>
                </a:schemeClr>
              </a:solidFill>
            </a:endParaRPr>
          </a:p>
          <a:p>
            <a:pPr algn="l"/>
            <a:r>
              <a:rPr lang="en-US" sz="2000" dirty="0">
                <a:solidFill>
                  <a:srgbClr val="00B0F0"/>
                </a:solidFill>
              </a:rPr>
              <a:t>LinkedIn:  </a:t>
            </a:r>
            <a:r>
              <a:rPr lang="en-US" sz="2000" dirty="0">
                <a:solidFill>
                  <a:schemeClr val="accent6"/>
                </a:solidFill>
              </a:rPr>
              <a:t>“Employees Do Not Leave Jobs, They Leave Managers.”</a:t>
            </a:r>
          </a:p>
          <a:p>
            <a:pPr algn="l"/>
            <a:r>
              <a:rPr lang="en-US" sz="2000" dirty="0">
                <a:solidFill>
                  <a:srgbClr val="00B0F0"/>
                </a:solidFill>
              </a:rPr>
              <a:t>Indeed: </a:t>
            </a:r>
            <a:r>
              <a:rPr lang="en-US" sz="2000" dirty="0">
                <a:solidFill>
                  <a:schemeClr val="accent2">
                    <a:lumMod val="60000"/>
                    <a:lumOff val="40000"/>
                  </a:schemeClr>
                </a:solidFill>
              </a:rPr>
              <a:t>Top 16 Reasons to Leave Job</a:t>
            </a:r>
            <a:r>
              <a:rPr lang="en-US" sz="2800" dirty="0">
                <a:solidFill>
                  <a:schemeClr val="accent2">
                    <a:lumMod val="60000"/>
                    <a:lumOff val="40000"/>
                  </a:schemeClr>
                </a:solidFill>
              </a:rPr>
              <a:t>: insufficient challenge</a:t>
            </a:r>
            <a:r>
              <a:rPr lang="en-US" sz="2000" dirty="0">
                <a:solidFill>
                  <a:schemeClr val="accent2">
                    <a:lumMod val="60000"/>
                    <a:lumOff val="40000"/>
                  </a:schemeClr>
                </a:solidFill>
              </a:rPr>
              <a:t>, salary, </a:t>
            </a:r>
            <a:r>
              <a:rPr lang="en-US" sz="3200" dirty="0">
                <a:solidFill>
                  <a:schemeClr val="accent2">
                    <a:lumMod val="60000"/>
                    <a:lumOff val="40000"/>
                  </a:schemeClr>
                </a:solidFill>
              </a:rPr>
              <a:t>uninspired</a:t>
            </a:r>
            <a:r>
              <a:rPr lang="en-US" sz="2000" dirty="0">
                <a:solidFill>
                  <a:schemeClr val="accent2">
                    <a:lumMod val="60000"/>
                    <a:lumOff val="40000"/>
                  </a:schemeClr>
                </a:solidFill>
              </a:rPr>
              <a:t>, undervalued, </a:t>
            </a:r>
            <a:r>
              <a:rPr lang="en-US" sz="2800" dirty="0">
                <a:solidFill>
                  <a:schemeClr val="tx2">
                    <a:lumMod val="50000"/>
                  </a:schemeClr>
                </a:solidFill>
              </a:rPr>
              <a:t>the manager</a:t>
            </a:r>
            <a:r>
              <a:rPr lang="en-US" sz="2000" dirty="0">
                <a:solidFill>
                  <a:schemeClr val="accent2">
                    <a:lumMod val="60000"/>
                    <a:lumOff val="40000"/>
                  </a:schemeClr>
                </a:solidFill>
              </a:rPr>
              <a:t>, more growth or advancement, more feedback or structure, environment/culture…</a:t>
            </a:r>
          </a:p>
          <a:p>
            <a:pPr algn="l"/>
            <a:r>
              <a:rPr lang="en-US" sz="1400" dirty="0">
                <a:solidFill>
                  <a:schemeClr val="accent2">
                    <a:lumMod val="60000"/>
                    <a:lumOff val="40000"/>
                  </a:schemeClr>
                </a:solidFill>
                <a:hlinkClick r:id="rId3"/>
              </a:rPr>
              <a:t>https://www.indeed.com/career-advice/career-development/reasons-employees-leave</a:t>
            </a:r>
            <a:endParaRPr lang="en-US" sz="1400" dirty="0">
              <a:solidFill>
                <a:schemeClr val="accent2">
                  <a:lumMod val="60000"/>
                  <a:lumOff val="40000"/>
                </a:schemeClr>
              </a:solidFill>
            </a:endParaRPr>
          </a:p>
          <a:p>
            <a:pPr algn="l"/>
            <a:r>
              <a:rPr lang="en-US" dirty="0">
                <a:solidFill>
                  <a:srgbClr val="00B0F0"/>
                </a:solidFill>
              </a:rPr>
              <a:t>Gallup State of the Global Workplace Report 2022</a:t>
            </a:r>
            <a:r>
              <a:rPr lang="en-US" sz="1400" dirty="0">
                <a:solidFill>
                  <a:schemeClr val="accent2">
                    <a:lumMod val="60000"/>
                    <a:lumOff val="40000"/>
                  </a:schemeClr>
                </a:solidFill>
              </a:rPr>
              <a:t>:  trends</a:t>
            </a:r>
          </a:p>
          <a:p>
            <a:pPr marL="342900" indent="-342900" algn="l">
              <a:buAutoNum type="arabicPeriod"/>
            </a:pPr>
            <a:r>
              <a:rPr lang="en-US" sz="1400" dirty="0">
                <a:solidFill>
                  <a:schemeClr val="accent2">
                    <a:lumMod val="60000"/>
                    <a:lumOff val="40000"/>
                  </a:schemeClr>
                </a:solidFill>
              </a:rPr>
              <a:t>Engagement and wellbeing trends are stable but low</a:t>
            </a:r>
          </a:p>
          <a:p>
            <a:pPr marL="342900" indent="-342900" algn="l">
              <a:buAutoNum type="arabicPeriod"/>
            </a:pPr>
            <a:r>
              <a:rPr lang="en-US" sz="1400" dirty="0">
                <a:solidFill>
                  <a:schemeClr val="accent2">
                    <a:lumMod val="60000"/>
                    <a:lumOff val="40000"/>
                  </a:schemeClr>
                </a:solidFill>
              </a:rPr>
              <a:t>Employee stress is at an all time high, higher than during Pandemic</a:t>
            </a:r>
          </a:p>
          <a:p>
            <a:pPr marL="342900" indent="-342900" algn="l">
              <a:buAutoNum type="arabicPeriod"/>
            </a:pPr>
            <a:r>
              <a:rPr lang="en-US" sz="1400" dirty="0">
                <a:solidFill>
                  <a:schemeClr val="accent2">
                    <a:lumMod val="60000"/>
                    <a:lumOff val="40000"/>
                  </a:schemeClr>
                </a:solidFill>
              </a:rPr>
              <a:t>3.Globally hope has declined among workers</a:t>
            </a:r>
          </a:p>
          <a:p>
            <a:pPr algn="l"/>
            <a:endParaRPr lang="en-US" sz="1400" dirty="0">
              <a:solidFill>
                <a:schemeClr val="accent2">
                  <a:lumMod val="60000"/>
                  <a:lumOff val="40000"/>
                </a:schemeClr>
              </a:solidFill>
            </a:endParaRPr>
          </a:p>
          <a:p>
            <a:pPr algn="l"/>
            <a:r>
              <a:rPr lang="en-US" dirty="0">
                <a:solidFill>
                  <a:schemeClr val="accent6"/>
                </a:solidFill>
              </a:rPr>
              <a:t>Gallup Estimates that “trillions are lost to low engagement worldwide”</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4"/>
          <a:stretch>
            <a:fillRect/>
          </a:stretch>
        </p:blipFill>
        <p:spPr>
          <a:xfrm>
            <a:off x="8995720" y="4723879"/>
            <a:ext cx="2175351" cy="1519999"/>
          </a:xfrm>
          <a:prstGeom prst="rect">
            <a:avLst/>
          </a:prstGeom>
        </p:spPr>
      </p:pic>
    </p:spTree>
    <p:extLst>
      <p:ext uri="{BB962C8B-B14F-4D97-AF65-F5344CB8AC3E}">
        <p14:creationId xmlns:p14="http://schemas.microsoft.com/office/powerpoint/2010/main" val="319976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939114" y="366987"/>
            <a:ext cx="9135328" cy="4785781"/>
          </a:xfrm>
        </p:spPr>
        <p:txBody>
          <a:bodyPr/>
          <a:lstStyle/>
          <a:p>
            <a:pPr algn="l"/>
            <a:r>
              <a:rPr lang="en-US" dirty="0">
                <a:solidFill>
                  <a:schemeClr val="tx1"/>
                </a:solidFill>
              </a:rPr>
              <a:t>Stand up: How Many of Us</a:t>
            </a:r>
            <a:br>
              <a:rPr lang="en-US" dirty="0"/>
            </a:br>
            <a:br>
              <a:rPr lang="en-US" dirty="0"/>
            </a:br>
            <a:r>
              <a:rPr lang="en-US" sz="2000" dirty="0"/>
              <a:t>Are super excited about something an upcoming project at work?</a:t>
            </a:r>
            <a:br>
              <a:rPr lang="en-US" sz="2000" dirty="0"/>
            </a:br>
            <a:r>
              <a:rPr lang="en-US" sz="2000" dirty="0"/>
              <a:t>Are super excited about a trip or vacation planned for next 12 months?</a:t>
            </a:r>
            <a:br>
              <a:rPr lang="en-US" sz="2000" dirty="0"/>
            </a:br>
            <a:r>
              <a:rPr lang="en-US" sz="2000" dirty="0"/>
              <a:t>Are Cat people?  Dog People?</a:t>
            </a:r>
            <a:br>
              <a:rPr lang="en-US" sz="2000" dirty="0"/>
            </a:br>
            <a:r>
              <a:rPr lang="en-US" sz="2000" dirty="0"/>
              <a:t>Are homeowners?   Renters?</a:t>
            </a:r>
            <a:br>
              <a:rPr lang="en-US" sz="2000" dirty="0"/>
            </a:br>
            <a:r>
              <a:rPr lang="en-US" sz="2000" dirty="0"/>
              <a:t>Have raised kids here?  Are raising K-12 kids here now?</a:t>
            </a:r>
            <a:br>
              <a:rPr lang="en-US" sz="2000" dirty="0"/>
            </a:br>
            <a:r>
              <a:rPr lang="en-US" sz="2000" dirty="0"/>
              <a:t>Like Crunchy peanut butter?  Smooth peanut butter?</a:t>
            </a:r>
            <a:br>
              <a:rPr lang="en-US" sz="2000" dirty="0"/>
            </a:br>
            <a:r>
              <a:rPr lang="en-US" sz="2000" dirty="0"/>
              <a:t>Know a friend/family that lived here for 10 + years that recently moved away?</a:t>
            </a:r>
            <a:br>
              <a:rPr lang="en-US" sz="2000" dirty="0"/>
            </a:br>
            <a:r>
              <a:rPr lang="en-US" sz="2000" dirty="0"/>
              <a:t>Twenty years?  Thirty years?</a:t>
            </a:r>
            <a:br>
              <a:rPr lang="en-US" sz="2000" dirty="0"/>
            </a:br>
            <a:r>
              <a:rPr lang="en-US" sz="2000" dirty="0"/>
              <a:t>Know someone who started a business in our region this year?</a:t>
            </a:r>
            <a:br>
              <a:rPr lang="en-US" sz="2000" dirty="0"/>
            </a:br>
            <a:r>
              <a:rPr lang="en-US" sz="2000" dirty="0"/>
              <a:t>Who sold or closed a business in our region this year?</a:t>
            </a:r>
            <a:br>
              <a:rPr lang="en-US" sz="2000" dirty="0"/>
            </a:br>
            <a:endParaRPr lang="en-US" sz="2000" dirty="0"/>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3209365" y="6038361"/>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Tree>
    <p:extLst>
      <p:ext uri="{BB962C8B-B14F-4D97-AF65-F5344CB8AC3E}">
        <p14:creationId xmlns:p14="http://schemas.microsoft.com/office/powerpoint/2010/main" val="342265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824816" y="366987"/>
            <a:ext cx="7766936" cy="5062263"/>
          </a:xfrm>
        </p:spPr>
        <p:txBody>
          <a:bodyPr/>
          <a:lstStyle/>
          <a:p>
            <a:pPr algn="l"/>
            <a:r>
              <a:rPr lang="en-US" dirty="0"/>
              <a:t>  </a:t>
            </a:r>
            <a:endParaRPr lang="en-US" sz="2000" dirty="0"/>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3209365" y="6038361"/>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
        <p:nvSpPr>
          <p:cNvPr id="6" name="TextBox 5">
            <a:extLst>
              <a:ext uri="{FF2B5EF4-FFF2-40B4-BE49-F238E27FC236}">
                <a16:creationId xmlns:a16="http://schemas.microsoft.com/office/drawing/2014/main" id="{5E44DB40-C1A1-0E23-334C-0D1F38D0D0FC}"/>
              </a:ext>
            </a:extLst>
          </p:cNvPr>
          <p:cNvSpPr txBox="1"/>
          <p:nvPr/>
        </p:nvSpPr>
        <p:spPr>
          <a:xfrm>
            <a:off x="680091" y="573130"/>
            <a:ext cx="9205314" cy="4708981"/>
          </a:xfrm>
          <a:prstGeom prst="rect">
            <a:avLst/>
          </a:prstGeom>
          <a:noFill/>
        </p:spPr>
        <p:txBody>
          <a:bodyPr wrap="square">
            <a:spAutoFit/>
          </a:bodyPr>
          <a:lstStyle/>
          <a:p>
            <a:r>
              <a:rPr lang="en-US" sz="6000" dirty="0"/>
              <a:t>Stand up: How Many of Us </a:t>
            </a:r>
          </a:p>
          <a:p>
            <a:endParaRPr lang="en-US" sz="2000" dirty="0"/>
          </a:p>
          <a:p>
            <a:r>
              <a:rPr lang="en-US" sz="2000" dirty="0">
                <a:solidFill>
                  <a:schemeClr val="accent1"/>
                </a:solidFill>
              </a:rPr>
              <a:t>Are morning people?   Night owls?</a:t>
            </a:r>
            <a:br>
              <a:rPr lang="en-US" sz="2000" dirty="0">
                <a:solidFill>
                  <a:schemeClr val="accent1"/>
                </a:solidFill>
              </a:rPr>
            </a:br>
            <a:r>
              <a:rPr lang="en-US" sz="2000" dirty="0">
                <a:solidFill>
                  <a:schemeClr val="accent1"/>
                </a:solidFill>
              </a:rPr>
              <a:t>Know someone suffering from depression?</a:t>
            </a:r>
            <a:br>
              <a:rPr lang="en-US" sz="2000" dirty="0">
                <a:solidFill>
                  <a:schemeClr val="accent1"/>
                </a:solidFill>
              </a:rPr>
            </a:br>
            <a:r>
              <a:rPr lang="en-US" sz="2000" dirty="0">
                <a:solidFill>
                  <a:schemeClr val="accent1"/>
                </a:solidFill>
              </a:rPr>
              <a:t>Know someone how has died of substance abuse?</a:t>
            </a:r>
            <a:br>
              <a:rPr lang="en-US" sz="2000" dirty="0">
                <a:solidFill>
                  <a:schemeClr val="accent1"/>
                </a:solidFill>
              </a:rPr>
            </a:br>
            <a:r>
              <a:rPr lang="en-US" sz="2000" dirty="0">
                <a:solidFill>
                  <a:schemeClr val="accent1"/>
                </a:solidFill>
              </a:rPr>
              <a:t>Know friend of the family who has completed suicide? </a:t>
            </a:r>
          </a:p>
          <a:p>
            <a:r>
              <a:rPr lang="en-US" sz="2000" dirty="0">
                <a:solidFill>
                  <a:schemeClr val="accent1"/>
                </a:solidFill>
              </a:rPr>
              <a:t>Are struggling financially due to inflation?</a:t>
            </a:r>
            <a:br>
              <a:rPr lang="en-US" sz="2000" dirty="0">
                <a:solidFill>
                  <a:schemeClr val="accent1"/>
                </a:solidFill>
              </a:rPr>
            </a:br>
            <a:r>
              <a:rPr lang="en-US" sz="2000" dirty="0">
                <a:solidFill>
                  <a:schemeClr val="accent1"/>
                </a:solidFill>
              </a:rPr>
              <a:t>Are spending more now than during COVID?</a:t>
            </a:r>
            <a:br>
              <a:rPr lang="en-US" sz="2000" dirty="0">
                <a:solidFill>
                  <a:schemeClr val="accent1"/>
                </a:solidFill>
              </a:rPr>
            </a:br>
            <a:r>
              <a:rPr lang="en-US" sz="2000" dirty="0">
                <a:solidFill>
                  <a:schemeClr val="accent1"/>
                </a:solidFill>
              </a:rPr>
              <a:t>Are more optimistic about our economy than in recent years?</a:t>
            </a:r>
            <a:br>
              <a:rPr lang="en-US" sz="2000" dirty="0">
                <a:solidFill>
                  <a:schemeClr val="accent1"/>
                </a:solidFill>
              </a:rPr>
            </a:br>
            <a:r>
              <a:rPr lang="en-US" sz="2000" dirty="0">
                <a:solidFill>
                  <a:schemeClr val="accent1"/>
                </a:solidFill>
              </a:rPr>
              <a:t>Believe a recession is imminent in 2023?</a:t>
            </a:r>
          </a:p>
          <a:p>
            <a:r>
              <a:rPr lang="en-US" sz="2000" dirty="0">
                <a:solidFill>
                  <a:schemeClr val="accent1"/>
                </a:solidFill>
              </a:rPr>
              <a:t>Feel there is enough laughter in your day?</a:t>
            </a:r>
          </a:p>
          <a:p>
            <a:r>
              <a:rPr lang="en-US" sz="2000" dirty="0">
                <a:solidFill>
                  <a:schemeClr val="accent1"/>
                </a:solidFill>
              </a:rPr>
              <a:t>Supportive people around you at work?</a:t>
            </a:r>
          </a:p>
          <a:p>
            <a:r>
              <a:rPr lang="en-US" sz="2000" dirty="0">
                <a:solidFill>
                  <a:schemeClr val="accent1"/>
                </a:solidFill>
              </a:rPr>
              <a:t>Talk regularly about mental health with employees?</a:t>
            </a:r>
          </a:p>
        </p:txBody>
      </p:sp>
    </p:spTree>
    <p:extLst>
      <p:ext uri="{BB962C8B-B14F-4D97-AF65-F5344CB8AC3E}">
        <p14:creationId xmlns:p14="http://schemas.microsoft.com/office/powerpoint/2010/main" val="253268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680519" y="741405"/>
            <a:ext cx="7849449" cy="4919847"/>
          </a:xfrm>
        </p:spPr>
        <p:txBody>
          <a:bodyPr/>
          <a:lstStyle/>
          <a:p>
            <a:pPr algn="l"/>
            <a:r>
              <a:rPr lang="en-US" dirty="0"/>
              <a:t>Discussion:</a:t>
            </a:r>
            <a:br>
              <a:rPr lang="en-US" dirty="0"/>
            </a:br>
            <a:br>
              <a:rPr lang="en-US" sz="2400" dirty="0"/>
            </a:br>
            <a:r>
              <a:rPr lang="en-US" sz="2400" dirty="0"/>
              <a:t>What question was the toughest and why?</a:t>
            </a:r>
            <a:br>
              <a:rPr lang="en-US" sz="2400" dirty="0"/>
            </a:br>
            <a:br>
              <a:rPr lang="en-US" sz="2400" dirty="0"/>
            </a:br>
            <a:r>
              <a:rPr lang="en-US" sz="2400" dirty="0"/>
              <a:t>What is a project or issue you would like help with?</a:t>
            </a:r>
            <a:br>
              <a:rPr lang="en-US" sz="2400" dirty="0"/>
            </a:br>
            <a:r>
              <a:rPr lang="en-US" sz="1600" dirty="0">
                <a:solidFill>
                  <a:schemeClr val="accent1">
                    <a:lumMod val="75000"/>
                  </a:schemeClr>
                </a:solidFill>
              </a:rPr>
              <a:t>Stand Up if you have advice or want to mentor –business cards or sticky notes.</a:t>
            </a:r>
            <a:br>
              <a:rPr lang="en-US" sz="2400" dirty="0"/>
            </a:br>
            <a:br>
              <a:rPr lang="en-US" sz="2400" dirty="0"/>
            </a:br>
            <a:r>
              <a:rPr lang="en-US" sz="2400" dirty="0"/>
              <a:t>What is a project or issue you are absolutely kicking butt on and want to share or mentor others on? </a:t>
            </a:r>
            <a:br>
              <a:rPr lang="en-US" sz="2400" dirty="0"/>
            </a:br>
            <a:r>
              <a:rPr lang="en-US" sz="1600" dirty="0">
                <a:solidFill>
                  <a:schemeClr val="accent1">
                    <a:lumMod val="75000"/>
                  </a:schemeClr>
                </a:solidFill>
              </a:rPr>
              <a:t>Stand Up if you have advice or want to mentor –business cards or sticky notes.</a:t>
            </a:r>
            <a:r>
              <a:rPr lang="en-US" sz="1600" dirty="0"/>
              <a:t> </a:t>
            </a:r>
            <a:br>
              <a:rPr lang="en-US" sz="1600" dirty="0"/>
            </a:br>
            <a:r>
              <a:rPr lang="en-US" sz="1600" dirty="0"/>
              <a:t> </a:t>
            </a:r>
            <a:br>
              <a:rPr lang="en-US" sz="2400" dirty="0"/>
            </a:br>
            <a:r>
              <a:rPr lang="en-US" sz="2400" dirty="0"/>
              <a:t>Will publish these sheets.</a:t>
            </a:r>
            <a:br>
              <a:rPr lang="en-US" dirty="0"/>
            </a:br>
            <a:endParaRPr lang="en-US" sz="2000" dirty="0"/>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3209365" y="6038361"/>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7278130" y="4907975"/>
            <a:ext cx="2434843" cy="1727604"/>
          </a:xfrm>
          <a:prstGeom prst="rect">
            <a:avLst/>
          </a:prstGeom>
        </p:spPr>
      </p:pic>
    </p:spTree>
    <p:extLst>
      <p:ext uri="{BB962C8B-B14F-4D97-AF65-F5344CB8AC3E}">
        <p14:creationId xmlns:p14="http://schemas.microsoft.com/office/powerpoint/2010/main" val="27019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692875" y="212986"/>
            <a:ext cx="7589957" cy="2685132"/>
          </a:xfrm>
        </p:spPr>
        <p:txBody>
          <a:bodyPr/>
          <a:lstStyle/>
          <a:p>
            <a:pPr algn="l"/>
            <a:r>
              <a:rPr lang="en-US" sz="3600" dirty="0"/>
              <a:t>Emergency Exits</a:t>
            </a:r>
            <a:br>
              <a:rPr lang="en-US" sz="3600" dirty="0"/>
            </a:br>
            <a:r>
              <a:rPr lang="en-US" sz="3600" dirty="0"/>
              <a:t>Bathrooms</a:t>
            </a:r>
            <a:br>
              <a:rPr lang="en-US" sz="3600" dirty="0"/>
            </a:br>
            <a:r>
              <a:rPr lang="en-US" sz="3600" dirty="0"/>
              <a:t>Food</a:t>
            </a:r>
            <a:br>
              <a:rPr lang="en-US" sz="3600" dirty="0"/>
            </a:br>
            <a:r>
              <a:rPr lang="en-US" sz="3600" dirty="0"/>
              <a:t>Agenda</a:t>
            </a: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0" y="3959883"/>
            <a:ext cx="6264968" cy="1639278"/>
          </a:xfrm>
        </p:spPr>
        <p:txBody>
          <a:bodyPr>
            <a:noAutofit/>
          </a:bodyPr>
          <a:lstStyle/>
          <a:p>
            <a:pPr algn="ctr"/>
            <a:r>
              <a:rPr lang="en-US" sz="5400" dirty="0">
                <a:solidFill>
                  <a:schemeClr val="accent3">
                    <a:lumMod val="75000"/>
                  </a:schemeClr>
                </a:solidFill>
              </a:rPr>
              <a:t>Logistics</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pic>
        <p:nvPicPr>
          <p:cNvPr id="6" name="Picture 5" descr="A person sitting in a doorway&#10;&#10;Description automatically generated with medium confidence">
            <a:extLst>
              <a:ext uri="{FF2B5EF4-FFF2-40B4-BE49-F238E27FC236}">
                <a16:creationId xmlns:a16="http://schemas.microsoft.com/office/drawing/2014/main" id="{59CCD842-C292-677E-B026-3C76F90B6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679" y="608107"/>
            <a:ext cx="3435017" cy="2290011"/>
          </a:xfrm>
          <a:prstGeom prst="rect">
            <a:avLst/>
          </a:prstGeom>
        </p:spPr>
      </p:pic>
    </p:spTree>
    <p:extLst>
      <p:ext uri="{BB962C8B-B14F-4D97-AF65-F5344CB8AC3E}">
        <p14:creationId xmlns:p14="http://schemas.microsoft.com/office/powerpoint/2010/main" val="225276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3209365" y="6038361"/>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
        <p:nvSpPr>
          <p:cNvPr id="7" name="Title 1">
            <a:extLst>
              <a:ext uri="{FF2B5EF4-FFF2-40B4-BE49-F238E27FC236}">
                <a16:creationId xmlns:a16="http://schemas.microsoft.com/office/drawing/2014/main" id="{2B643B19-38AE-6E08-28F1-05BD56CA486F}"/>
              </a:ext>
            </a:extLst>
          </p:cNvPr>
          <p:cNvSpPr>
            <a:spLocks noGrp="1"/>
          </p:cNvSpPr>
          <p:nvPr>
            <p:ph type="ctrTitle"/>
          </p:nvPr>
        </p:nvSpPr>
        <p:spPr>
          <a:xfrm>
            <a:off x="827315" y="168728"/>
            <a:ext cx="9884227" cy="6520544"/>
          </a:xfrm>
        </p:spPr>
        <p:txBody>
          <a:bodyPr/>
          <a:lstStyle/>
          <a:p>
            <a:pPr marL="76200" marR="0" algn="l">
              <a:spcBef>
                <a:spcPts val="500"/>
              </a:spcBef>
              <a:spcAft>
                <a:spcPts val="0"/>
              </a:spcAft>
              <a:tabLst>
                <a:tab pos="1447800" algn="l"/>
              </a:tabLst>
            </a:pPr>
            <a:r>
              <a:rPr lang="en-US" sz="1200" dirty="0">
                <a:solidFill>
                  <a:schemeClr val="accent6">
                    <a:lumMod val="75000"/>
                  </a:schemeClr>
                </a:solidFill>
                <a:effectLst/>
                <a:latin typeface="Tahoma" panose="020B0604030504040204" pitchFamily="34" charset="0"/>
                <a:ea typeface="Tahoma" panose="020B0604030504040204" pitchFamily="34" charset="0"/>
              </a:rPr>
              <a:t>9:00</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spc="-20" dirty="0">
                <a:solidFill>
                  <a:schemeClr val="accent6">
                    <a:lumMod val="75000"/>
                  </a:schemeClr>
                </a:solidFill>
                <a:effectLst/>
                <a:latin typeface="Tahoma" panose="020B0604030504040204" pitchFamily="34" charset="0"/>
                <a:ea typeface="Tahoma" panose="020B0604030504040204" pitchFamily="34" charset="0"/>
              </a:rPr>
              <a:t>a.m.</a:t>
            </a:r>
            <a:r>
              <a:rPr lang="en-US" sz="1200" dirty="0">
                <a:solidFill>
                  <a:schemeClr val="accent6">
                    <a:lumMod val="75000"/>
                  </a:schemeClr>
                </a:solidFill>
                <a:effectLst/>
                <a:latin typeface="Tahoma" panose="020B0604030504040204" pitchFamily="34" charset="0"/>
                <a:ea typeface="Tahoma" panose="020B0604030504040204" pitchFamily="34" charset="0"/>
              </a:rPr>
              <a:t>	</a:t>
            </a:r>
            <a:r>
              <a:rPr lang="en-US" sz="1200" spc="-10" dirty="0">
                <a:solidFill>
                  <a:schemeClr val="accent6">
                    <a:lumMod val="75000"/>
                  </a:schemeClr>
                </a:solidFill>
                <a:effectLst/>
                <a:latin typeface="Tahoma" panose="020B0604030504040204" pitchFamily="34" charset="0"/>
                <a:ea typeface="Tahoma" panose="020B0604030504040204" pitchFamily="34" charset="0"/>
              </a:rPr>
              <a:t>Welcome</a:t>
            </a:r>
            <a:r>
              <a:rPr lang="en-US" sz="1200" spc="-10" dirty="0">
                <a:solidFill>
                  <a:schemeClr val="accent6">
                    <a:lumMod val="75000"/>
                  </a:schemeClr>
                </a:solidFill>
                <a:latin typeface="Tahoma" panose="020B0604030504040204" pitchFamily="34" charset="0"/>
                <a:ea typeface="Tahoma" panose="020B0604030504040204" pitchFamily="34" charset="0"/>
              </a:rPr>
              <a:t> - </a:t>
            </a:r>
            <a:r>
              <a:rPr lang="en-US" sz="1200" dirty="0">
                <a:solidFill>
                  <a:schemeClr val="accent6">
                    <a:lumMod val="75000"/>
                  </a:schemeClr>
                </a:solidFill>
                <a:effectLst/>
                <a:latin typeface="Tahoma" panose="020B0604030504040204" pitchFamily="34" charset="0"/>
                <a:ea typeface="Tahoma" panose="020B0604030504040204" pitchFamily="34" charset="0"/>
              </a:rPr>
              <a:t>Jon</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Stavney,</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Executive</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Director,</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spc="-10" dirty="0">
                <a:solidFill>
                  <a:schemeClr val="accent6">
                    <a:lumMod val="75000"/>
                  </a:schemeClr>
                </a:solidFill>
                <a:effectLst/>
                <a:latin typeface="Tahoma" panose="020B0604030504040204" pitchFamily="34" charset="0"/>
                <a:ea typeface="Tahoma" panose="020B0604030504040204" pitchFamily="34" charset="0"/>
              </a:rPr>
              <a:t>NWCCOG</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9:10 a.m.	Angela</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Belden</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Martinez,</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Regional</a:t>
            </a:r>
            <a:r>
              <a:rPr lang="en-US" sz="1200" spc="-3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Director,</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Denver</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Regional</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Office,</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U.S. Department of 	Commerce Economic 	Development Administration</a:t>
            </a:r>
            <a:br>
              <a:rPr lang="en-US" sz="1200" dirty="0">
                <a:solidFill>
                  <a:schemeClr val="accent6">
                    <a:lumMod val="75000"/>
                  </a:schemeClr>
                </a:solidFill>
                <a:effectLst/>
                <a:latin typeface="Tahoma" panose="020B0604030504040204" pitchFamily="34" charset="0"/>
                <a:ea typeface="Tahoma" panose="020B0604030504040204" pitchFamily="34" charset="0"/>
              </a:rPr>
            </a:b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9:20 a.m.	Economic and Demographic Trends - Greg Totten, Economist, Colorado Demography Office</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10:00 a.m.	</a:t>
            </a:r>
            <a:r>
              <a:rPr lang="en-US" sz="1200" spc="-37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Audience</a:t>
            </a:r>
            <a:r>
              <a:rPr lang="en-US" sz="1200" spc="-6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Participation</a:t>
            </a:r>
            <a:r>
              <a:rPr lang="en-US" sz="1200" spc="-7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Interactive</a:t>
            </a:r>
            <a:r>
              <a:rPr lang="en-US" sz="1200" spc="-7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Session </a:t>
            </a:r>
            <a:br>
              <a:rPr lang="en-US" sz="1200" dirty="0">
                <a:solidFill>
                  <a:schemeClr val="accent6">
                    <a:lumMod val="75000"/>
                  </a:schemeClr>
                </a:solidFill>
                <a:effectLst/>
                <a:latin typeface="Tahoma" panose="020B0604030504040204" pitchFamily="34" charset="0"/>
                <a:ea typeface="Tahoma" panose="020B0604030504040204" pitchFamily="34" charset="0"/>
              </a:rPr>
            </a:b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10:20 a.m.	Networking Break</a:t>
            </a:r>
            <a:br>
              <a:rPr lang="en-US" sz="1200" dirty="0">
                <a:solidFill>
                  <a:schemeClr val="accent6">
                    <a:lumMod val="75000"/>
                  </a:schemeClr>
                </a:solidFill>
                <a:effectLst/>
                <a:latin typeface="Tahoma" panose="020B0604030504040204" pitchFamily="34" charset="0"/>
                <a:ea typeface="Tahoma" panose="020B0604030504040204" pitchFamily="34" charset="0"/>
              </a:rPr>
            </a:b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10:30 a.m.	Supporting our Workforce with Integrated Network Services - Brianne</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Snow,</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Executive</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Director,</a:t>
            </a:r>
            <a:r>
              <a:rPr lang="en-US" sz="1200" spc="-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Family</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&amp;</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Intercultural</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Resource</a:t>
            </a:r>
            <a:r>
              <a:rPr lang="en-US" sz="1200" spc="-5" dirty="0">
                <a:solidFill>
                  <a:schemeClr val="accent6">
                    <a:lumMod val="75000"/>
                  </a:schemeClr>
                </a:solidFill>
                <a:effectLst/>
                <a:latin typeface="Tahoma" panose="020B0604030504040204" pitchFamily="34" charset="0"/>
                <a:ea typeface="Tahoma" panose="020B0604030504040204" pitchFamily="34" charset="0"/>
              </a:rPr>
              <a:t> </a:t>
            </a:r>
            <a:r>
              <a:rPr lang="en-US" sz="1200" spc="-10" dirty="0">
                <a:solidFill>
                  <a:schemeClr val="accent6">
                    <a:lumMod val="75000"/>
                  </a:schemeClr>
                </a:solidFill>
                <a:effectLst/>
                <a:latin typeface="Tahoma" panose="020B0604030504040204" pitchFamily="34" charset="0"/>
                <a:ea typeface="Tahoma" panose="020B0604030504040204" pitchFamily="34" charset="0"/>
              </a:rPr>
              <a:t>Center</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11:00 </a:t>
            </a:r>
            <a:r>
              <a:rPr lang="en-US" sz="1200" spc="-20" dirty="0">
                <a:solidFill>
                  <a:schemeClr val="accent6">
                    <a:lumMod val="75000"/>
                  </a:schemeClr>
                </a:solidFill>
                <a:effectLst/>
                <a:latin typeface="Tahoma" panose="020B0604030504040204" pitchFamily="34" charset="0"/>
                <a:ea typeface="Tahoma" panose="020B0604030504040204" pitchFamily="34" charset="0"/>
              </a:rPr>
              <a:t>a.m.</a:t>
            </a:r>
            <a:r>
              <a:rPr lang="en-US" sz="1200" dirty="0">
                <a:solidFill>
                  <a:schemeClr val="accent6">
                    <a:lumMod val="75000"/>
                  </a:schemeClr>
                </a:solidFill>
                <a:effectLst/>
                <a:latin typeface="Tahoma" panose="020B0604030504040204" pitchFamily="34" charset="0"/>
                <a:ea typeface="Tahoma" panose="020B0604030504040204" pitchFamily="34" charset="0"/>
              </a:rPr>
              <a:t>	Our Transitioning Economy: Business Succession Planning </a:t>
            </a:r>
            <a:r>
              <a:rPr lang="en-US" sz="1200" dirty="0">
                <a:solidFill>
                  <a:schemeClr val="accent6">
                    <a:lumMod val="75000"/>
                  </a:schemeClr>
                </a:solidFill>
                <a:latin typeface="Tahoma" panose="020B0604030504040204" pitchFamily="34" charset="0"/>
                <a:ea typeface="Tahoma" panose="020B0604030504040204" pitchFamily="34" charset="0"/>
              </a:rPr>
              <a:t>&amp; Support - </a:t>
            </a:r>
            <a:r>
              <a:rPr lang="en-US" sz="1200" dirty="0">
                <a:solidFill>
                  <a:schemeClr val="accent6">
                    <a:lumMod val="75000"/>
                  </a:schemeClr>
                </a:solidFill>
                <a:effectLst/>
                <a:latin typeface="Tahoma" panose="020B0604030504040204" pitchFamily="34" charset="0"/>
                <a:ea typeface="Tahoma" panose="020B0604030504040204" pitchFamily="34" charset="0"/>
              </a:rPr>
              <a:t>Erin</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McCuskey,</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Regional</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Director,</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Northwest</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Colorado</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SBDC</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&amp;</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Eagle</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County Economic Resiliency Manager</a:t>
            </a:r>
            <a:br>
              <a:rPr lang="en-US" sz="1200" dirty="0">
                <a:solidFill>
                  <a:schemeClr val="accent6">
                    <a:lumMod val="75000"/>
                  </a:schemeClr>
                </a:solidFill>
                <a:effectLst/>
                <a:latin typeface="Tahoma" panose="020B0604030504040204" pitchFamily="34" charset="0"/>
                <a:ea typeface="Tahoma" panose="020B0604030504040204" pitchFamily="34" charset="0"/>
              </a:rPr>
            </a:b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11:30 </a:t>
            </a:r>
            <a:r>
              <a:rPr lang="en-US" sz="1200" spc="-20" dirty="0">
                <a:solidFill>
                  <a:schemeClr val="accent6">
                    <a:lumMod val="75000"/>
                  </a:schemeClr>
                </a:solidFill>
                <a:effectLst/>
                <a:latin typeface="Tahoma" panose="020B0604030504040204" pitchFamily="34" charset="0"/>
                <a:ea typeface="Tahoma" panose="020B0604030504040204" pitchFamily="34" charset="0"/>
              </a:rPr>
              <a:t>a.m.</a:t>
            </a:r>
            <a:r>
              <a:rPr lang="en-US" sz="1200" dirty="0">
                <a:solidFill>
                  <a:schemeClr val="accent6">
                    <a:lumMod val="75000"/>
                  </a:schemeClr>
                </a:solidFill>
                <a:effectLst/>
                <a:latin typeface="Tahoma" panose="020B0604030504040204" pitchFamily="34" charset="0"/>
                <a:ea typeface="Tahoma" panose="020B0604030504040204" pitchFamily="34" charset="0"/>
              </a:rPr>
              <a:t>	CHFA Workforce Housing Projects - Margie</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Joy,</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Colorado</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Housing</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&amp;</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Finance</a:t>
            </a:r>
            <a:r>
              <a:rPr lang="en-US" sz="1200" spc="-10" dirty="0">
                <a:solidFill>
                  <a:schemeClr val="accent6">
                    <a:lumMod val="75000"/>
                  </a:schemeClr>
                </a:solidFill>
                <a:effectLst/>
                <a:latin typeface="Tahoma" panose="020B0604030504040204" pitchFamily="34" charset="0"/>
                <a:ea typeface="Tahoma" panose="020B0604030504040204" pitchFamily="34" charset="0"/>
              </a:rPr>
              <a:t> Authority</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11:45 </a:t>
            </a:r>
            <a:r>
              <a:rPr lang="en-US" sz="1200" spc="-20" dirty="0">
                <a:solidFill>
                  <a:schemeClr val="accent6">
                    <a:lumMod val="75000"/>
                  </a:schemeClr>
                </a:solidFill>
                <a:effectLst/>
                <a:latin typeface="Tahoma" panose="020B0604030504040204" pitchFamily="34" charset="0"/>
                <a:ea typeface="Tahoma" panose="020B0604030504040204" pitchFamily="34" charset="0"/>
              </a:rPr>
              <a:t>p.m.</a:t>
            </a:r>
            <a:r>
              <a:rPr lang="en-US" sz="1200" dirty="0">
                <a:solidFill>
                  <a:schemeClr val="accent6">
                    <a:lumMod val="75000"/>
                  </a:schemeClr>
                </a:solidFill>
                <a:effectLst/>
                <a:latin typeface="Tahoma" panose="020B0604030504040204" pitchFamily="34" charset="0"/>
                <a:ea typeface="Tahoma" panose="020B0604030504040204" pitchFamily="34" charset="0"/>
              </a:rPr>
              <a:t>	</a:t>
            </a:r>
            <a:r>
              <a:rPr lang="en-US" sz="1200" spc="-10" dirty="0">
                <a:solidFill>
                  <a:schemeClr val="accent6">
                    <a:lumMod val="75000"/>
                  </a:schemeClr>
                </a:solidFill>
                <a:effectLst/>
                <a:latin typeface="Tahoma" panose="020B0604030504040204" pitchFamily="34" charset="0"/>
                <a:ea typeface="Tahoma" panose="020B0604030504040204" pitchFamily="34" charset="0"/>
              </a:rPr>
              <a:t>Lunch </a:t>
            </a:r>
            <a:r>
              <a:rPr lang="en-US" sz="1200" i="1" spc="-20" dirty="0">
                <a:solidFill>
                  <a:schemeClr val="accent6">
                    <a:lumMod val="75000"/>
                  </a:schemeClr>
                </a:solidFill>
                <a:effectLst/>
                <a:latin typeface="Tahoma" panose="020B0604030504040204" pitchFamily="34" charset="0"/>
                <a:ea typeface="Tahoma" panose="020B0604030504040204" pitchFamily="34" charset="0"/>
              </a:rPr>
              <a:t>Provided</a:t>
            </a:r>
            <a:r>
              <a:rPr lang="en-US" sz="1200" i="1" spc="-50"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by</a:t>
            </a:r>
            <a:r>
              <a:rPr lang="en-US" sz="1200" i="1" spc="-45"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Red</a:t>
            </a:r>
            <a:r>
              <a:rPr lang="en-US" sz="1200" i="1" spc="-50"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Buffalo</a:t>
            </a:r>
            <a:r>
              <a:rPr lang="en-US" sz="1200" i="1" spc="-50"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Coffee</a:t>
            </a:r>
            <a:r>
              <a:rPr lang="en-US" sz="1200" i="1" spc="-45"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&amp;</a:t>
            </a:r>
            <a:r>
              <a:rPr lang="en-US" sz="1200" i="1" spc="-50"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Tea</a:t>
            </a:r>
            <a:r>
              <a:rPr lang="en-US" sz="1200" i="1" spc="-45"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and</a:t>
            </a:r>
            <a:r>
              <a:rPr lang="en-US" sz="1200" i="1" spc="-50"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Colorado</a:t>
            </a:r>
            <a:r>
              <a:rPr lang="en-US" sz="1200" i="1" spc="-55"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Marketplace</a:t>
            </a:r>
            <a:r>
              <a:rPr lang="en-US" sz="1200" i="1" spc="-50"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and</a:t>
            </a:r>
            <a:r>
              <a:rPr lang="en-US" sz="1200" i="1" spc="-50" dirty="0">
                <a:solidFill>
                  <a:schemeClr val="accent6">
                    <a:lumMod val="75000"/>
                  </a:schemeClr>
                </a:solidFill>
                <a:effectLst/>
                <a:latin typeface="Tahoma" panose="020B0604030504040204" pitchFamily="34" charset="0"/>
                <a:ea typeface="Tahoma" panose="020B0604030504040204" pitchFamily="34" charset="0"/>
              </a:rPr>
              <a:t> </a:t>
            </a:r>
            <a:r>
              <a:rPr lang="en-US" sz="1200" i="1" spc="-20" dirty="0">
                <a:solidFill>
                  <a:schemeClr val="accent6">
                    <a:lumMod val="75000"/>
                  </a:schemeClr>
                </a:solidFill>
                <a:effectLst/>
                <a:latin typeface="Tahoma" panose="020B0604030504040204" pitchFamily="34" charset="0"/>
                <a:ea typeface="Tahoma" panose="020B0604030504040204" pitchFamily="34" charset="0"/>
              </a:rPr>
              <a:t>Bakery</a:t>
            </a:r>
            <a:br>
              <a:rPr lang="en-US" sz="1200" b="1" i="1" dirty="0">
                <a:solidFill>
                  <a:schemeClr val="accent6">
                    <a:lumMod val="75000"/>
                  </a:schemeClr>
                </a:solidFill>
                <a:effectLst/>
                <a:latin typeface="Tahoma" panose="020B0604030504040204" pitchFamily="34" charset="0"/>
                <a:ea typeface="Tahoma" panose="020B0604030504040204" pitchFamily="34" charset="0"/>
              </a:rPr>
            </a:br>
            <a:br>
              <a:rPr lang="en-US" sz="1200" b="1" i="1" dirty="0">
                <a:solidFill>
                  <a:schemeClr val="accent6">
                    <a:lumMod val="75000"/>
                  </a:schemeClr>
                </a:solidFill>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12:30</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spc="-20" dirty="0">
                <a:solidFill>
                  <a:schemeClr val="accent6">
                    <a:lumMod val="75000"/>
                  </a:schemeClr>
                </a:solidFill>
                <a:effectLst/>
                <a:latin typeface="Tahoma" panose="020B0604030504040204" pitchFamily="34" charset="0"/>
                <a:ea typeface="Tahoma" panose="020B0604030504040204" pitchFamily="34" charset="0"/>
              </a:rPr>
              <a:t>p.m.</a:t>
            </a:r>
            <a:r>
              <a:rPr lang="en-US" sz="1200" dirty="0">
                <a:solidFill>
                  <a:schemeClr val="accent6">
                    <a:lumMod val="75000"/>
                  </a:schemeClr>
                </a:solidFill>
                <a:effectLst/>
                <a:latin typeface="Tahoma" panose="020B0604030504040204" pitchFamily="34" charset="0"/>
                <a:ea typeface="Tahoma" panose="020B0604030504040204" pitchFamily="34" charset="0"/>
              </a:rPr>
              <a:t>	The</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Healthcare</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Industry</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in</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the</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spc="-10" dirty="0">
                <a:solidFill>
                  <a:schemeClr val="accent6">
                    <a:lumMod val="75000"/>
                  </a:schemeClr>
                </a:solidFill>
                <a:effectLst/>
                <a:latin typeface="Tahoma" panose="020B0604030504040204" pitchFamily="34" charset="0"/>
                <a:ea typeface="Tahoma" panose="020B0604030504040204" pitchFamily="34" charset="0"/>
              </a:rPr>
              <a:t>Region</a:t>
            </a:r>
            <a:r>
              <a:rPr lang="en-US" sz="1200" spc="-10" dirty="0">
                <a:solidFill>
                  <a:schemeClr val="accent6">
                    <a:lumMod val="75000"/>
                  </a:schemeClr>
                </a:solidFill>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 Moderator: Chris</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Romer,</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President</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&amp;</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CEO,</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Vail</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Valley</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Partnership</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Panel: Will Cook, President &amp; CEO, Vail Health, Jason Cleckler, CEO Middle Park Health, David Ressler, CEO, Aspen Valley 	Hospital</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2:00 </a:t>
            </a:r>
            <a:r>
              <a:rPr lang="en-US" sz="1200" spc="-20" dirty="0">
                <a:solidFill>
                  <a:schemeClr val="accent6">
                    <a:lumMod val="75000"/>
                  </a:schemeClr>
                </a:solidFill>
                <a:effectLst/>
                <a:latin typeface="Tahoma" panose="020B0604030504040204" pitchFamily="34" charset="0"/>
                <a:ea typeface="Tahoma" panose="020B0604030504040204" pitchFamily="34" charset="0"/>
              </a:rPr>
              <a:t>p.m.</a:t>
            </a:r>
            <a:r>
              <a:rPr lang="en-US" sz="1200" dirty="0">
                <a:solidFill>
                  <a:schemeClr val="accent6">
                    <a:lumMod val="75000"/>
                  </a:schemeClr>
                </a:solidFill>
                <a:effectLst/>
                <a:latin typeface="Tahoma" panose="020B0604030504040204" pitchFamily="34" charset="0"/>
                <a:ea typeface="Tahoma" panose="020B0604030504040204" pitchFamily="34" charset="0"/>
              </a:rPr>
              <a:t>	Networking</a:t>
            </a:r>
            <a:r>
              <a:rPr lang="en-US" sz="1200" spc="-45" dirty="0">
                <a:solidFill>
                  <a:schemeClr val="accent6">
                    <a:lumMod val="75000"/>
                  </a:schemeClr>
                </a:solidFill>
                <a:effectLst/>
                <a:latin typeface="Tahoma" panose="020B0604030504040204" pitchFamily="34" charset="0"/>
                <a:ea typeface="Tahoma" panose="020B0604030504040204" pitchFamily="34" charset="0"/>
              </a:rPr>
              <a:t> </a:t>
            </a:r>
            <a:r>
              <a:rPr lang="en-US" sz="1200" spc="-10" dirty="0">
                <a:solidFill>
                  <a:schemeClr val="accent6">
                    <a:lumMod val="75000"/>
                  </a:schemeClr>
                </a:solidFill>
                <a:effectLst/>
                <a:latin typeface="Tahoma" panose="020B0604030504040204" pitchFamily="34" charset="0"/>
                <a:ea typeface="Tahoma" panose="020B0604030504040204" pitchFamily="34" charset="0"/>
              </a:rPr>
              <a:t>Break</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2:10 </a:t>
            </a:r>
            <a:r>
              <a:rPr lang="en-US" sz="1200" spc="-20" dirty="0">
                <a:solidFill>
                  <a:schemeClr val="accent6">
                    <a:lumMod val="75000"/>
                  </a:schemeClr>
                </a:solidFill>
                <a:effectLst/>
                <a:latin typeface="Tahoma" panose="020B0604030504040204" pitchFamily="34" charset="0"/>
                <a:ea typeface="Tahoma" panose="020B0604030504040204" pitchFamily="34" charset="0"/>
              </a:rPr>
              <a:t>p.m.</a:t>
            </a:r>
            <a:r>
              <a:rPr lang="en-US" sz="1200" dirty="0">
                <a:solidFill>
                  <a:schemeClr val="accent6">
                    <a:lumMod val="75000"/>
                  </a:schemeClr>
                </a:solidFill>
                <a:effectLst/>
                <a:latin typeface="Tahoma" panose="020B0604030504040204" pitchFamily="34" charset="0"/>
                <a:ea typeface="Tahoma" panose="020B0604030504040204" pitchFamily="34" charset="0"/>
              </a:rPr>
              <a:t>	Introduction</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&amp;</a:t>
            </a:r>
            <a:r>
              <a:rPr lang="en-US" sz="1200" spc="-3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Federal</a:t>
            </a:r>
            <a:r>
              <a:rPr lang="en-US" sz="1200" spc="-25" dirty="0">
                <a:solidFill>
                  <a:schemeClr val="accent6">
                    <a:lumMod val="75000"/>
                  </a:schemeClr>
                </a:solidFill>
                <a:effectLst/>
                <a:latin typeface="Tahoma" panose="020B0604030504040204" pitchFamily="34" charset="0"/>
                <a:ea typeface="Tahoma" panose="020B0604030504040204" pitchFamily="34" charset="0"/>
              </a:rPr>
              <a:t> </a:t>
            </a:r>
            <a:r>
              <a:rPr lang="en-US" sz="1200" spc="-10" dirty="0">
                <a:solidFill>
                  <a:schemeClr val="accent6">
                    <a:lumMod val="75000"/>
                  </a:schemeClr>
                </a:solidFill>
                <a:effectLst/>
                <a:latin typeface="Tahoma" panose="020B0604030504040204" pitchFamily="34" charset="0"/>
                <a:ea typeface="Tahoma" panose="020B0604030504040204" pitchFamily="34" charset="0"/>
              </a:rPr>
              <a:t>Funding J</a:t>
            </a:r>
            <a:r>
              <a:rPr lang="en-US" sz="1200" dirty="0">
                <a:solidFill>
                  <a:schemeClr val="accent6">
                    <a:lumMod val="75000"/>
                  </a:schemeClr>
                </a:solidFill>
                <a:effectLst/>
                <a:latin typeface="Tahoma" panose="020B0604030504040204" pitchFamily="34" charset="0"/>
                <a:ea typeface="Tahoma" panose="020B0604030504040204" pitchFamily="34" charset="0"/>
              </a:rPr>
              <a:t>onathan</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Godes,</a:t>
            </a:r>
            <a:r>
              <a:rPr lang="en-US" sz="1200" spc="-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Regional</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Grants</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spc="-10" dirty="0">
                <a:solidFill>
                  <a:schemeClr val="accent6">
                    <a:lumMod val="75000"/>
                  </a:schemeClr>
                </a:solidFill>
                <a:effectLst/>
                <a:latin typeface="Tahoma" panose="020B0604030504040204" pitchFamily="34" charset="0"/>
                <a:ea typeface="Tahoma" panose="020B0604030504040204" pitchFamily="34" charset="0"/>
              </a:rPr>
              <a:t>Navigator</a:t>
            </a:r>
            <a:r>
              <a:rPr lang="en-US" sz="1200" spc="-10" dirty="0">
                <a:solidFill>
                  <a:schemeClr val="accent6">
                    <a:lumMod val="75000"/>
                  </a:schemeClr>
                </a:solidFill>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2:15 – 3:25	2023</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Market</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Forces</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at</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Play</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and</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the</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Evolution</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of Marketing,</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Management</a:t>
            </a:r>
            <a:r>
              <a:rPr lang="en-US" sz="1200" spc="-2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and 						</a:t>
            </a:r>
            <a:r>
              <a:rPr lang="en-US" sz="1200" spc="-10" dirty="0">
                <a:solidFill>
                  <a:schemeClr val="accent6">
                    <a:lumMod val="75000"/>
                  </a:schemeClr>
                </a:solidFill>
                <a:effectLst/>
                <a:latin typeface="Tahoma" panose="020B0604030504040204" pitchFamily="34" charset="0"/>
                <a:ea typeface="Tahoma" panose="020B0604030504040204" pitchFamily="34" charset="0"/>
              </a:rPr>
              <a:t>Mitigation</a:t>
            </a:r>
            <a:r>
              <a:rPr lang="en-US" sz="1200" spc="-10" dirty="0">
                <a:solidFill>
                  <a:schemeClr val="accent6">
                    <a:lumMod val="75000"/>
                  </a:schemeClr>
                </a:solidFill>
                <a:latin typeface="Tahoma" panose="020B0604030504040204" pitchFamily="34" charset="0"/>
                <a:ea typeface="Tahoma" panose="020B0604030504040204" pitchFamily="34" charset="0"/>
              </a:rPr>
              <a:t> - </a:t>
            </a:r>
            <a:r>
              <a:rPr lang="en-US" sz="1200" dirty="0">
                <a:solidFill>
                  <a:schemeClr val="accent6">
                    <a:lumMod val="75000"/>
                  </a:schemeClr>
                </a:solidFill>
                <a:effectLst/>
                <a:latin typeface="Tahoma" panose="020B0604030504040204" pitchFamily="34" charset="0"/>
                <a:ea typeface="Tahoma" panose="020B0604030504040204" pitchFamily="34" charset="0"/>
              </a:rPr>
              <a:t>Ralf</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Garrison</a:t>
            </a:r>
            <a:r>
              <a:rPr lang="en-US" sz="1200" spc="-1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&amp;</a:t>
            </a:r>
            <a:r>
              <a:rPr lang="en-US" sz="1200" spc="-1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Insight</a:t>
            </a:r>
            <a:r>
              <a:rPr lang="en-US" sz="1200" spc="-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Collective</a:t>
            </a:r>
            <a:r>
              <a:rPr lang="en-US" sz="1200" spc="-5" dirty="0">
                <a:solidFill>
                  <a:schemeClr val="accent6">
                    <a:lumMod val="75000"/>
                  </a:schemeClr>
                </a:solidFill>
                <a:effectLst/>
                <a:latin typeface="Tahoma" panose="020B0604030504040204" pitchFamily="34" charset="0"/>
                <a:ea typeface="Tahoma" panose="020B0604030504040204" pitchFamily="34" charset="0"/>
              </a:rPr>
              <a:t> </a:t>
            </a:r>
            <a:r>
              <a:rPr lang="en-US" sz="1200" spc="-20" dirty="0">
                <a:solidFill>
                  <a:schemeClr val="accent6">
                    <a:lumMod val="75000"/>
                  </a:schemeClr>
                </a:solidFill>
                <a:effectLst/>
                <a:latin typeface="Tahoma" panose="020B0604030504040204" pitchFamily="34" charset="0"/>
                <a:ea typeface="Tahoma" panose="020B0604030504040204" pitchFamily="34" charset="0"/>
              </a:rPr>
              <a:t>Team</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Calibri" panose="020F0502020204030204" pitchFamily="34" charset="0"/>
                <a:ea typeface="Tahoma" panose="020B0604030504040204" pitchFamily="34" charset="0"/>
                <a:cs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3:25 – 3:45 Follow-up</a:t>
            </a:r>
            <a:r>
              <a:rPr lang="en-US" sz="1200" spc="-5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from</a:t>
            </a:r>
            <a:r>
              <a:rPr lang="en-US" sz="1200" spc="-45"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Interactive</a:t>
            </a:r>
            <a:r>
              <a:rPr lang="en-US" sz="1200" spc="-5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Morning</a:t>
            </a:r>
            <a:r>
              <a:rPr lang="en-US" sz="1200" spc="-5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Session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a:t>
            </a:r>
            <a:br>
              <a:rPr lang="en-US" sz="1200" dirty="0">
                <a:solidFill>
                  <a:schemeClr val="accent6">
                    <a:lumMod val="75000"/>
                  </a:schemeClr>
                </a:solidFill>
                <a:effectLst/>
                <a:latin typeface="Tahoma" panose="020B0604030504040204" pitchFamily="34" charset="0"/>
                <a:ea typeface="Tahoma" panose="020B0604030504040204" pitchFamily="34" charset="0"/>
              </a:rPr>
            </a:br>
            <a:r>
              <a:rPr lang="en-US" sz="1200" dirty="0">
                <a:solidFill>
                  <a:schemeClr val="accent6">
                    <a:lumMod val="75000"/>
                  </a:schemeClr>
                </a:solidFill>
                <a:effectLst/>
                <a:latin typeface="Tahoma" panose="020B0604030504040204" pitchFamily="34" charset="0"/>
                <a:ea typeface="Tahoma" panose="020B0604030504040204" pitchFamily="34" charset="0"/>
              </a:rPr>
              <a:t>		3:45 – 4:00 </a:t>
            </a:r>
            <a:r>
              <a:rPr lang="en-US" sz="1200" spc="-370" dirty="0">
                <a:solidFill>
                  <a:schemeClr val="accent6">
                    <a:lumMod val="75000"/>
                  </a:schemeClr>
                </a:solidFill>
                <a:effectLst/>
                <a:latin typeface="Tahoma" panose="020B0604030504040204" pitchFamily="34" charset="0"/>
                <a:ea typeface="Tahoma" panose="020B0604030504040204" pitchFamily="34" charset="0"/>
              </a:rPr>
              <a:t> </a:t>
            </a:r>
            <a:r>
              <a:rPr lang="en-US" sz="1200" dirty="0">
                <a:solidFill>
                  <a:schemeClr val="accent6">
                    <a:lumMod val="75000"/>
                  </a:schemeClr>
                </a:solidFill>
                <a:effectLst/>
                <a:latin typeface="Tahoma" panose="020B0604030504040204" pitchFamily="34" charset="0"/>
                <a:ea typeface="Tahoma" panose="020B0604030504040204" pitchFamily="34" charset="0"/>
              </a:rPr>
              <a:t>Closing Remarks and Raffle</a:t>
            </a:r>
            <a:br>
              <a:rPr lang="en-US" sz="1200" dirty="0">
                <a:solidFill>
                  <a:schemeClr val="accent6">
                    <a:lumMod val="75000"/>
                  </a:schemeClr>
                </a:solidFill>
                <a:effectLst/>
                <a:latin typeface="Tahoma" panose="020B0604030504040204" pitchFamily="34" charset="0"/>
                <a:ea typeface="Tahoma" panose="020B0604030504040204" pitchFamily="34" charset="0"/>
              </a:rPr>
            </a:br>
            <a:endParaRPr lang="en-US" sz="1200" dirty="0">
              <a:solidFill>
                <a:schemeClr val="accent6">
                  <a:lumMod val="75000"/>
                </a:schemeClr>
              </a:solidFill>
            </a:endParaRPr>
          </a:p>
        </p:txBody>
      </p:sp>
      <p:sp>
        <p:nvSpPr>
          <p:cNvPr id="8" name="TextBox 7">
            <a:extLst>
              <a:ext uri="{FF2B5EF4-FFF2-40B4-BE49-F238E27FC236}">
                <a16:creationId xmlns:a16="http://schemas.microsoft.com/office/drawing/2014/main" id="{8FBBB2BF-074C-FFF2-82D5-3BD7F631013E}"/>
              </a:ext>
            </a:extLst>
          </p:cNvPr>
          <p:cNvSpPr txBox="1"/>
          <p:nvPr/>
        </p:nvSpPr>
        <p:spPr>
          <a:xfrm>
            <a:off x="11082981" y="564388"/>
            <a:ext cx="593432" cy="5078313"/>
          </a:xfrm>
          <a:prstGeom prst="rect">
            <a:avLst/>
          </a:prstGeom>
          <a:noFill/>
        </p:spPr>
        <p:txBody>
          <a:bodyPr wrap="none" rtlCol="0">
            <a:spAutoFit/>
          </a:bodyPr>
          <a:lstStyle/>
          <a:p>
            <a:r>
              <a:rPr lang="en-US" sz="5400" dirty="0">
                <a:solidFill>
                  <a:schemeClr val="accent6">
                    <a:lumMod val="20000"/>
                    <a:lumOff val="80000"/>
                  </a:schemeClr>
                </a:solidFill>
              </a:rPr>
              <a:t>A</a:t>
            </a:r>
          </a:p>
          <a:p>
            <a:r>
              <a:rPr lang="en-US" sz="5400" dirty="0">
                <a:solidFill>
                  <a:schemeClr val="accent6">
                    <a:lumMod val="20000"/>
                    <a:lumOff val="80000"/>
                  </a:schemeClr>
                </a:solidFill>
              </a:rPr>
              <a:t>g</a:t>
            </a:r>
          </a:p>
          <a:p>
            <a:r>
              <a:rPr lang="en-US" sz="5400" dirty="0">
                <a:solidFill>
                  <a:schemeClr val="accent6">
                    <a:lumMod val="20000"/>
                    <a:lumOff val="80000"/>
                  </a:schemeClr>
                </a:solidFill>
              </a:rPr>
              <a:t>e</a:t>
            </a:r>
          </a:p>
          <a:p>
            <a:r>
              <a:rPr lang="en-US" sz="5400" dirty="0">
                <a:solidFill>
                  <a:schemeClr val="accent6">
                    <a:lumMod val="20000"/>
                    <a:lumOff val="80000"/>
                  </a:schemeClr>
                </a:solidFill>
              </a:rPr>
              <a:t>n</a:t>
            </a:r>
          </a:p>
          <a:p>
            <a:r>
              <a:rPr lang="en-US" sz="5400" dirty="0">
                <a:solidFill>
                  <a:schemeClr val="accent6">
                    <a:lumMod val="20000"/>
                    <a:lumOff val="80000"/>
                  </a:schemeClr>
                </a:solidFill>
              </a:rPr>
              <a:t>d</a:t>
            </a:r>
          </a:p>
          <a:p>
            <a:r>
              <a:rPr lang="en-US" sz="5400" dirty="0">
                <a:solidFill>
                  <a:schemeClr val="accent6">
                    <a:lumMod val="20000"/>
                    <a:lumOff val="80000"/>
                  </a:schemeClr>
                </a:solidFill>
              </a:rPr>
              <a:t>a</a:t>
            </a:r>
          </a:p>
        </p:txBody>
      </p:sp>
    </p:spTree>
    <p:extLst>
      <p:ext uri="{BB962C8B-B14F-4D97-AF65-F5344CB8AC3E}">
        <p14:creationId xmlns:p14="http://schemas.microsoft.com/office/powerpoint/2010/main" val="351380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854059" y="1883665"/>
            <a:ext cx="8911448" cy="4974335"/>
          </a:xfrm>
        </p:spPr>
        <p:txBody>
          <a:bodyPr/>
          <a:lstStyle/>
          <a:p>
            <a:pPr algn="l"/>
            <a:r>
              <a:rPr lang="en-US" sz="3600" dirty="0">
                <a:solidFill>
                  <a:schemeClr val="tx2">
                    <a:lumMod val="60000"/>
                    <a:lumOff val="40000"/>
                  </a:schemeClr>
                </a:solidFill>
              </a:rPr>
              <a:t>Last Year: </a:t>
            </a:r>
            <a:r>
              <a:rPr lang="en-US" sz="3600" dirty="0">
                <a:solidFill>
                  <a:schemeClr val="accent3">
                    <a:lumMod val="50000"/>
                  </a:schemeClr>
                </a:solidFill>
              </a:rPr>
              <a:t>Elizabeth Garner</a:t>
            </a:r>
            <a:r>
              <a:rPr lang="en-US" sz="3600" dirty="0"/>
              <a:t>, </a:t>
            </a:r>
            <a:br>
              <a:rPr lang="en-US" sz="3600" dirty="0"/>
            </a:br>
            <a:r>
              <a:rPr lang="en-US" sz="3600" dirty="0">
                <a:solidFill>
                  <a:schemeClr val="accent3">
                    <a:lumMod val="50000"/>
                  </a:schemeClr>
                </a:solidFill>
              </a:rPr>
              <a:t>State Demographer</a:t>
            </a:r>
            <a:br>
              <a:rPr lang="en-US" sz="3600" dirty="0"/>
            </a:br>
            <a:br>
              <a:rPr lang="en-US" sz="3600" dirty="0"/>
            </a:br>
            <a:br>
              <a:rPr lang="en-US" sz="3600" dirty="0"/>
            </a:br>
            <a:br>
              <a:rPr lang="en-US" sz="2000" dirty="0"/>
            </a:br>
            <a:br>
              <a:rPr lang="en-US" sz="2000" dirty="0"/>
            </a:br>
            <a:r>
              <a:rPr lang="en-US" sz="2400" dirty="0"/>
              <a:t>1. US peak births 2007, now 15-year-olds, declined since</a:t>
            </a:r>
            <a:br>
              <a:rPr lang="en-US" sz="2400" dirty="0"/>
            </a:br>
            <a:r>
              <a:rPr lang="en-US" sz="2400" dirty="0"/>
              <a:t>2. It takes 25-26 years to bring worker on-line, debatable</a:t>
            </a:r>
            <a:br>
              <a:rPr lang="en-US" sz="2400" dirty="0"/>
            </a:br>
            <a:r>
              <a:rPr lang="en-US" sz="2400" dirty="0"/>
              <a:t>3. Next Decade, expect slowdown of in-migration, down 70%</a:t>
            </a:r>
            <a:br>
              <a:rPr lang="en-US" sz="2400" dirty="0"/>
            </a:br>
            <a:r>
              <a:rPr lang="en-US" sz="2400" dirty="0"/>
              <a:t>4. A job is not a job without a worker and a place to live</a:t>
            </a:r>
            <a:br>
              <a:rPr lang="en-US" sz="2000" dirty="0"/>
            </a:br>
            <a:br>
              <a:rPr lang="en-US" sz="2000" dirty="0"/>
            </a:br>
            <a:br>
              <a:rPr lang="en-US" sz="2800" dirty="0"/>
            </a:br>
            <a:br>
              <a:rPr lang="en-US" sz="3600" dirty="0"/>
            </a:br>
            <a:r>
              <a:rPr lang="en-US" sz="3600" dirty="0"/>
              <a:t> </a:t>
            </a: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1882581" y="4917440"/>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pic>
        <p:nvPicPr>
          <p:cNvPr id="6" name="Picture 5" descr="A picture containing writing implement, stationary, pencil, pen&#10;&#10;Description automatically generated">
            <a:extLst>
              <a:ext uri="{FF2B5EF4-FFF2-40B4-BE49-F238E27FC236}">
                <a16:creationId xmlns:a16="http://schemas.microsoft.com/office/drawing/2014/main" id="{B121D03E-2835-479B-2363-D6597DA7D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581136" y="888207"/>
            <a:ext cx="3047999" cy="2033587"/>
          </a:xfrm>
          <a:prstGeom prst="rect">
            <a:avLst/>
          </a:prstGeom>
        </p:spPr>
      </p:pic>
    </p:spTree>
    <p:extLst>
      <p:ext uri="{BB962C8B-B14F-4D97-AF65-F5344CB8AC3E}">
        <p14:creationId xmlns:p14="http://schemas.microsoft.com/office/powerpoint/2010/main" val="35774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506884" y="747591"/>
            <a:ext cx="7766936" cy="854397"/>
          </a:xfrm>
        </p:spPr>
        <p:txBody>
          <a:bodyPr/>
          <a:lstStyle/>
          <a:p>
            <a:pPr algn="ctr"/>
            <a:r>
              <a:rPr lang="en-US" dirty="0"/>
              <a:t>Workforce = Housing</a:t>
            </a:r>
            <a:endParaRPr lang="en-US" sz="2400" dirty="0"/>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847165" y="3140242"/>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
        <p:nvSpPr>
          <p:cNvPr id="6" name="TextBox 5">
            <a:extLst>
              <a:ext uri="{FF2B5EF4-FFF2-40B4-BE49-F238E27FC236}">
                <a16:creationId xmlns:a16="http://schemas.microsoft.com/office/drawing/2014/main" id="{52DC6C41-44C1-C4A3-09FA-1AE428D41877}"/>
              </a:ext>
            </a:extLst>
          </p:cNvPr>
          <p:cNvSpPr txBox="1"/>
          <p:nvPr/>
        </p:nvSpPr>
        <p:spPr>
          <a:xfrm>
            <a:off x="847165" y="1883665"/>
            <a:ext cx="9286920" cy="3046988"/>
          </a:xfrm>
          <a:prstGeom prst="rect">
            <a:avLst/>
          </a:prstGeom>
          <a:noFill/>
        </p:spPr>
        <p:txBody>
          <a:bodyPr wrap="square">
            <a:spAutoFit/>
          </a:bodyPr>
          <a:lstStyle/>
          <a:p>
            <a:pPr marL="457200" indent="-457200">
              <a:buAutoNum type="arabicPeriod"/>
            </a:pPr>
            <a:r>
              <a:rPr lang="en-US" sz="2400" dirty="0">
                <a:solidFill>
                  <a:schemeClr val="accent2">
                    <a:lumMod val="60000"/>
                    <a:lumOff val="40000"/>
                  </a:schemeClr>
                </a:solidFill>
              </a:rPr>
              <a:t>Mountain Migration Report 2021</a:t>
            </a:r>
          </a:p>
          <a:p>
            <a:pPr marL="457200" indent="-457200">
              <a:buAutoNum type="arabicPeriod"/>
            </a:pPr>
            <a:r>
              <a:rPr lang="en-US" sz="2400" dirty="0">
                <a:solidFill>
                  <a:schemeClr val="accent2">
                    <a:lumMod val="60000"/>
                    <a:lumOff val="40000"/>
                  </a:schemeClr>
                </a:solidFill>
              </a:rPr>
              <a:t>Bold Actions All over the Region</a:t>
            </a:r>
          </a:p>
          <a:p>
            <a:pPr marL="457200" indent="-457200">
              <a:buAutoNum type="arabicPeriod"/>
            </a:pPr>
            <a:r>
              <a:rPr lang="en-US" sz="2400" dirty="0">
                <a:solidFill>
                  <a:schemeClr val="accent2">
                    <a:lumMod val="60000"/>
                    <a:lumOff val="40000"/>
                  </a:schemeClr>
                </a:solidFill>
              </a:rPr>
              <a:t>State’s Action – SB23 – 213</a:t>
            </a:r>
          </a:p>
          <a:p>
            <a:pPr marL="457200" indent="-457200">
              <a:buAutoNum type="arabicPeriod"/>
            </a:pPr>
            <a:r>
              <a:rPr lang="en-US" sz="2400" dirty="0">
                <a:solidFill>
                  <a:schemeClr val="accent2">
                    <a:lumMod val="60000"/>
                    <a:lumOff val="40000"/>
                  </a:schemeClr>
                </a:solidFill>
              </a:rPr>
              <a:t>Still the Fountainhead of issues</a:t>
            </a:r>
          </a:p>
          <a:p>
            <a:pPr marL="457200" indent="-457200">
              <a:buAutoNum type="arabicPeriod"/>
            </a:pPr>
            <a:r>
              <a:rPr lang="en-US" sz="2400" dirty="0">
                <a:solidFill>
                  <a:schemeClr val="accent2">
                    <a:lumMod val="60000"/>
                    <a:lumOff val="40000"/>
                  </a:schemeClr>
                </a:solidFill>
              </a:rPr>
              <a:t>Public Managers Interviewed Q1</a:t>
            </a:r>
          </a:p>
          <a:p>
            <a:pPr marL="457200" indent="-457200">
              <a:buAutoNum type="arabicPeriod"/>
            </a:pPr>
            <a:endParaRPr lang="en-US" sz="2400" dirty="0">
              <a:solidFill>
                <a:schemeClr val="accent2">
                  <a:lumMod val="60000"/>
                  <a:lumOff val="40000"/>
                </a:schemeClr>
              </a:solidFill>
            </a:endParaRPr>
          </a:p>
          <a:p>
            <a:r>
              <a:rPr lang="en-US" sz="2400" dirty="0">
                <a:solidFill>
                  <a:schemeClr val="accent3">
                    <a:lumMod val="75000"/>
                  </a:schemeClr>
                </a:solidFill>
              </a:rPr>
              <a:t>THOUGHT:  We are going to have to show</a:t>
            </a:r>
          </a:p>
          <a:p>
            <a:r>
              <a:rPr lang="en-US" sz="2400" dirty="0">
                <a:solidFill>
                  <a:schemeClr val="accent3">
                    <a:lumMod val="75000"/>
                  </a:schemeClr>
                </a:solidFill>
              </a:rPr>
              <a:t>The state regional housing plans.</a:t>
            </a:r>
          </a:p>
        </p:txBody>
      </p:sp>
      <p:pic>
        <p:nvPicPr>
          <p:cNvPr id="8" name="Picture 7" descr="A picture containing tree, outdoor, grass, flower&#10;&#10;Description automatically generated">
            <a:extLst>
              <a:ext uri="{FF2B5EF4-FFF2-40B4-BE49-F238E27FC236}">
                <a16:creationId xmlns:a16="http://schemas.microsoft.com/office/drawing/2014/main" id="{79E25288-3F63-83C2-4219-6BC27613F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515" y="2404691"/>
            <a:ext cx="4273731" cy="3255619"/>
          </a:xfrm>
          <a:prstGeom prst="rect">
            <a:avLst/>
          </a:prstGeom>
        </p:spPr>
      </p:pic>
    </p:spTree>
    <p:extLst>
      <p:ext uri="{BB962C8B-B14F-4D97-AF65-F5344CB8AC3E}">
        <p14:creationId xmlns:p14="http://schemas.microsoft.com/office/powerpoint/2010/main" val="413627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506627" y="309837"/>
            <a:ext cx="7766936" cy="826985"/>
          </a:xfrm>
        </p:spPr>
        <p:txBody>
          <a:bodyPr/>
          <a:lstStyle/>
          <a:p>
            <a:pPr algn="ctr"/>
            <a:r>
              <a:rPr lang="en-US" dirty="0"/>
              <a:t>  Small Employer Panels</a:t>
            </a:r>
            <a:endParaRPr lang="en-US" sz="2400" dirty="0"/>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506627" y="1396314"/>
            <a:ext cx="9625914" cy="3669956"/>
          </a:xfrm>
        </p:spPr>
        <p:txBody>
          <a:bodyPr>
            <a:noAutofit/>
          </a:bodyPr>
          <a:lstStyle/>
          <a:p>
            <a:pPr algn="l"/>
            <a:r>
              <a:rPr lang="en-US" sz="2000" dirty="0"/>
              <a:t>Erin Young, Owner Red Buffalo Coffee and Tea</a:t>
            </a:r>
          </a:p>
          <a:p>
            <a:pPr algn="l"/>
            <a:r>
              <a:rPr lang="en-US" sz="2000" dirty="0">
                <a:solidFill>
                  <a:schemeClr val="accent3">
                    <a:lumMod val="75000"/>
                  </a:schemeClr>
                </a:solidFill>
              </a:rPr>
              <a:t>“People don’t do business with businesses they do business with people.”  </a:t>
            </a:r>
            <a:endParaRPr lang="en-US" sz="1600" dirty="0"/>
          </a:p>
          <a:p>
            <a:pPr algn="l"/>
            <a:endParaRPr lang="en-US" sz="1600" dirty="0"/>
          </a:p>
          <a:p>
            <a:pPr algn="l"/>
            <a:r>
              <a:rPr lang="en-US" sz="2000" dirty="0"/>
              <a:t>Larry Moore, Co-Founder Eagle Climbing Gym, </a:t>
            </a:r>
          </a:p>
          <a:p>
            <a:pPr algn="l"/>
            <a:r>
              <a:rPr lang="en-US" sz="2000" dirty="0">
                <a:solidFill>
                  <a:schemeClr val="accent3">
                    <a:lumMod val="75000"/>
                  </a:schemeClr>
                </a:solidFill>
              </a:rPr>
              <a:t>“Embrace that your employees have other passions.”</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Tree>
    <p:extLst>
      <p:ext uri="{BB962C8B-B14F-4D97-AF65-F5344CB8AC3E}">
        <p14:creationId xmlns:p14="http://schemas.microsoft.com/office/powerpoint/2010/main" val="204723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531781" y="3347082"/>
            <a:ext cx="7766936" cy="1639279"/>
          </a:xfrm>
        </p:spPr>
        <p:txBody>
          <a:bodyPr/>
          <a:lstStyle/>
          <a:p>
            <a:pPr algn="ctr"/>
            <a:r>
              <a:rPr lang="en-US" sz="4800" i="1" dirty="0"/>
              <a:t>Destination Management Is in Transition</a:t>
            </a: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871879" y="3983455"/>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
        <p:nvSpPr>
          <p:cNvPr id="6" name="TextBox 5">
            <a:extLst>
              <a:ext uri="{FF2B5EF4-FFF2-40B4-BE49-F238E27FC236}">
                <a16:creationId xmlns:a16="http://schemas.microsoft.com/office/drawing/2014/main" id="{52DC6C41-44C1-C4A3-09FA-1AE428D41877}"/>
              </a:ext>
            </a:extLst>
          </p:cNvPr>
          <p:cNvSpPr txBox="1"/>
          <p:nvPr/>
        </p:nvSpPr>
        <p:spPr>
          <a:xfrm>
            <a:off x="444844" y="674819"/>
            <a:ext cx="9515732" cy="1938992"/>
          </a:xfrm>
          <a:prstGeom prst="rect">
            <a:avLst/>
          </a:prstGeom>
          <a:noFill/>
        </p:spPr>
        <p:txBody>
          <a:bodyPr wrap="square">
            <a:spAutoFit/>
          </a:bodyPr>
          <a:lstStyle/>
          <a:p>
            <a:r>
              <a:rPr lang="en-US" sz="2400" dirty="0">
                <a:solidFill>
                  <a:schemeClr val="accent2">
                    <a:lumMod val="60000"/>
                    <a:lumOff val="40000"/>
                  </a:schemeClr>
                </a:solidFill>
              </a:rPr>
              <a:t> </a:t>
            </a:r>
          </a:p>
          <a:p>
            <a:r>
              <a:rPr lang="en-US" sz="2400" dirty="0">
                <a:solidFill>
                  <a:schemeClr val="accent2">
                    <a:lumMod val="60000"/>
                    <a:lumOff val="40000"/>
                  </a:schemeClr>
                </a:solidFill>
              </a:rPr>
              <a:t>     *	Eliza Voss Aspen Chamber Resort’s </a:t>
            </a:r>
            <a:r>
              <a:rPr lang="en-US" sz="2000" dirty="0">
                <a:solidFill>
                  <a:schemeClr val="accent3">
                    <a:lumMod val="75000"/>
                  </a:schemeClr>
                </a:solidFill>
              </a:rPr>
              <a:t>The Aspen Challenge</a:t>
            </a:r>
          </a:p>
          <a:p>
            <a:r>
              <a:rPr lang="en-US" sz="2400" dirty="0">
                <a:solidFill>
                  <a:schemeClr val="accent2">
                    <a:lumMod val="60000"/>
                    <a:lumOff val="40000"/>
                  </a:schemeClr>
                </a:solidFill>
              </a:rPr>
              <a:t>	*	Breckenridge, Shannon Haynes </a:t>
            </a:r>
            <a:r>
              <a:rPr lang="en-US" sz="1600" dirty="0">
                <a:solidFill>
                  <a:schemeClr val="accent3">
                    <a:lumMod val="75000"/>
                  </a:schemeClr>
                </a:solidFill>
              </a:rPr>
              <a:t>Harmony Q of L for residents and visitors</a:t>
            </a:r>
          </a:p>
          <a:p>
            <a:r>
              <a:rPr lang="en-US" sz="2400" dirty="0">
                <a:solidFill>
                  <a:schemeClr val="accent2">
                    <a:lumMod val="60000"/>
                    <a:lumOff val="40000"/>
                  </a:schemeClr>
                </a:solidFill>
              </a:rPr>
              <a:t>	*	Mia Vlaar reported on Vail’s </a:t>
            </a:r>
            <a:r>
              <a:rPr lang="en-US" sz="2000" dirty="0">
                <a:solidFill>
                  <a:schemeClr val="accent3">
                    <a:lumMod val="75000"/>
                  </a:schemeClr>
                </a:solidFill>
              </a:rPr>
              <a:t>Destination Stewardship Plan</a:t>
            </a:r>
          </a:p>
          <a:p>
            <a:r>
              <a:rPr lang="en-US" sz="2400" dirty="0">
                <a:solidFill>
                  <a:schemeClr val="accent2">
                    <a:lumMod val="60000"/>
                    <a:lumOff val="40000"/>
                  </a:schemeClr>
                </a:solidFill>
              </a:rPr>
              <a:t>	*	Insights Collective spoke on </a:t>
            </a:r>
            <a:r>
              <a:rPr lang="en-US" sz="2000" dirty="0">
                <a:solidFill>
                  <a:schemeClr val="accent3">
                    <a:lumMod val="75000"/>
                  </a:schemeClr>
                </a:solidFill>
              </a:rPr>
              <a:t>Forces at Play in Resort Communities</a:t>
            </a:r>
          </a:p>
        </p:txBody>
      </p:sp>
    </p:spTree>
    <p:extLst>
      <p:ext uri="{BB962C8B-B14F-4D97-AF65-F5344CB8AC3E}">
        <p14:creationId xmlns:p14="http://schemas.microsoft.com/office/powerpoint/2010/main" val="17384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1531781" y="3347082"/>
            <a:ext cx="7766936" cy="1639279"/>
          </a:xfrm>
        </p:spPr>
        <p:txBody>
          <a:bodyPr/>
          <a:lstStyle/>
          <a:p>
            <a:pPr algn="ctr"/>
            <a:r>
              <a:rPr lang="en-US" sz="4800" i="1" dirty="0"/>
              <a:t>Destination Management Is in Transition</a:t>
            </a: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871879" y="3983455"/>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
        <p:nvSpPr>
          <p:cNvPr id="6" name="TextBox 5">
            <a:extLst>
              <a:ext uri="{FF2B5EF4-FFF2-40B4-BE49-F238E27FC236}">
                <a16:creationId xmlns:a16="http://schemas.microsoft.com/office/drawing/2014/main" id="{52DC6C41-44C1-C4A3-09FA-1AE428D41877}"/>
              </a:ext>
            </a:extLst>
          </p:cNvPr>
          <p:cNvSpPr txBox="1"/>
          <p:nvPr/>
        </p:nvSpPr>
        <p:spPr>
          <a:xfrm>
            <a:off x="674914" y="674819"/>
            <a:ext cx="9078686" cy="2585323"/>
          </a:xfrm>
          <a:prstGeom prst="rect">
            <a:avLst/>
          </a:prstGeom>
          <a:noFill/>
        </p:spPr>
        <p:txBody>
          <a:bodyPr wrap="square">
            <a:spAutoFit/>
          </a:bodyPr>
          <a:lstStyle/>
          <a:p>
            <a:pPr algn="l">
              <a:spcBef>
                <a:spcPts val="0"/>
              </a:spcBef>
            </a:pPr>
            <a:r>
              <a:rPr lang="en-US" sz="1800" b="0" i="0" dirty="0">
                <a:solidFill>
                  <a:schemeClr val="accent6">
                    <a:lumMod val="75000"/>
                  </a:schemeClr>
                </a:solidFill>
                <a:effectLst/>
                <a:latin typeface="Lora" pitchFamily="2" charset="0"/>
              </a:rPr>
              <a:t>While Vail Town Council was poised to consider adopting its Stewardship Roadmap at its Tuesday, April 18, meeting, the discussion pivoted to the plan’s future and purpose.</a:t>
            </a:r>
            <a:endParaRPr lang="en-US" sz="2400" b="0" i="0" dirty="0">
              <a:solidFill>
                <a:schemeClr val="accent6">
                  <a:lumMod val="75000"/>
                </a:schemeClr>
              </a:solidFill>
              <a:effectLst/>
              <a:latin typeface="Segoe UI" panose="020B0502040204020203" pitchFamily="34" charset="0"/>
            </a:endParaRPr>
          </a:p>
          <a:p>
            <a:pPr algn="l">
              <a:spcBef>
                <a:spcPts val="0"/>
              </a:spcBef>
            </a:pPr>
            <a:r>
              <a:rPr lang="en-US" sz="1800" b="0" i="0" dirty="0">
                <a:solidFill>
                  <a:schemeClr val="accent6">
                    <a:lumMod val="75000"/>
                  </a:schemeClr>
                </a:solidFill>
                <a:effectLst/>
                <a:latin typeface="Lora" pitchFamily="2" charset="0"/>
              </a:rPr>
              <a:t>Vail Town Manager Russ Forrest said that there were “some broader questions about the plan,” one of which was: “How will this plan be used moving forward?”</a:t>
            </a:r>
            <a:endParaRPr lang="en-US" sz="2400" b="0" i="0" dirty="0">
              <a:solidFill>
                <a:schemeClr val="accent6">
                  <a:lumMod val="75000"/>
                </a:schemeClr>
              </a:solidFill>
              <a:effectLst/>
              <a:latin typeface="Segoe UI" panose="020B0502040204020203" pitchFamily="34" charset="0"/>
            </a:endParaRPr>
          </a:p>
          <a:p>
            <a:pPr algn="l">
              <a:spcBef>
                <a:spcPts val="0"/>
              </a:spcBef>
            </a:pPr>
            <a:r>
              <a:rPr lang="en-US" sz="1800" b="0" i="0" dirty="0">
                <a:solidFill>
                  <a:schemeClr val="accent6">
                    <a:lumMod val="75000"/>
                  </a:schemeClr>
                </a:solidFill>
                <a:effectLst/>
                <a:latin typeface="Lora" pitchFamily="2" charset="0"/>
              </a:rPr>
              <a:t>“This plan is not a land use plan, it’s not a vision plan, it’s not a strategic plan, but it is something that, given the significant public feedback that occurred throughout this and the significant work that staff has made … is valuable,” Forrest said. “We would like to receive some high-level direction on where to go next.</a:t>
            </a:r>
            <a:endParaRPr lang="en-US" sz="2400" b="0" i="0" dirty="0">
              <a:solidFill>
                <a:schemeClr val="accent6">
                  <a:lumMod val="75000"/>
                </a:schemeClr>
              </a:solidFill>
              <a:effectLst/>
              <a:latin typeface="Segoe UI" panose="020B0502040204020203" pitchFamily="34" charset="0"/>
            </a:endParaRPr>
          </a:p>
        </p:txBody>
      </p:sp>
    </p:spTree>
    <p:extLst>
      <p:ext uri="{BB962C8B-B14F-4D97-AF65-F5344CB8AC3E}">
        <p14:creationId xmlns:p14="http://schemas.microsoft.com/office/powerpoint/2010/main" val="116004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1687-8AF8-4195-803E-02A85C4353B6}"/>
              </a:ext>
            </a:extLst>
          </p:cNvPr>
          <p:cNvSpPr>
            <a:spLocks noGrp="1"/>
          </p:cNvSpPr>
          <p:nvPr>
            <p:ph type="ctrTitle"/>
          </p:nvPr>
        </p:nvSpPr>
        <p:spPr>
          <a:xfrm>
            <a:off x="2038408" y="4221283"/>
            <a:ext cx="7766936" cy="1639279"/>
          </a:xfrm>
        </p:spPr>
        <p:txBody>
          <a:bodyPr/>
          <a:lstStyle/>
          <a:p>
            <a:pPr algn="ctr"/>
            <a:r>
              <a:rPr lang="en-US" sz="4800" i="1" dirty="0"/>
              <a:t>Destination Management Is in Transition</a:t>
            </a:r>
          </a:p>
        </p:txBody>
      </p:sp>
      <p:sp>
        <p:nvSpPr>
          <p:cNvPr id="3" name="Subtitle 2">
            <a:extLst>
              <a:ext uri="{FF2B5EF4-FFF2-40B4-BE49-F238E27FC236}">
                <a16:creationId xmlns:a16="http://schemas.microsoft.com/office/drawing/2014/main" id="{C12CA2DC-315D-422C-8124-A96A42E290A4}"/>
              </a:ext>
            </a:extLst>
          </p:cNvPr>
          <p:cNvSpPr>
            <a:spLocks noGrp="1"/>
          </p:cNvSpPr>
          <p:nvPr>
            <p:ph type="subTitle" idx="1"/>
          </p:nvPr>
        </p:nvSpPr>
        <p:spPr>
          <a:xfrm>
            <a:off x="871879" y="3983455"/>
            <a:ext cx="8426838" cy="1639278"/>
          </a:xfrm>
        </p:spPr>
        <p:txBody>
          <a:bodyPr>
            <a:noAutofit/>
          </a:bodyPr>
          <a:lstStyle/>
          <a:p>
            <a:r>
              <a:rPr lang="en-US" sz="2000" dirty="0"/>
              <a:t> </a:t>
            </a:r>
          </a:p>
        </p:txBody>
      </p:sp>
      <p:pic>
        <p:nvPicPr>
          <p:cNvPr id="4" name="Picture 3">
            <a:extLst>
              <a:ext uri="{FF2B5EF4-FFF2-40B4-BE49-F238E27FC236}">
                <a16:creationId xmlns:a16="http://schemas.microsoft.com/office/drawing/2014/main" id="{C8684C09-B462-4E41-AA6B-8437940C4ADB}"/>
              </a:ext>
            </a:extLst>
          </p:cNvPr>
          <p:cNvPicPr>
            <a:picLocks noChangeAspect="1"/>
          </p:cNvPicPr>
          <p:nvPr/>
        </p:nvPicPr>
        <p:blipFill>
          <a:blip r:embed="rId3"/>
          <a:stretch>
            <a:fillRect/>
          </a:stretch>
        </p:blipFill>
        <p:spPr>
          <a:xfrm>
            <a:off x="159160" y="4974335"/>
            <a:ext cx="2695813" cy="1883665"/>
          </a:xfrm>
          <a:prstGeom prst="rect">
            <a:avLst/>
          </a:prstGeom>
        </p:spPr>
      </p:pic>
      <p:sp>
        <p:nvSpPr>
          <p:cNvPr id="6" name="TextBox 5">
            <a:extLst>
              <a:ext uri="{FF2B5EF4-FFF2-40B4-BE49-F238E27FC236}">
                <a16:creationId xmlns:a16="http://schemas.microsoft.com/office/drawing/2014/main" id="{52DC6C41-44C1-C4A3-09FA-1AE428D41877}"/>
              </a:ext>
            </a:extLst>
          </p:cNvPr>
          <p:cNvSpPr txBox="1"/>
          <p:nvPr/>
        </p:nvSpPr>
        <p:spPr>
          <a:xfrm>
            <a:off x="556054" y="579527"/>
            <a:ext cx="8959678" cy="2954655"/>
          </a:xfrm>
          <a:prstGeom prst="rect">
            <a:avLst/>
          </a:prstGeom>
          <a:noFill/>
        </p:spPr>
        <p:txBody>
          <a:bodyPr wrap="square">
            <a:spAutoFit/>
          </a:bodyPr>
          <a:lstStyle/>
          <a:p>
            <a:r>
              <a:rPr lang="en-US" sz="2400" dirty="0">
                <a:solidFill>
                  <a:schemeClr val="accent2">
                    <a:lumMod val="60000"/>
                    <a:lumOff val="40000"/>
                  </a:schemeClr>
                </a:solidFill>
              </a:rPr>
              <a:t> </a:t>
            </a:r>
          </a:p>
          <a:p>
            <a:r>
              <a:rPr lang="en-US" sz="2400" dirty="0">
                <a:solidFill>
                  <a:schemeClr val="accent2">
                    <a:lumMod val="60000"/>
                    <a:lumOff val="40000"/>
                  </a:schemeClr>
                </a:solidFill>
              </a:rPr>
              <a:t> </a:t>
            </a:r>
            <a:r>
              <a:rPr lang="en-US" sz="2400" dirty="0">
                <a:solidFill>
                  <a:schemeClr val="tx2">
                    <a:lumMod val="60000"/>
                    <a:lumOff val="40000"/>
                  </a:schemeClr>
                </a:solidFill>
              </a:rPr>
              <a:t>Last Year:  </a:t>
            </a:r>
            <a:r>
              <a:rPr lang="en-US" sz="2400" dirty="0">
                <a:solidFill>
                  <a:schemeClr val="accent3">
                    <a:lumMod val="75000"/>
                  </a:schemeClr>
                </a:solidFill>
              </a:rPr>
              <a:t>“Those who are economically independent approach their community differently than those who are economically dependent on that community.” </a:t>
            </a:r>
            <a:r>
              <a:rPr lang="en-US" dirty="0">
                <a:solidFill>
                  <a:schemeClr val="accent3">
                    <a:lumMod val="75000"/>
                  </a:schemeClr>
                </a:solidFill>
              </a:rPr>
              <a:t> </a:t>
            </a:r>
            <a:r>
              <a:rPr lang="en-US" dirty="0">
                <a:solidFill>
                  <a:schemeClr val="accent2">
                    <a:lumMod val="60000"/>
                    <a:lumOff val="40000"/>
                  </a:schemeClr>
                </a:solidFill>
              </a:rPr>
              <a:t>Ralf Garrison, Insights Collective</a:t>
            </a:r>
          </a:p>
          <a:p>
            <a:endParaRPr lang="en-US" sz="2400" dirty="0">
              <a:solidFill>
                <a:schemeClr val="accent2">
                  <a:lumMod val="60000"/>
                  <a:lumOff val="40000"/>
                </a:schemeClr>
              </a:solidFill>
            </a:endParaRPr>
          </a:p>
          <a:p>
            <a:r>
              <a:rPr lang="en-US" sz="2400" dirty="0">
                <a:solidFill>
                  <a:schemeClr val="accent2">
                    <a:lumMod val="60000"/>
                    <a:lumOff val="40000"/>
                  </a:schemeClr>
                </a:solidFill>
              </a:rPr>
              <a:t>Today, IC is gathering input from you to begin of a proof-of-concept process toward a project for NWCCOG.  </a:t>
            </a:r>
          </a:p>
        </p:txBody>
      </p:sp>
    </p:spTree>
    <p:extLst>
      <p:ext uri="{BB962C8B-B14F-4D97-AF65-F5344CB8AC3E}">
        <p14:creationId xmlns:p14="http://schemas.microsoft.com/office/powerpoint/2010/main" val="19352566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282</TotalTime>
  <Words>1465</Words>
  <Application>Microsoft Office PowerPoint</Application>
  <PresentationFormat>Widescreen</PresentationFormat>
  <Paragraphs>114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Lora</vt:lpstr>
      <vt:lpstr>Segoe UI</vt:lpstr>
      <vt:lpstr>Tahoma</vt:lpstr>
      <vt:lpstr>Trebuchet MS</vt:lpstr>
      <vt:lpstr>Wingdings 3</vt:lpstr>
      <vt:lpstr>Facet</vt:lpstr>
      <vt:lpstr>  Welcome to the 2023 NWCCOG Regional Economic Development District Summit</vt:lpstr>
      <vt:lpstr>Emergency Exits Bathrooms Food Agenda</vt:lpstr>
      <vt:lpstr>9:00 a.m. Welcome - Jon Stavney, Executive Director, NWCCOG   9:10 a.m. Angela Belden Martinez, Regional Director, Denver Regional Office, U.S. Department of  Commerce Economic  Development Administration  9:20 a.m. Economic and Demographic Trends - Greg Totten, Economist, Colorado Demography Office   10:00 a.m.  Audience Participation Interactive Session   10:20 a.m. Networking Break  10:30 a.m. Supporting our Workforce with Integrated Network Services - Brianne Snow, Executive Director, Family &amp; Intercultural  Resource Center   11:00 a.m. Our Transitioning Economy: Business Succession Planning &amp; Support - Erin McCuskey, Regional Director, Northwest  Colorado SBDC &amp; Eagle County Economic Resiliency Manager  11:30 a.m. CHFA Workforce Housing Projects - Margie Joy, Colorado Housing &amp; Finance Authority   11:45 p.m. Lunch Provided by Red Buffalo Coffee &amp; Tea and Colorado Marketplace and Bakery  12:30 p.m. The Healthcare Industry in the Region – Moderator: Chris Romer, President &amp; CEO, Vail Valley Partnership  Panel: Will Cook, President &amp; CEO, Vail Health, Jason Cleckler, CEO Middle Park Health, David Ressler, CEO, Aspen Valley  Hospital          2:00 p.m. Networking Break   2:10 p.m. Introduction &amp; Federal Funding Jonathan Godes, Regional Grants Navigator -     2:15 – 3:25 2023 Market Forces at Play and the Evolution of Marketing, Management and       Mitigation - Ralf Garrison &amp; Insight Collective Team     3:25 – 3:45 Follow-up from Interactive Morning Session       3:45 – 4:00  Closing Remarks and Raffle </vt:lpstr>
      <vt:lpstr>Last Year: Elizabeth Garner,  State Demographer     1. US peak births 2007, now 15-year-olds, declined since 2. It takes 25-26 years to bring worker on-line, debatable 3. Next Decade, expect slowdown of in-migration, down 70% 4. A job is not a job without a worker and a place to live     </vt:lpstr>
      <vt:lpstr>Workforce = Housing</vt:lpstr>
      <vt:lpstr>  Small Employer Panels</vt:lpstr>
      <vt:lpstr>Destination Management Is in Transition</vt:lpstr>
      <vt:lpstr>Destination Management Is in Transition</vt:lpstr>
      <vt:lpstr>Destination Management Is in Transition</vt:lpstr>
      <vt:lpstr>  This Year:  * Greg Trotten from CDO * New Interactive Session –Alpha-Omega * Supports for essential workers, at risk *   Large Employer Panel - Not tourism * Insights Collective – What to do with Changes?    Be sure       Be sure to stay until raffle at the end</vt:lpstr>
      <vt:lpstr> </vt:lpstr>
      <vt:lpstr>  Interactive Session</vt:lpstr>
      <vt:lpstr>  </vt:lpstr>
      <vt:lpstr>  Interactive Session</vt:lpstr>
      <vt:lpstr>Stand up: How Many of Us  Are super excited about something an upcoming project at work? Are super excited about a trip or vacation planned for next 12 months? Are Cat people?  Dog People? Are homeowners?   Renters? Have raised kids here?  Are raising K-12 kids here now? Like Crunchy peanut butter?  Smooth peanut butter? Know a friend/family that lived here for 10 + years that recently moved away? Twenty years?  Thirty years? Know someone who started a business in our region this year? Who sold or closed a business in our region this year? </vt:lpstr>
      <vt:lpstr>  </vt:lpstr>
      <vt:lpstr>Discussion:  What question was the toughest and why?  What is a project or issue you would like help with? Stand Up if you have advice or want to mentor –business cards or sticky notes.  What is a project or issue you are absolutely kicking butt on and want to share or mentor others on?  Stand Up if you have advice or want to mentor –business cards or sticky notes.    Will publish these sheets.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Stavney</dc:creator>
  <cp:lastModifiedBy>Talai Shirey</cp:lastModifiedBy>
  <cp:revision>7</cp:revision>
  <dcterms:created xsi:type="dcterms:W3CDTF">2023-01-24T20:39:01Z</dcterms:created>
  <dcterms:modified xsi:type="dcterms:W3CDTF">2023-05-03T20:43:58Z</dcterms:modified>
</cp:coreProperties>
</file>