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124" r:id="rId5"/>
    <p:sldId id="2120" r:id="rId6"/>
    <p:sldId id="2125" r:id="rId7"/>
    <p:sldId id="2126" r:id="rId8"/>
    <p:sldId id="2127" r:id="rId9"/>
    <p:sldId id="2128" r:id="rId10"/>
    <p:sldId id="2129" r:id="rId11"/>
    <p:sldId id="2130" r:id="rId12"/>
    <p:sldId id="2131" r:id="rId13"/>
    <p:sldId id="2132" r:id="rId14"/>
    <p:sldId id="213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psky, Christine A" initials="LA" lastIdx="1" clrIdx="0">
    <p:extLst>
      <p:ext uri="{19B8F6BF-5375-455C-9EA6-DF929625EA0E}">
        <p15:presenceInfo xmlns:p15="http://schemas.microsoft.com/office/powerpoint/2012/main" userId="S::clipsky@nps.gov::860cbef7-df8d-4488-a6a3-9a7d479e86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3F5A"/>
    <a:srgbClr val="C56C39"/>
    <a:srgbClr val="181717"/>
    <a:srgbClr val="5C3E6A"/>
    <a:srgbClr val="AFABAB"/>
    <a:srgbClr val="0D0D0D"/>
    <a:srgbClr val="2D4B1E"/>
    <a:srgbClr val="9954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>
        <p:guide orient="horz" pos="218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C19B3-1C75-431C-B583-329D69821704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287B6-AE97-4B5D-8269-A36BA963F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3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064222-0E6A-488C-8DCE-8CB8E67ED7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5" b="7085"/>
          <a:stretch/>
        </p:blipFill>
        <p:spPr>
          <a:xfrm>
            <a:off x="0" y="-1"/>
            <a:ext cx="12189768" cy="6858001"/>
          </a:xfrm>
          <a:prstGeom prst="rect">
            <a:avLst/>
          </a:prstGeom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1D5E5ED-7D16-CCE1-4BFC-9DE97F2B473E}"/>
              </a:ext>
            </a:extLst>
          </p:cNvPr>
          <p:cNvSpPr/>
          <p:nvPr userDrawn="1"/>
        </p:nvSpPr>
        <p:spPr>
          <a:xfrm>
            <a:off x="0" y="5572664"/>
            <a:ext cx="12189768" cy="12853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B5E309-EB0B-4B73-90E8-AAA45BE32ADA}"/>
              </a:ext>
            </a:extLst>
          </p:cNvPr>
          <p:cNvSpPr/>
          <p:nvPr userDrawn="1"/>
        </p:nvSpPr>
        <p:spPr>
          <a:xfrm>
            <a:off x="448582" y="448724"/>
            <a:ext cx="8621486" cy="2851375"/>
          </a:xfrm>
          <a:prstGeom prst="rect">
            <a:avLst/>
          </a:prstGeom>
          <a:solidFill>
            <a:srgbClr val="0D0D0D">
              <a:alpha val="24000"/>
            </a:srgb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19CF27-906E-4B0D-81A3-D31932ED16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8582" y="448724"/>
            <a:ext cx="8621486" cy="2851375"/>
          </a:xfrm>
          <a:ln>
            <a:solidFill>
              <a:schemeClr val="accent4"/>
            </a:solidFill>
          </a:ln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Community Metrics Survey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40FAEA-5450-07E0-66C4-76352E99D27D}"/>
              </a:ext>
            </a:extLst>
          </p:cNvPr>
          <p:cNvSpPr/>
          <p:nvPr userDrawn="1"/>
        </p:nvSpPr>
        <p:spPr>
          <a:xfrm>
            <a:off x="448582" y="3439534"/>
            <a:ext cx="8621486" cy="781946"/>
          </a:xfrm>
          <a:prstGeom prst="rect">
            <a:avLst/>
          </a:prstGeom>
          <a:solidFill>
            <a:srgbClr val="0D0D0D">
              <a:alpha val="24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EEE7EE-E934-41E9-AA29-A38E00D4C4F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8582" y="3450070"/>
            <a:ext cx="8621486" cy="760875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Preliminary Results</a:t>
            </a:r>
          </a:p>
        </p:txBody>
      </p:sp>
      <p:pic>
        <p:nvPicPr>
          <p:cNvPr id="7" name="Picture 6" descr="A logo with mountains and a bench&#10;&#10;Description automatically generated">
            <a:extLst>
              <a:ext uri="{FF2B5EF4-FFF2-40B4-BE49-F238E27FC236}">
                <a16:creationId xmlns:a16="http://schemas.microsoft.com/office/drawing/2014/main" id="{AF8EECB3-C8F4-711D-4A98-CE79ABB8BB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8928"/>
            <a:ext cx="1625859" cy="1199071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ADA3D648-5363-ECCD-BFC1-4847DE3D60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87" y="6091380"/>
            <a:ext cx="3530781" cy="647733"/>
          </a:xfrm>
          <a:prstGeom prst="rect">
            <a:avLst/>
          </a:prstGeom>
        </p:spPr>
      </p:pic>
      <p:pic>
        <p:nvPicPr>
          <p:cNvPr id="13" name="Picture 12" descr="A logo with green and white text&#10;&#10;Description automatically generated">
            <a:extLst>
              <a:ext uri="{FF2B5EF4-FFF2-40B4-BE49-F238E27FC236}">
                <a16:creationId xmlns:a16="http://schemas.microsoft.com/office/drawing/2014/main" id="{AC8EBDA1-50BF-E8B2-1F85-7AECDEFA30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936" y="5717964"/>
            <a:ext cx="2710174" cy="103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75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225ADD-B40F-62C8-E7E4-F8A2345C36DC}"/>
              </a:ext>
            </a:extLst>
          </p:cNvPr>
          <p:cNvSpPr/>
          <p:nvPr userDrawn="1"/>
        </p:nvSpPr>
        <p:spPr>
          <a:xfrm>
            <a:off x="0" y="533400"/>
            <a:ext cx="12192000" cy="990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592FB-D04B-439F-8418-5F3A847C8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788" y="365125"/>
            <a:ext cx="959401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55725-1777-44F1-B5CF-1723E7A22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7AAEB55-2799-4846-99DF-6E20790C8B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B1A3E5-D3EB-32C6-8CF7-85258698C0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759787" y="1829848"/>
            <a:ext cx="4191587" cy="4351338"/>
          </a:xfrm>
        </p:spPr>
        <p:txBody>
          <a:bodyPr numCol="1"/>
          <a:lstStyle>
            <a:lvl1pPr>
              <a:buClr>
                <a:schemeClr val="tx2"/>
              </a:buClr>
              <a:buSzPct val="120000"/>
              <a:defRPr>
                <a:solidFill>
                  <a:schemeClr val="tx1"/>
                </a:solidFill>
                <a:effectLst/>
              </a:defRPr>
            </a:lvl1pPr>
            <a:lvl2pPr marL="685800" indent="-228600">
              <a:buClr>
                <a:schemeClr val="bg2">
                  <a:lumMod val="40000"/>
                  <a:lumOff val="60000"/>
                </a:schemeClr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effectLst/>
              </a:defRPr>
            </a:lvl2pPr>
            <a:lvl3pPr marL="1143000" indent="-228600">
              <a:buClr>
                <a:schemeClr val="tx2"/>
              </a:buClr>
              <a:buSzPct val="85000"/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effectLst/>
              </a:defRPr>
            </a:lvl3pPr>
            <a:lvl4pPr>
              <a:buClr>
                <a:schemeClr val="bg2">
                  <a:lumMod val="40000"/>
                  <a:lumOff val="60000"/>
                </a:schemeClr>
              </a:buClr>
              <a:defRPr>
                <a:solidFill>
                  <a:schemeClr val="tx1"/>
                </a:solidFill>
                <a:effectLst/>
              </a:defRPr>
            </a:lvl4pPr>
            <a:lvl5pPr marL="2057400" indent="-228600"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09B5DF-FE11-3561-FA09-BDFB40399A1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0627" y="1829848"/>
            <a:ext cx="5113172" cy="4369340"/>
          </a:xfrm>
        </p:spPr>
        <p:txBody>
          <a:bodyPr numCol="1"/>
          <a:lstStyle>
            <a:lvl1pPr>
              <a:buClr>
                <a:schemeClr val="tx2"/>
              </a:buClr>
              <a:buSzPct val="120000"/>
              <a:defRPr>
                <a:solidFill>
                  <a:schemeClr val="tx1"/>
                </a:solidFill>
                <a:effectLst/>
              </a:defRPr>
            </a:lvl1pPr>
            <a:lvl2pPr marL="685800" indent="-228600">
              <a:buClr>
                <a:schemeClr val="bg2">
                  <a:lumMod val="40000"/>
                  <a:lumOff val="60000"/>
                </a:schemeClr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effectLst/>
              </a:defRPr>
            </a:lvl2pPr>
            <a:lvl3pPr marL="1143000" indent="-228600">
              <a:buClr>
                <a:schemeClr val="tx2"/>
              </a:buClr>
              <a:buSzPct val="85000"/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effectLst/>
              </a:defRPr>
            </a:lvl3pPr>
            <a:lvl4pPr>
              <a:buClr>
                <a:schemeClr val="bg2">
                  <a:lumMod val="40000"/>
                  <a:lumOff val="60000"/>
                </a:schemeClr>
              </a:buClr>
              <a:defRPr>
                <a:solidFill>
                  <a:schemeClr val="tx1"/>
                </a:solidFill>
                <a:effectLst/>
              </a:defRPr>
            </a:lvl4pPr>
            <a:lvl5pPr marL="2057400" indent="-228600"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3DECBC-CAAA-16D1-8CDA-A98CAD97B0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194" y="242804"/>
            <a:ext cx="1327491" cy="157020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5500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104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orient="horz" pos="936" userDrawn="1">
          <p15:clr>
            <a:srgbClr val="FBAE40"/>
          </p15:clr>
        </p15:guide>
        <p15:guide id="5" orient="horz" pos="33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/Open Ended Respo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6F8756D-48CC-41AD-8DCC-D4B5B5923A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40E8D31-5A48-48AA-976B-B2F55481D9D4}"/>
              </a:ext>
            </a:extLst>
          </p:cNvPr>
          <p:cNvSpPr/>
          <p:nvPr userDrawn="1"/>
        </p:nvSpPr>
        <p:spPr>
          <a:xfrm>
            <a:off x="0" y="0"/>
            <a:ext cx="12273019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Open quotation mark">
            <a:extLst>
              <a:ext uri="{FF2B5EF4-FFF2-40B4-BE49-F238E27FC236}">
                <a16:creationId xmlns:a16="http://schemas.microsoft.com/office/drawing/2014/main" id="{F710DCBA-C92A-4BDF-BAD4-2EDB1882D5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44570" y="679510"/>
            <a:ext cx="2046437" cy="2046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E07D9B3-AAFD-4AFE-80F1-B1035023FF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30525" y="2035235"/>
            <a:ext cx="6330950" cy="2976563"/>
          </a:xfrm>
        </p:spPr>
        <p:txBody>
          <a:bodyPr>
            <a:normAutofit/>
          </a:bodyPr>
          <a:lstStyle>
            <a:lvl1pPr marL="0" indent="0">
              <a:buNone/>
              <a:defRPr sz="4400">
                <a:latin typeface="MS UI Gothic" panose="020B0600070205080204" pitchFamily="34" charset="-128"/>
                <a:ea typeface="MS UI Gothic" panose="020B0600070205080204" pitchFamily="34" charset="-12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PSRawlinsonOTTwoCn" panose="02000503080000020003" pitchFamily="50" charset="0"/>
              </a:rPr>
              <a:t>Insert a quote from a lovely open ended</a:t>
            </a:r>
            <a:b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PSRawlinsonOTTwoCn" panose="02000503080000020003" pitchFamily="50" charset="0"/>
              </a:rPr>
            </a:br>
            <a:r>
              <a:rPr lang="en-US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PSRawlinsonOTTwoCn" panose="02000503080000020003" pitchFamily="50" charset="0"/>
              </a:rPr>
              <a:t>response here…</a:t>
            </a:r>
          </a:p>
        </p:txBody>
      </p:sp>
      <p:pic>
        <p:nvPicPr>
          <p:cNvPr id="2" name="Graphic 1" descr="Open quotation mark">
            <a:extLst>
              <a:ext uri="{FF2B5EF4-FFF2-40B4-BE49-F238E27FC236}">
                <a16:creationId xmlns:a16="http://schemas.microsoft.com/office/drawing/2014/main" id="{D873BAED-2EC5-7884-4144-40879BF609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8710465" y="4321086"/>
            <a:ext cx="2046437" cy="20464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4670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456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ild your own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592FB-D04B-439F-8418-5F3A847C8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788" y="365125"/>
            <a:ext cx="9594011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55725-1777-44F1-B5CF-1723E7A22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7AAEB55-2799-4846-99DF-6E20790C8B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BE00E1-1C36-01C5-F331-8DBEDAB13A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759788" y="1829848"/>
            <a:ext cx="9594012" cy="4351338"/>
          </a:xfrm>
        </p:spPr>
        <p:txBody>
          <a:bodyPr/>
          <a:lstStyle>
            <a:lvl1pPr>
              <a:buClr>
                <a:schemeClr val="tx2"/>
              </a:buClr>
              <a:buSzPct val="120000"/>
              <a:defRPr>
                <a:solidFill>
                  <a:schemeClr val="tx1"/>
                </a:solidFill>
                <a:effectLst/>
              </a:defRPr>
            </a:lvl1pPr>
            <a:lvl2pPr marL="685800" indent="-228600">
              <a:buClr>
                <a:schemeClr val="bg2">
                  <a:lumMod val="40000"/>
                  <a:lumOff val="60000"/>
                </a:schemeClr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effectLst/>
              </a:defRPr>
            </a:lvl2pPr>
            <a:lvl3pPr marL="1143000" indent="-228600">
              <a:buClr>
                <a:schemeClr val="tx2"/>
              </a:buClr>
              <a:buSzPct val="85000"/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effectLst/>
              </a:defRPr>
            </a:lvl3pPr>
            <a:lvl4pPr>
              <a:buClr>
                <a:schemeClr val="bg2">
                  <a:lumMod val="40000"/>
                  <a:lumOff val="60000"/>
                </a:schemeClr>
              </a:buClr>
              <a:defRPr>
                <a:solidFill>
                  <a:schemeClr val="tx1"/>
                </a:solidFill>
                <a:effectLst/>
              </a:defRPr>
            </a:lvl4pPr>
            <a:lvl5pPr marL="2057400" indent="-228600"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657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104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orient="horz" pos="936" userDrawn="1">
          <p15:clr>
            <a:srgbClr val="FBAE40"/>
          </p15:clr>
        </p15:guide>
        <p15:guide id="5" orient="horz" pos="33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latir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E222CB-0355-447E-8C28-8305B0BFD5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6" b="10546"/>
          <a:stretch/>
        </p:blipFill>
        <p:spPr>
          <a:xfrm>
            <a:off x="2345" y="0"/>
            <a:ext cx="12189655" cy="6872471"/>
          </a:xfrm>
          <a:prstGeom prst="rect">
            <a:avLst/>
          </a:prstGeom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C3D773-38EA-4E5B-B6B6-0263C4973AB4}"/>
              </a:ext>
            </a:extLst>
          </p:cNvPr>
          <p:cNvSpPr/>
          <p:nvPr userDrawn="1"/>
        </p:nvSpPr>
        <p:spPr>
          <a:xfrm>
            <a:off x="-2345" y="-1"/>
            <a:ext cx="12192000" cy="6872471"/>
          </a:xfrm>
          <a:prstGeom prst="rect">
            <a:avLst/>
          </a:prstGeom>
          <a:solidFill>
            <a:schemeClr val="bg2">
              <a:lumMod val="1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DA8933-34E6-4B21-A171-1D698B7FA036}"/>
              </a:ext>
            </a:extLst>
          </p:cNvPr>
          <p:cNvSpPr/>
          <p:nvPr userDrawn="1"/>
        </p:nvSpPr>
        <p:spPr>
          <a:xfrm>
            <a:off x="2232" y="533399"/>
            <a:ext cx="11351568" cy="952501"/>
          </a:xfrm>
          <a:prstGeom prst="rect">
            <a:avLst/>
          </a:prstGeom>
          <a:solidFill>
            <a:schemeClr val="accent4">
              <a:alpha val="4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666F42-424D-4783-A1F4-614679EF6B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821" y="234589"/>
            <a:ext cx="1355966" cy="1603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0592FB-D04B-439F-8418-5F3A847C8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788" y="365125"/>
            <a:ext cx="959401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04390-1972-4F63-AB4E-D350F8F05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9788" y="1825625"/>
            <a:ext cx="9594012" cy="4351338"/>
          </a:xfrm>
        </p:spPr>
        <p:txBody>
          <a:bodyPr/>
          <a:lstStyle>
            <a:lvl1pPr>
              <a:buClr>
                <a:schemeClr val="tx2"/>
              </a:buClr>
              <a:buSzPct val="120000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685800" indent="-228600">
              <a:buClr>
                <a:schemeClr val="bg2">
                  <a:lumMod val="40000"/>
                  <a:lumOff val="60000"/>
                </a:schemeClr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1143000" indent="-228600">
              <a:buClr>
                <a:schemeClr val="tx2"/>
              </a:buClr>
              <a:buSzPct val="85000"/>
              <a:buFont typeface="Wingdings" panose="05000000000000000000" pitchFamily="2" charset="2"/>
              <a:buChar char="v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2">
                  <a:lumMod val="40000"/>
                  <a:lumOff val="60000"/>
                </a:schemeClr>
              </a:buCl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 marL="2057400" indent="-228600"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55725-1777-44F1-B5CF-1723E7A22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7AAEB55-2799-4846-99DF-6E20790C8B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669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104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orient="horz" pos="936" userDrawn="1">
          <p15:clr>
            <a:srgbClr val="FBAE40"/>
          </p15:clr>
        </p15:guide>
        <p15:guide id="5" orient="horz" pos="33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ulder Aerial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9442D72-9671-4EBF-9D4E-0F85C40238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7917"/>
          <a:stretch/>
        </p:blipFill>
        <p:spPr>
          <a:xfrm>
            <a:off x="0" y="-3"/>
            <a:ext cx="12207052" cy="6857999"/>
          </a:xfrm>
          <a:prstGeom prst="rect">
            <a:avLst/>
          </a:prstGeom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C3D773-38EA-4E5B-B6B6-0263C4973AB4}"/>
              </a:ext>
            </a:extLst>
          </p:cNvPr>
          <p:cNvSpPr/>
          <p:nvPr userDrawn="1"/>
        </p:nvSpPr>
        <p:spPr>
          <a:xfrm>
            <a:off x="-2232" y="-4"/>
            <a:ext cx="12192000" cy="6858000"/>
          </a:xfrm>
          <a:prstGeom prst="rect">
            <a:avLst/>
          </a:prstGeom>
          <a:solidFill>
            <a:srgbClr val="18171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DA8933-34E6-4B21-A171-1D698B7FA036}"/>
              </a:ext>
            </a:extLst>
          </p:cNvPr>
          <p:cNvSpPr/>
          <p:nvPr userDrawn="1"/>
        </p:nvSpPr>
        <p:spPr>
          <a:xfrm>
            <a:off x="2232" y="533399"/>
            <a:ext cx="11351568" cy="952501"/>
          </a:xfrm>
          <a:prstGeom prst="rect">
            <a:avLst/>
          </a:prstGeom>
          <a:solidFill>
            <a:schemeClr val="accent4">
              <a:alpha val="4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592FB-D04B-439F-8418-5F3A847C8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788" y="365125"/>
            <a:ext cx="959401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55725-1777-44F1-B5CF-1723E7A22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7AAEB55-2799-4846-99DF-6E20790C8B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9271EB1-0E25-D2A6-C816-8777C5513E4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759788" y="1829848"/>
            <a:ext cx="9594012" cy="4351338"/>
          </a:xfrm>
        </p:spPr>
        <p:txBody>
          <a:bodyPr/>
          <a:lstStyle>
            <a:lvl1pPr>
              <a:buClr>
                <a:schemeClr val="tx2"/>
              </a:buClr>
              <a:buSzPct val="120000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685800" indent="-228600">
              <a:buClr>
                <a:schemeClr val="bg2">
                  <a:lumMod val="40000"/>
                  <a:lumOff val="60000"/>
                </a:schemeClr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1143000" indent="-228600">
              <a:buClr>
                <a:schemeClr val="tx2"/>
              </a:buClr>
              <a:buSzPct val="85000"/>
              <a:buFont typeface="Wingdings" panose="05000000000000000000" pitchFamily="2" charset="2"/>
              <a:buChar char="v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2">
                  <a:lumMod val="40000"/>
                  <a:lumOff val="60000"/>
                </a:schemeClr>
              </a:buCl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 marL="2057400" indent="-228600"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BE4A2E-58DA-0339-3E05-5367215790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821" y="234589"/>
            <a:ext cx="1355966" cy="1603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661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104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orient="horz" pos="936" userDrawn="1">
          <p15:clr>
            <a:srgbClr val="FBAE40"/>
          </p15:clr>
        </p15:guide>
        <p15:guide id="5" orient="horz" pos="33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atiron Sunris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9442D72-9671-4EBF-9D4E-0F85C40238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9" b="7969"/>
          <a:stretch/>
        </p:blipFill>
        <p:spPr>
          <a:xfrm>
            <a:off x="0" y="-3"/>
            <a:ext cx="12207052" cy="6857999"/>
          </a:xfrm>
          <a:prstGeom prst="rect">
            <a:avLst/>
          </a:prstGeom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C3D773-38EA-4E5B-B6B6-0263C4973AB4}"/>
              </a:ext>
            </a:extLst>
          </p:cNvPr>
          <p:cNvSpPr/>
          <p:nvPr userDrawn="1"/>
        </p:nvSpPr>
        <p:spPr>
          <a:xfrm>
            <a:off x="-2232" y="-4"/>
            <a:ext cx="12192000" cy="6858000"/>
          </a:xfrm>
          <a:prstGeom prst="rect">
            <a:avLst/>
          </a:prstGeom>
          <a:solidFill>
            <a:srgbClr val="18171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DA8933-34E6-4B21-A171-1D698B7FA036}"/>
              </a:ext>
            </a:extLst>
          </p:cNvPr>
          <p:cNvSpPr/>
          <p:nvPr userDrawn="1"/>
        </p:nvSpPr>
        <p:spPr>
          <a:xfrm>
            <a:off x="2232" y="533399"/>
            <a:ext cx="11351568" cy="952501"/>
          </a:xfrm>
          <a:prstGeom prst="rect">
            <a:avLst/>
          </a:prstGeom>
          <a:solidFill>
            <a:schemeClr val="accent4">
              <a:alpha val="4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592FB-D04B-439F-8418-5F3A847C8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788" y="365125"/>
            <a:ext cx="959401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55725-1777-44F1-B5CF-1723E7A22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7AAEB55-2799-4846-99DF-6E20790C8B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499E578-D6FF-D74C-587B-3B5DBB3D5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9788" y="1825625"/>
            <a:ext cx="9594012" cy="4351338"/>
          </a:xfrm>
        </p:spPr>
        <p:txBody>
          <a:bodyPr/>
          <a:lstStyle>
            <a:lvl1pPr>
              <a:buClr>
                <a:schemeClr val="tx2"/>
              </a:buClr>
              <a:buSzPct val="120000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685800" indent="-228600">
              <a:buClr>
                <a:schemeClr val="bg2">
                  <a:lumMod val="40000"/>
                  <a:lumOff val="60000"/>
                </a:schemeClr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1143000" indent="-228600">
              <a:buClr>
                <a:schemeClr val="tx2"/>
              </a:buClr>
              <a:buSzPct val="85000"/>
              <a:buFont typeface="Wingdings" panose="05000000000000000000" pitchFamily="2" charset="2"/>
              <a:buChar char="v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2">
                  <a:lumMod val="40000"/>
                  <a:lumOff val="60000"/>
                </a:schemeClr>
              </a:buCl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 marL="2057400" indent="-228600"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7D4355-FBF0-6CBB-4890-37C14B3616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821" y="234589"/>
            <a:ext cx="1355966" cy="1603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7143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104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orient="horz" pos="936" userDrawn="1">
          <p15:clr>
            <a:srgbClr val="FBAE40"/>
          </p15:clr>
        </p15:guide>
        <p15:guide id="5" orient="horz" pos="33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erial Pearl Stree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9442D72-9671-4EBF-9D4E-0F85C40238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9" b="10839"/>
          <a:stretch/>
        </p:blipFill>
        <p:spPr>
          <a:xfrm>
            <a:off x="0" y="-3"/>
            <a:ext cx="12207052" cy="6857999"/>
          </a:xfrm>
          <a:prstGeom prst="rect">
            <a:avLst/>
          </a:prstGeom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C3D773-38EA-4E5B-B6B6-0263C4973AB4}"/>
              </a:ext>
            </a:extLst>
          </p:cNvPr>
          <p:cNvSpPr/>
          <p:nvPr userDrawn="1"/>
        </p:nvSpPr>
        <p:spPr>
          <a:xfrm>
            <a:off x="-2232" y="0"/>
            <a:ext cx="12245032" cy="6858000"/>
          </a:xfrm>
          <a:prstGeom prst="rect">
            <a:avLst/>
          </a:prstGeom>
          <a:solidFill>
            <a:srgbClr val="18171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DA8933-34E6-4B21-A171-1D698B7FA036}"/>
              </a:ext>
            </a:extLst>
          </p:cNvPr>
          <p:cNvSpPr/>
          <p:nvPr userDrawn="1"/>
        </p:nvSpPr>
        <p:spPr>
          <a:xfrm>
            <a:off x="2232" y="533399"/>
            <a:ext cx="11351568" cy="952501"/>
          </a:xfrm>
          <a:prstGeom prst="rect">
            <a:avLst/>
          </a:prstGeom>
          <a:solidFill>
            <a:schemeClr val="accent4">
              <a:alpha val="4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592FB-D04B-439F-8418-5F3A847C8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788" y="365125"/>
            <a:ext cx="959401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55725-1777-44F1-B5CF-1723E7A22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7AAEB55-2799-4846-99DF-6E20790C8BA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508C3F-F0DC-0CED-F79A-7B9E97D135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821" y="234589"/>
            <a:ext cx="1355966" cy="1603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92BE18-D514-15C5-20A3-261FB2F18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9788" y="1825625"/>
            <a:ext cx="9594012" cy="4351338"/>
          </a:xfrm>
        </p:spPr>
        <p:txBody>
          <a:bodyPr/>
          <a:lstStyle>
            <a:lvl1pPr>
              <a:buClr>
                <a:schemeClr val="tx2"/>
              </a:buClr>
              <a:buSzPct val="120000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685800" indent="-228600">
              <a:buClr>
                <a:schemeClr val="bg2">
                  <a:lumMod val="40000"/>
                  <a:lumOff val="60000"/>
                </a:schemeClr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1143000" indent="-228600">
              <a:buClr>
                <a:schemeClr val="tx2"/>
              </a:buClr>
              <a:buSzPct val="85000"/>
              <a:buFont typeface="Wingdings" panose="05000000000000000000" pitchFamily="2" charset="2"/>
              <a:buChar char="v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2">
                  <a:lumMod val="40000"/>
                  <a:lumOff val="60000"/>
                </a:schemeClr>
              </a:buCl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 marL="2057400" indent="-228600"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619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104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orient="horz" pos="936" userDrawn="1">
          <p15:clr>
            <a:srgbClr val="FBAE40"/>
          </p15:clr>
        </p15:guide>
        <p15:guide id="5" orient="horz" pos="33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rl Stree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9442D72-9671-4EBF-9D4E-0F85C40238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7917"/>
          <a:stretch/>
        </p:blipFill>
        <p:spPr>
          <a:xfrm>
            <a:off x="0" y="-3"/>
            <a:ext cx="12207052" cy="6857999"/>
          </a:xfrm>
          <a:prstGeom prst="rect">
            <a:avLst/>
          </a:prstGeom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C3D773-38EA-4E5B-B6B6-0263C4973AB4}"/>
              </a:ext>
            </a:extLst>
          </p:cNvPr>
          <p:cNvSpPr/>
          <p:nvPr userDrawn="1"/>
        </p:nvSpPr>
        <p:spPr>
          <a:xfrm>
            <a:off x="15052" y="-81120"/>
            <a:ext cx="12192000" cy="6939120"/>
          </a:xfrm>
          <a:prstGeom prst="rect">
            <a:avLst/>
          </a:prstGeom>
          <a:solidFill>
            <a:srgbClr val="18171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DA8933-34E6-4B21-A171-1D698B7FA036}"/>
              </a:ext>
            </a:extLst>
          </p:cNvPr>
          <p:cNvSpPr/>
          <p:nvPr userDrawn="1"/>
        </p:nvSpPr>
        <p:spPr>
          <a:xfrm>
            <a:off x="2232" y="533399"/>
            <a:ext cx="11351568" cy="952501"/>
          </a:xfrm>
          <a:prstGeom prst="rect">
            <a:avLst/>
          </a:prstGeom>
          <a:solidFill>
            <a:schemeClr val="accent4">
              <a:alpha val="4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592FB-D04B-439F-8418-5F3A847C8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788" y="365125"/>
            <a:ext cx="959401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55725-1777-44F1-B5CF-1723E7A22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7AAEB55-2799-4846-99DF-6E20790C8B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6D8ABF4-CF4B-6235-8B15-DE5C8DE28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9788" y="1825625"/>
            <a:ext cx="9594012" cy="4351338"/>
          </a:xfrm>
        </p:spPr>
        <p:txBody>
          <a:bodyPr/>
          <a:lstStyle>
            <a:lvl1pPr>
              <a:buClr>
                <a:schemeClr val="tx2"/>
              </a:buClr>
              <a:buSzPct val="120000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685800" indent="-228600">
              <a:buClr>
                <a:schemeClr val="bg2">
                  <a:lumMod val="40000"/>
                  <a:lumOff val="60000"/>
                </a:schemeClr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1143000" indent="-228600">
              <a:buClr>
                <a:schemeClr val="tx2"/>
              </a:buClr>
              <a:buSzPct val="85000"/>
              <a:buFont typeface="Wingdings" panose="05000000000000000000" pitchFamily="2" charset="2"/>
              <a:buChar char="v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2">
                  <a:lumMod val="40000"/>
                  <a:lumOff val="60000"/>
                </a:schemeClr>
              </a:buCl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 marL="2057400" indent="-228600"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2E1450-0D30-6ED0-D56E-21377C5BC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821" y="234589"/>
            <a:ext cx="1355966" cy="1603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5817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104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orient="horz" pos="936" userDrawn="1">
          <p15:clr>
            <a:srgbClr val="FBAE40"/>
          </p15:clr>
        </p15:guide>
        <p15:guide id="5" orient="horz" pos="33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nderosa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9442D72-9671-4EBF-9D4E-0F85C40238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7917"/>
          <a:stretch/>
        </p:blipFill>
        <p:spPr>
          <a:xfrm>
            <a:off x="0" y="-3"/>
            <a:ext cx="12207052" cy="6857999"/>
          </a:xfrm>
          <a:prstGeom prst="rect">
            <a:avLst/>
          </a:prstGeom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C3D773-38EA-4E5B-B6B6-0263C4973AB4}"/>
              </a:ext>
            </a:extLst>
          </p:cNvPr>
          <p:cNvSpPr/>
          <p:nvPr userDrawn="1"/>
        </p:nvSpPr>
        <p:spPr>
          <a:xfrm>
            <a:off x="-2232" y="0"/>
            <a:ext cx="12192000" cy="6858000"/>
          </a:xfrm>
          <a:prstGeom prst="rect">
            <a:avLst/>
          </a:prstGeom>
          <a:solidFill>
            <a:srgbClr val="18171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DA8933-34E6-4B21-A171-1D698B7FA036}"/>
              </a:ext>
            </a:extLst>
          </p:cNvPr>
          <p:cNvSpPr/>
          <p:nvPr userDrawn="1"/>
        </p:nvSpPr>
        <p:spPr>
          <a:xfrm>
            <a:off x="2232" y="533399"/>
            <a:ext cx="11351568" cy="952501"/>
          </a:xfrm>
          <a:prstGeom prst="rect">
            <a:avLst/>
          </a:prstGeom>
          <a:solidFill>
            <a:schemeClr val="accent4">
              <a:alpha val="43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592FB-D04B-439F-8418-5F3A847C8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788" y="365125"/>
            <a:ext cx="959401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55725-1777-44F1-B5CF-1723E7A22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7AAEB55-2799-4846-99DF-6E20790C8B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9CB4581-A4C4-386B-D3ED-808C9AA0C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9788" y="1825625"/>
            <a:ext cx="9594012" cy="4351338"/>
          </a:xfrm>
        </p:spPr>
        <p:txBody>
          <a:bodyPr/>
          <a:lstStyle>
            <a:lvl1pPr>
              <a:buClr>
                <a:schemeClr val="tx2"/>
              </a:buClr>
              <a:buSzPct val="120000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685800" indent="-228600">
              <a:buClr>
                <a:schemeClr val="bg2">
                  <a:lumMod val="40000"/>
                  <a:lumOff val="60000"/>
                </a:schemeClr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2pPr>
            <a:lvl3pPr marL="1143000" indent="-228600">
              <a:buClr>
                <a:schemeClr val="tx2"/>
              </a:buClr>
              <a:buSzPct val="85000"/>
              <a:buFont typeface="Wingdings" panose="05000000000000000000" pitchFamily="2" charset="2"/>
              <a:buChar char="v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3pPr>
            <a:lvl4pPr>
              <a:buClr>
                <a:schemeClr val="bg2">
                  <a:lumMod val="40000"/>
                  <a:lumOff val="60000"/>
                </a:schemeClr>
              </a:buCl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4pPr>
            <a:lvl5pPr marL="2057400" indent="-228600"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F449B6-976A-EAC8-23E1-A8A55B7CB5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821" y="234589"/>
            <a:ext cx="1355966" cy="16038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0205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104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orient="horz" pos="936" userDrawn="1">
          <p15:clr>
            <a:srgbClr val="FBAE40"/>
          </p15:clr>
        </p15:guide>
        <p15:guide id="5" orient="horz" pos="33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D8F5FB-3469-429C-9F46-1B5C5A2418A9}"/>
              </a:ext>
            </a:extLst>
          </p:cNvPr>
          <p:cNvSpPr/>
          <p:nvPr userDrawn="1"/>
        </p:nvSpPr>
        <p:spPr>
          <a:xfrm>
            <a:off x="0" y="533400"/>
            <a:ext cx="12192000" cy="990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592FB-D04B-439F-8418-5F3A847C8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788" y="365125"/>
            <a:ext cx="959401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55725-1777-44F1-B5CF-1723E7A22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7AAEB55-2799-4846-99DF-6E20790C8B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FB4ACD-C79F-EA39-F710-FFB06480385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759788" y="1829848"/>
            <a:ext cx="9594012" cy="4351338"/>
          </a:xfrm>
        </p:spPr>
        <p:txBody>
          <a:bodyPr/>
          <a:lstStyle>
            <a:lvl1pPr>
              <a:buClr>
                <a:schemeClr val="tx2"/>
              </a:buClr>
              <a:buSzPct val="120000"/>
              <a:defRPr>
                <a:solidFill>
                  <a:schemeClr val="tx1"/>
                </a:solidFill>
                <a:effectLst/>
              </a:defRPr>
            </a:lvl1pPr>
            <a:lvl2pPr marL="685800" indent="-228600">
              <a:buClr>
                <a:schemeClr val="bg2">
                  <a:lumMod val="40000"/>
                  <a:lumOff val="60000"/>
                </a:schemeClr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effectLst/>
              </a:defRPr>
            </a:lvl2pPr>
            <a:lvl3pPr marL="1143000" indent="-228600">
              <a:buClr>
                <a:schemeClr val="tx2"/>
              </a:buClr>
              <a:buSzPct val="85000"/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effectLst/>
              </a:defRPr>
            </a:lvl3pPr>
            <a:lvl4pPr>
              <a:buClr>
                <a:schemeClr val="bg2">
                  <a:lumMod val="40000"/>
                  <a:lumOff val="60000"/>
                </a:schemeClr>
              </a:buClr>
              <a:defRPr>
                <a:solidFill>
                  <a:schemeClr val="tx1"/>
                </a:solidFill>
                <a:effectLst/>
              </a:defRPr>
            </a:lvl4pPr>
            <a:lvl5pPr marL="2057400" indent="-228600"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733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104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orient="horz" pos="960" userDrawn="1">
          <p15:clr>
            <a:srgbClr val="FBAE40"/>
          </p15:clr>
        </p15:guide>
        <p15:guide id="5" orient="horz" pos="33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E9432D1-C7B4-AF14-0694-F1ADA250321F}"/>
              </a:ext>
            </a:extLst>
          </p:cNvPr>
          <p:cNvSpPr/>
          <p:nvPr userDrawn="1"/>
        </p:nvSpPr>
        <p:spPr>
          <a:xfrm rot="16200000">
            <a:off x="-2517506" y="3116261"/>
            <a:ext cx="6492878" cy="990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592FB-D04B-439F-8418-5F3A847C8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34944" y="2743201"/>
            <a:ext cx="6127754" cy="13716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55725-1777-44F1-B5CF-1723E7A22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7AAEB55-2799-4846-99DF-6E20790C8BA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7C1439-E6E9-CDA1-BA2E-01A6CD7B33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759788" y="664234"/>
            <a:ext cx="9594012" cy="5516952"/>
          </a:xfrm>
        </p:spPr>
        <p:txBody>
          <a:bodyPr/>
          <a:lstStyle>
            <a:lvl1pPr>
              <a:buClr>
                <a:schemeClr val="tx2"/>
              </a:buClr>
              <a:buSzPct val="120000"/>
              <a:defRPr>
                <a:solidFill>
                  <a:schemeClr val="tx1"/>
                </a:solidFill>
                <a:effectLst/>
              </a:defRPr>
            </a:lvl1pPr>
            <a:lvl2pPr marL="685800" indent="-228600">
              <a:buClr>
                <a:schemeClr val="bg2">
                  <a:lumMod val="40000"/>
                  <a:lumOff val="60000"/>
                </a:schemeClr>
              </a:buClr>
              <a:buSzPct val="85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effectLst/>
              </a:defRPr>
            </a:lvl2pPr>
            <a:lvl3pPr marL="1143000" indent="-228600">
              <a:buClr>
                <a:schemeClr val="tx2"/>
              </a:buClr>
              <a:buSzPct val="85000"/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effectLst/>
              </a:defRPr>
            </a:lvl3pPr>
            <a:lvl4pPr>
              <a:buClr>
                <a:schemeClr val="bg2">
                  <a:lumMod val="40000"/>
                  <a:lumOff val="60000"/>
                </a:schemeClr>
              </a:buClr>
              <a:defRPr>
                <a:solidFill>
                  <a:schemeClr val="tx1"/>
                </a:solidFill>
                <a:effectLst/>
              </a:defRPr>
            </a:lvl4pPr>
            <a:lvl5pPr marL="2057400" indent="-228600"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/>
              <a:t>Click to edit Master text styles or include chart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3786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104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orient="horz" pos="936" userDrawn="1">
          <p15:clr>
            <a:srgbClr val="FBAE40"/>
          </p15:clr>
        </p15:guide>
        <p15:guide id="5" orient="horz" pos="33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3009F3-58C0-4AAE-97A8-9DB701100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A3AFF-A3BF-4C43-B0DD-4A770996D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1E2D2-8921-4B7C-BA5B-D432D4E694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F5FC2-D7D6-4229-B3DD-EF02264707C3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EF4BF-65FA-4DF1-9629-AC9B785C1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478A3-0C3C-4BD6-BAC4-BC43D45B9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AEB55-2799-4846-99DF-6E20790C8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9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84" r:id="rId8"/>
    <p:sldLayoutId id="2147483692" r:id="rId9"/>
    <p:sldLayoutId id="2147483695" r:id="rId10"/>
    <p:sldLayoutId id="2147483696" r:id="rId11"/>
    <p:sldLayoutId id="2147483697" r:id="rId12"/>
    <p:sldLayoutId id="21474836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97A95-0078-4C18-A098-09F097E9D5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NWCCOG Community Metrics Survey 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192387-FCF0-446B-9902-5B20D5FADE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582" y="3450070"/>
            <a:ext cx="8621486" cy="715530"/>
          </a:xfrm>
        </p:spPr>
        <p:txBody>
          <a:bodyPr anchor="ctr"/>
          <a:lstStyle/>
          <a:p>
            <a:r>
              <a:rPr lang="en-US" dirty="0">
                <a:latin typeface="+mj-lt"/>
              </a:rPr>
              <a:t>Preliminary Results 7/6/2023</a:t>
            </a:r>
          </a:p>
        </p:txBody>
      </p:sp>
    </p:spTree>
    <p:extLst>
      <p:ext uri="{BB962C8B-B14F-4D97-AF65-F5344CB8AC3E}">
        <p14:creationId xmlns:p14="http://schemas.microsoft.com/office/powerpoint/2010/main" val="3712072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E724D-6373-59C8-19DE-9E80D2B3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88" y="365125"/>
            <a:ext cx="10997721" cy="1325563"/>
          </a:xfrm>
        </p:spPr>
        <p:txBody>
          <a:bodyPr/>
          <a:lstStyle/>
          <a:p>
            <a:r>
              <a:rPr lang="en-US" dirty="0"/>
              <a:t>Quality of Life Over Time</a:t>
            </a:r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5FAEFED0-9389-B5A5-207D-F0ECD6A8D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51876" y="1690688"/>
            <a:ext cx="5888248" cy="495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41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E724D-6373-59C8-19DE-9E80D2B3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88" y="365125"/>
            <a:ext cx="11722340" cy="1325563"/>
          </a:xfrm>
        </p:spPr>
        <p:txBody>
          <a:bodyPr/>
          <a:lstStyle/>
          <a:p>
            <a:r>
              <a:rPr lang="en-US" dirty="0"/>
              <a:t>Resident-Focused vs. Tourism-Focused Community</a:t>
            </a:r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88EA0D48-7DD0-4EF6-8898-F95749840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9441" y="2031364"/>
            <a:ext cx="9974050" cy="420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28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237A8E-D7F6-4DD6-BA27-C02BCDF52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5735" y="382378"/>
            <a:ext cx="9594011" cy="1325563"/>
          </a:xfrm>
        </p:spPr>
        <p:txBody>
          <a:bodyPr>
            <a:normAutofit/>
          </a:bodyPr>
          <a:lstStyle/>
          <a:p>
            <a:r>
              <a:rPr lang="en-US" sz="4000" dirty="0"/>
              <a:t>Place of Employment</a:t>
            </a:r>
          </a:p>
        </p:txBody>
      </p:sp>
      <p:pic>
        <p:nvPicPr>
          <p:cNvPr id="2" name="Picture 1" descr="A picture containing text, screenshot, number, parallel&#10;&#10;Description automatically generated">
            <a:extLst>
              <a:ext uri="{FF2B5EF4-FFF2-40B4-BE49-F238E27FC236}">
                <a16:creationId xmlns:a16="http://schemas.microsoft.com/office/drawing/2014/main" id="{233E69EE-7595-10CB-8426-A424DC7B1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75" y="319596"/>
            <a:ext cx="3279544" cy="653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902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E724D-6373-59C8-19DE-9E80D2B3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31" y="346652"/>
            <a:ext cx="9594011" cy="1325563"/>
          </a:xfrm>
        </p:spPr>
        <p:txBody>
          <a:bodyPr/>
          <a:lstStyle/>
          <a:p>
            <a:r>
              <a:rPr lang="en-US" dirty="0"/>
              <a:t>Role in the Community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5F139B2-D2DA-F853-B338-BC98DD3AF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704" y="2166785"/>
            <a:ext cx="890969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rgbClr val="4D4D4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Which of the following best describes your role in the community from a governance perspective? (Check all that apply)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0" descr="Picture 0">
            <a:extLst>
              <a:ext uri="{FF2B5EF4-FFF2-40B4-BE49-F238E27FC236}">
                <a16:creationId xmlns:a16="http://schemas.microsoft.com/office/drawing/2014/main" id="{EA494215-AAB7-4D5E-EFF3-C73399BE0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306" y="2791498"/>
            <a:ext cx="8106736" cy="35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026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E724D-6373-59C8-19DE-9E80D2B3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860" y="355888"/>
            <a:ext cx="9594011" cy="1325563"/>
          </a:xfrm>
        </p:spPr>
        <p:txBody>
          <a:bodyPr/>
          <a:lstStyle/>
          <a:p>
            <a:r>
              <a:rPr lang="en-US" dirty="0"/>
              <a:t>Metrics Received </a:t>
            </a:r>
          </a:p>
        </p:txBody>
      </p:sp>
      <p:pic>
        <p:nvPicPr>
          <p:cNvPr id="3" name="Graphic 1">
            <a:extLst>
              <a:ext uri="{FF2B5EF4-FFF2-40B4-BE49-F238E27FC236}">
                <a16:creationId xmlns:a16="http://schemas.microsoft.com/office/drawing/2014/main" id="{AD1FF4F3-FDB9-12D7-5964-E09B9D18A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63879" y="2057082"/>
            <a:ext cx="10360265" cy="43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0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E724D-6373-59C8-19DE-9E80D2B3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51" y="339363"/>
            <a:ext cx="9594011" cy="1325563"/>
          </a:xfrm>
        </p:spPr>
        <p:txBody>
          <a:bodyPr/>
          <a:lstStyle/>
          <a:p>
            <a:r>
              <a:rPr lang="en-US" dirty="0"/>
              <a:t>Value of Metrics Received </a:t>
            </a:r>
          </a:p>
        </p:txBody>
      </p:sp>
      <p:pic>
        <p:nvPicPr>
          <p:cNvPr id="4" name="Graphic 2">
            <a:extLst>
              <a:ext uri="{FF2B5EF4-FFF2-40B4-BE49-F238E27FC236}">
                <a16:creationId xmlns:a16="http://schemas.microsoft.com/office/drawing/2014/main" id="{0FBB63A4-7A65-DC28-9892-42FCAB6CDA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768"/>
          <a:stretch/>
        </p:blipFill>
        <p:spPr>
          <a:xfrm>
            <a:off x="1110461" y="2068294"/>
            <a:ext cx="9971077" cy="378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61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E724D-6373-59C8-19DE-9E80D2B3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88" y="365125"/>
            <a:ext cx="9594011" cy="1325563"/>
          </a:xfrm>
        </p:spPr>
        <p:txBody>
          <a:bodyPr/>
          <a:lstStyle/>
          <a:p>
            <a:r>
              <a:rPr lang="en-US" dirty="0"/>
              <a:t>Perceived Value of Metrics Not Received </a:t>
            </a:r>
          </a:p>
        </p:txBody>
      </p:sp>
      <p:pic>
        <p:nvPicPr>
          <p:cNvPr id="5" name="Graphic 2">
            <a:extLst>
              <a:ext uri="{FF2B5EF4-FFF2-40B4-BE49-F238E27FC236}">
                <a16:creationId xmlns:a16="http://schemas.microsoft.com/office/drawing/2014/main" id="{B1115368-5675-B532-54D4-3ED7BAE5F7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9232"/>
          <a:stretch/>
        </p:blipFill>
        <p:spPr>
          <a:xfrm>
            <a:off x="1446645" y="2336798"/>
            <a:ext cx="9573638" cy="374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033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E724D-6373-59C8-19DE-9E80D2B3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88" y="365125"/>
            <a:ext cx="9594011" cy="1325563"/>
          </a:xfrm>
        </p:spPr>
        <p:txBody>
          <a:bodyPr/>
          <a:lstStyle/>
          <a:p>
            <a:r>
              <a:rPr lang="en-US" dirty="0"/>
              <a:t>Quality of Life Metrics</a:t>
            </a:r>
          </a:p>
        </p:txBody>
      </p:sp>
      <p:pic>
        <p:nvPicPr>
          <p:cNvPr id="3" name="Picture 2" descr="Picture 2">
            <a:extLst>
              <a:ext uri="{FF2B5EF4-FFF2-40B4-BE49-F238E27FC236}">
                <a16:creationId xmlns:a16="http://schemas.microsoft.com/office/drawing/2014/main" id="{CB014343-4A49-718F-2757-CF0935E01A4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87996" y="3317688"/>
            <a:ext cx="6626225" cy="24999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B5D797-1EA6-FEA4-3996-E5E1E50F2ABD}"/>
              </a:ext>
            </a:extLst>
          </p:cNvPr>
          <p:cNvSpPr txBox="1"/>
          <p:nvPr/>
        </p:nvSpPr>
        <p:spPr>
          <a:xfrm>
            <a:off x="3126357" y="1923601"/>
            <a:ext cx="6094562" cy="1029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4D4D4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your community using quality of life metrics (such as resident sentiment tracking, traffic counts, trailhead parking) that are not economic measures of success?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138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E724D-6373-59C8-19DE-9E80D2B3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88" y="365125"/>
            <a:ext cx="10997721" cy="1325563"/>
          </a:xfrm>
        </p:spPr>
        <p:txBody>
          <a:bodyPr/>
          <a:lstStyle/>
          <a:p>
            <a:r>
              <a:rPr lang="en-US" dirty="0"/>
              <a:t>Importance to Local Residents’ Quality of Life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0AD29A3-B585-77BB-DDB1-FD6559A91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04099" y="1595798"/>
            <a:ext cx="6983802" cy="51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83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E724D-6373-59C8-19DE-9E80D2B3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88" y="365125"/>
            <a:ext cx="10997721" cy="1325563"/>
          </a:xfrm>
        </p:spPr>
        <p:txBody>
          <a:bodyPr/>
          <a:lstStyle/>
          <a:p>
            <a:r>
              <a:rPr lang="en-US" dirty="0"/>
              <a:t>Local Residents’ Opinions </a:t>
            </a:r>
          </a:p>
        </p:txBody>
      </p:sp>
      <p:pic>
        <p:nvPicPr>
          <p:cNvPr id="3" name="Graphic 5">
            <a:extLst>
              <a:ext uri="{FF2B5EF4-FFF2-40B4-BE49-F238E27FC236}">
                <a16:creationId xmlns:a16="http://schemas.microsoft.com/office/drawing/2014/main" id="{586E0832-EBB0-7E0B-7E92-E4EC5CEBA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8417" y="2061598"/>
            <a:ext cx="8997350" cy="415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94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RC 2">
      <a:dk1>
        <a:srgbClr val="000000"/>
      </a:dk1>
      <a:lt1>
        <a:srgbClr val="FFFFFF"/>
      </a:lt1>
      <a:dk2>
        <a:srgbClr val="A7A06D"/>
      </a:dk2>
      <a:lt2>
        <a:srgbClr val="5A93BE"/>
      </a:lt2>
      <a:accent1>
        <a:srgbClr val="819A96"/>
      </a:accent1>
      <a:accent2>
        <a:srgbClr val="6D899F"/>
      </a:accent2>
      <a:accent3>
        <a:srgbClr val="D3CFB6"/>
      </a:accent3>
      <a:accent4>
        <a:srgbClr val="949D82"/>
      </a:accent4>
      <a:accent5>
        <a:srgbClr val="A9A79B"/>
      </a:accent5>
      <a:accent6>
        <a:srgbClr val="7F7F7F"/>
      </a:accent6>
      <a:hlink>
        <a:srgbClr val="084764"/>
      </a:hlink>
      <a:folHlink>
        <a:srgbClr val="532C3F"/>
      </a:folHlink>
    </a:clrScheme>
    <a:fontScheme name="Mulish">
      <a:majorFont>
        <a:latin typeface="Mulish ExtraBold"/>
        <a:ea typeface=""/>
        <a:cs typeface=""/>
      </a:majorFont>
      <a:minorFont>
        <a:latin typeface="Mulish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RC Presentation Template" id="{B5AE0DB4-E8BF-49C0-9664-35C90E5A1DC3}" vid="{B81E6EB2-4109-4E80-80D5-56EDB6688B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1062a0d-ede8-4112-b4bb-00a9c1bc8e16" xsi:nil="true"/>
    <SharedWithUsers xmlns="66e28f69-ef4a-4b64-84e2-c6860b729500">
      <UserInfo>
        <DisplayName>Beeco, Adam A</DisplayName>
        <AccountId>121</AccountId>
        <AccountType/>
      </UserInfo>
    </SharedWithUsers>
    <lcf76f155ced4ddcb4097134ff3c332f xmlns="ce2a226f-b5ca-43e9-90ae-bbf06f3b234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01F98C399D644C80DDE1AFD28697E0" ma:contentTypeVersion="14" ma:contentTypeDescription="Create a new document." ma:contentTypeScope="" ma:versionID="afe53bded1775f0e8e5f6a2ac51ac938">
  <xsd:schema xmlns:xsd="http://www.w3.org/2001/XMLSchema" xmlns:xs="http://www.w3.org/2001/XMLSchema" xmlns:p="http://schemas.microsoft.com/office/2006/metadata/properties" xmlns:ns2="ce2a226f-b5ca-43e9-90ae-bbf06f3b2349" xmlns:ns3="66e28f69-ef4a-4b64-84e2-c6860b729500" xmlns:ns4="31062a0d-ede8-4112-b4bb-00a9c1bc8e16" targetNamespace="http://schemas.microsoft.com/office/2006/metadata/properties" ma:root="true" ma:fieldsID="88ab7093ea6bb33531ccffc618951eeb" ns2:_="" ns3:_="" ns4:_="">
    <xsd:import namespace="ce2a226f-b5ca-43e9-90ae-bbf06f3b2349"/>
    <xsd:import namespace="66e28f69-ef4a-4b64-84e2-c6860b729500"/>
    <xsd:import namespace="31062a0d-ede8-4112-b4bb-00a9c1bc8e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a226f-b5ca-43e9-90ae-bbf06f3b23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9c5df3ad-b4e5-45d1-88c9-23db5f1fe6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e28f69-ef4a-4b64-84e2-c6860b72950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62a0d-ede8-4112-b4bb-00a9c1bc8e1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7f7343c4-bd67-495c-8bc4-aaa8b0d1ca6f}" ma:internalName="TaxCatchAll" ma:showField="CatchAllData" ma:web="66e28f69-ef4a-4b64-84e2-c6860b7295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A1D3EB-D1A3-45FA-8275-F123BC84A7E4}">
  <ds:schemaRefs>
    <ds:schemaRef ds:uri="07ff601d-60c1-413a-a50c-144fea717fa0"/>
    <ds:schemaRef ds:uri="ee2da8bc-c2ca-4b90-ab0d-8e7f765339b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1062a0d-ede8-4112-b4bb-00a9c1bc8e16"/>
    <ds:schemaRef ds:uri="66e28f69-ef4a-4b64-84e2-c6860b729500"/>
    <ds:schemaRef ds:uri="ce2a226f-b5ca-43e9-90ae-bbf06f3b2349"/>
  </ds:schemaRefs>
</ds:datastoreItem>
</file>

<file path=customXml/itemProps2.xml><?xml version="1.0" encoding="utf-8"?>
<ds:datastoreItem xmlns:ds="http://schemas.openxmlformats.org/officeDocument/2006/customXml" ds:itemID="{C960A4F4-D8D2-4554-81F3-1F8B85AABA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2a226f-b5ca-43e9-90ae-bbf06f3b2349"/>
    <ds:schemaRef ds:uri="66e28f69-ef4a-4b64-84e2-c6860b729500"/>
    <ds:schemaRef ds:uri="31062a0d-ede8-4112-b4bb-00a9c1bc8e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BA99B8A-C425-470E-BE5D-3B346EC47B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RRC Presentation Template</Template>
  <TotalTime>19</TotalTime>
  <Words>104</Words>
  <Application>Microsoft Office PowerPoint</Application>
  <PresentationFormat>Widescreen</PresentationFormat>
  <Paragraphs>14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MS UI Gothic</vt:lpstr>
      <vt:lpstr>Arial</vt:lpstr>
      <vt:lpstr>Calibri</vt:lpstr>
      <vt:lpstr>Courier New</vt:lpstr>
      <vt:lpstr>Mulish</vt:lpstr>
      <vt:lpstr>Mulish ExtraBold</vt:lpstr>
      <vt:lpstr>NPSRawlinsonOTTwoCn</vt:lpstr>
      <vt:lpstr>Wingdings</vt:lpstr>
      <vt:lpstr>Office Theme</vt:lpstr>
      <vt:lpstr>NWCCOG Community Metrics Survey 2023</vt:lpstr>
      <vt:lpstr>Place of Employment</vt:lpstr>
      <vt:lpstr>Role in the Community</vt:lpstr>
      <vt:lpstr>Metrics Received </vt:lpstr>
      <vt:lpstr>Value of Metrics Received </vt:lpstr>
      <vt:lpstr>Perceived Value of Metrics Not Received </vt:lpstr>
      <vt:lpstr>Quality of Life Metrics</vt:lpstr>
      <vt:lpstr>Importance to Local Residents’ Quality of Life</vt:lpstr>
      <vt:lpstr>Local Residents’ Opinions </vt:lpstr>
      <vt:lpstr>Quality of Life Over Time</vt:lpstr>
      <vt:lpstr>Resident-Focused vs. Tourism-Focused Community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NWCCOG Community Metrics Survey 2023</dc:title>
  <dc:creator>Kailyn Haskovec</dc:creator>
  <cp:lastModifiedBy>Kailyn Haskovec</cp:lastModifiedBy>
  <cp:revision>1</cp:revision>
  <dcterms:created xsi:type="dcterms:W3CDTF">2023-07-05T16:44:31Z</dcterms:created>
  <dcterms:modified xsi:type="dcterms:W3CDTF">2023-07-05T17:04:22Z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0x010100E4F49B2CC7D9BD448F2A0A38CD6D4728</vt:lpwstr>
  </property>
  <property fmtid="{D5CDD505-2E9C-101B-9397-08002B2CF9AE}" pid="3" name="MediaServiceImageTags">
    <vt:lpwstr/>
  </property>
  <property fmtid="{D5CDD505-2E9C-101B-9397-08002B2CF9AE}" pid="4" name="_dlc_DocIdItemGuid">
    <vt:lpwstr>b73b23ca-842f-468a-ac63-69dd040baa74</vt:lpwstr>
  </property>
</Properties>
</file>