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Josefin Sans" panose="00000500000000000000" pitchFamily="2" charset="0"/>
      <p:regular r:id="rId18"/>
      <p:bold r:id="rId19"/>
      <p:italic r:id="rId20"/>
      <p:boldItalic r:id="rId21"/>
    </p:embeddedFont>
    <p:embeddedFont>
      <p:font typeface="Kenao Sans Serif" panose="020B0604020202020204" charset="-18"/>
      <p:regular r:id="rId22"/>
    </p:embeddedFont>
    <p:embeddedFont>
      <p:font typeface="Libre Baskerville Italics" panose="020B0604020202020204" charset="0"/>
      <p:regular r:id="rId23"/>
    </p:embeddedFont>
    <p:embeddedFont>
      <p:font typeface="Open Sans" panose="020B0606030504020204" pitchFamily="34" charset="0"/>
      <p:regular r:id="rId24"/>
    </p:embeddedFont>
    <p:embeddedFont>
      <p:font typeface="Open Sans Bold" panose="020B0806030504020204" charset="0"/>
      <p:regular r:id="rId25"/>
    </p:embeddedFont>
    <p:embeddedFont>
      <p:font typeface="Public Sans Bold" panose="020B0604020202020204" charset="0"/>
      <p:regular r:id="rId26"/>
    </p:embeddedFont>
    <p:embeddedFont>
      <p:font typeface="Source Sans Pro Bold" panose="020B0604020202020204" charset="0"/>
      <p:regular r:id="rId27"/>
    </p:embeddedFont>
    <p:embeddedFont>
      <p:font typeface="TT For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 sure all of you are very aware of the demographics in your counties. </a:t>
            </a:r>
          </a:p>
          <a:p>
            <a:endParaRPr lang="en-US"/>
          </a:p>
          <a:p>
            <a:r>
              <a:rPr lang="en-US"/>
              <a:t>This is your population of those 60 and older compared to your total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quite common for aging adults to need assistance with a variety of activities.  In fact, according to a 2014 Center for Disease Control (CDC) study, 10.6% of adults over 75 have limitations in ADLs, while 18.8% have limitations in IADLs.  </a:t>
            </a:r>
          </a:p>
          <a:p>
            <a:endParaRPr lang="en-US"/>
          </a:p>
          <a:p>
            <a:endParaRPr lang="en-US"/>
          </a:p>
          <a:p>
            <a:r>
              <a:rPr lang="en-US"/>
              <a:t>Investment in these low-cost in-home services helps keep individuals in their homes and out of institutional care. The 2022 National Survey of OAA participants identified that 96 percent of participants identified this as a service that helped them live independently.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what we're doing in your community, either directly or through local providers, like your senior center or council on aging. </a:t>
            </a:r>
          </a:p>
          <a:p>
            <a:endParaRPr lang="en-US"/>
          </a:p>
          <a:p>
            <a:r>
              <a:rPr lang="en-US"/>
              <a:t>It's supposed to be visually overwhelming because I want you to visually understand all the services and funding we're providing in your towns and county. </a:t>
            </a:r>
          </a:p>
          <a:p>
            <a:endParaRPr lang="en-US"/>
          </a:p>
          <a:p>
            <a:r>
              <a:rPr lang="en-US"/>
              <a:t>$886k in contracts in the community</a:t>
            </a:r>
          </a:p>
          <a:p>
            <a:endParaRPr lang="en-US"/>
          </a:p>
          <a:p>
            <a:r>
              <a:rPr lang="en-US"/>
              <a:t>SB290 money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August 1st and on October 4, the colorado association of area agencies on aging, drcog and these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General Fund “base” increase of $5 million to help address unmet need</a:t>
            </a:r>
          </a:p>
          <a:p>
            <a:endParaRPr lang="en-US"/>
          </a:p>
          <a:p>
            <a:r>
              <a:rPr lang="en-US"/>
              <a:t>Classification of the State Funding for Senior Services line item as a “community provider”, thereby ensuring that the line item will be considered for annual inflationary increases.</a:t>
            </a:r>
          </a:p>
          <a:p>
            <a:endParaRPr lang="en-US"/>
          </a:p>
          <a:p>
            <a:r>
              <a:rPr lang="en-US"/>
              <a:t>A statutory proposal to review the adequacy of funding for the line item every five years.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AAAs have not had a budget increase in state General Fund since 2019.</a:t>
            </a:r>
          </a:p>
          <a:p>
            <a:endParaRPr lang="en-US"/>
          </a:p>
          <a:p>
            <a:endParaRPr lang="en-US"/>
          </a:p>
          <a:p>
            <a:r>
              <a:rPr lang="en-US"/>
              <a:t>Adjusting for inflation, state funding for Colorado’s AAAs has fallen 14.5% in real dollars over the last 4 years while the older adult population has grown 5%</a:t>
            </a:r>
          </a:p>
          <a:p>
            <a:endParaRPr lang="en-US"/>
          </a:p>
          <a:p>
            <a:r>
              <a:rPr lang="en-US"/>
              <a:t>For example, let's use transportation services. We pulled the actual cost of providing a one way ride through our providers for eagle, grand, jackson counties and we saw and between 2019-2023 we saw a 28% increase in the cost of providing the ride. </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Percent Age Group Change from 2019-2023	</a:t>
            </a:r>
          </a:p>
          <a:p>
            <a:r>
              <a:rPr lang="en-US"/>
              <a:t>	</a:t>
            </a:r>
          </a:p>
          <a:p>
            <a:r>
              <a:rPr lang="en-US"/>
              <a:t>Eagle	13.9%</a:t>
            </a:r>
          </a:p>
          <a:p>
            <a:r>
              <a:rPr lang="en-US"/>
              <a:t>Grand	9.8%</a:t>
            </a:r>
          </a:p>
          <a:p>
            <a:r>
              <a:rPr lang="en-US"/>
              <a:t>Jackson	-1.6%</a:t>
            </a:r>
          </a:p>
          <a:p>
            <a:r>
              <a:rPr lang="en-US"/>
              <a:t>Pitkin	-7.0%</a:t>
            </a:r>
          </a:p>
          <a:p>
            <a:r>
              <a:rPr lang="en-US"/>
              <a:t>Routt	13.9%</a:t>
            </a:r>
          </a:p>
          <a:p>
            <a:r>
              <a:rPr lang="en-US"/>
              <a:t>Summit	3.9%</a:t>
            </a:r>
          </a:p>
          <a:p>
            <a:r>
              <a:rPr lang="en-US"/>
              <a:t>	</a:t>
            </a:r>
          </a:p>
          <a:p>
            <a:r>
              <a:rPr lang="en-US"/>
              <a:t>Avg	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with all those factors, we're looking at a 28% decrease next year (july 1) in our funding compared to this current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summarize all of this and why it's important as commissioners that you do care about aging as much as you care about child care and workforce housing and road and bridge and tourism and why you don't use the phrase silver tsunami and you see your aging population as a resource rich part of the fabric of your community, is this. This is straight out of the lifelong Colorado plan and it means that if we invest in a community that is good for older adults, everyone is going to benefit.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26.svg"/><Relationship Id="rId4" Type="http://schemas.openxmlformats.org/officeDocument/2006/relationships/image" Target="../media/image28.svg"/><Relationship Id="rId9" Type="http://schemas.openxmlformats.org/officeDocument/2006/relationships/image" Target="../media/image25.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17010927" y="4743371"/>
            <a:ext cx="1277073" cy="800257"/>
            <a:chOff x="0" y="0"/>
            <a:chExt cx="1702765" cy="1067010"/>
          </a:xfrm>
        </p:grpSpPr>
        <p:sp>
          <p:nvSpPr>
            <p:cNvPr id="4" name="AutoShape 4"/>
            <p:cNvSpPr/>
            <p:nvPr/>
          </p:nvSpPr>
          <p:spPr>
            <a:xfrm>
              <a:off x="0" y="0"/>
              <a:ext cx="1702765" cy="1067010"/>
            </a:xfrm>
            <a:prstGeom prst="rect">
              <a:avLst/>
            </a:prstGeom>
            <a:solidFill>
              <a:srgbClr val="3D0235"/>
            </a:solidFill>
          </p:spPr>
          <p:txBody>
            <a:bodyPr/>
            <a:lstStyle/>
            <a:p>
              <a:endParaRPr lang="en-US"/>
            </a:p>
          </p:txBody>
        </p:sp>
        <p:sp>
          <p:nvSpPr>
            <p:cNvPr id="5" name="Freeform 5"/>
            <p:cNvSpPr/>
            <p:nvPr/>
          </p:nvSpPr>
          <p:spPr>
            <a:xfrm>
              <a:off x="492840" y="375094"/>
              <a:ext cx="717085" cy="316821"/>
            </a:xfrm>
            <a:custGeom>
              <a:avLst/>
              <a:gdLst/>
              <a:ahLst/>
              <a:cxnLst/>
              <a:rect l="l" t="t" r="r" b="b"/>
              <a:pathLst>
                <a:path w="717085" h="316821">
                  <a:moveTo>
                    <a:pt x="0" y="0"/>
                  </a:moveTo>
                  <a:lnTo>
                    <a:pt x="717085" y="0"/>
                  </a:lnTo>
                  <a:lnTo>
                    <a:pt x="717085" y="316821"/>
                  </a:lnTo>
                  <a:lnTo>
                    <a:pt x="0" y="316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TextBox 6"/>
          <p:cNvSpPr txBox="1"/>
          <p:nvPr/>
        </p:nvSpPr>
        <p:spPr>
          <a:xfrm>
            <a:off x="498682" y="3949650"/>
            <a:ext cx="16031146" cy="2066925"/>
          </a:xfrm>
          <a:prstGeom prst="rect">
            <a:avLst/>
          </a:prstGeom>
        </p:spPr>
        <p:txBody>
          <a:bodyPr lIns="0" tIns="0" rIns="0" bIns="0" rtlCol="0" anchor="t">
            <a:spAutoFit/>
          </a:bodyPr>
          <a:lstStyle/>
          <a:p>
            <a:pPr>
              <a:lnSpc>
                <a:spcPts val="16200"/>
              </a:lnSpc>
            </a:pPr>
            <a:r>
              <a:rPr lang="en-US" sz="13500" spc="-270">
                <a:solidFill>
                  <a:srgbClr val="FFFFFF"/>
                </a:solidFill>
                <a:latin typeface="Libre Baskerville Italics"/>
              </a:rPr>
              <a:t>Advocacy Alert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846805">
            <a:off x="-2760674" y="-2550507"/>
            <a:ext cx="5101015" cy="5101015"/>
          </a:xfrm>
          <a:custGeom>
            <a:avLst/>
            <a:gdLst/>
            <a:ahLst/>
            <a:cxnLst/>
            <a:rect l="l" t="t" r="r" b="b"/>
            <a:pathLst>
              <a:path w="5101015" h="5101015">
                <a:moveTo>
                  <a:pt x="0" y="0"/>
                </a:moveTo>
                <a:lnTo>
                  <a:pt x="5101015" y="0"/>
                </a:lnTo>
                <a:lnTo>
                  <a:pt x="5101015" y="5101014"/>
                </a:lnTo>
                <a:lnTo>
                  <a:pt x="0" y="5101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4846805">
            <a:off x="15526697" y="-2554350"/>
            <a:ext cx="4980868" cy="4980868"/>
          </a:xfrm>
          <a:custGeom>
            <a:avLst/>
            <a:gdLst/>
            <a:ahLst/>
            <a:cxnLst/>
            <a:rect l="l" t="t" r="r" b="b"/>
            <a:pathLst>
              <a:path w="4980868" h="4980868">
                <a:moveTo>
                  <a:pt x="0" y="0"/>
                </a:moveTo>
                <a:lnTo>
                  <a:pt x="4980867" y="0"/>
                </a:lnTo>
                <a:lnTo>
                  <a:pt x="4980867" y="4980868"/>
                </a:lnTo>
                <a:lnTo>
                  <a:pt x="0" y="49808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8779971">
            <a:off x="-568951" y="8091357"/>
            <a:ext cx="2161625" cy="3456086"/>
          </a:xfrm>
          <a:custGeom>
            <a:avLst/>
            <a:gdLst/>
            <a:ahLst/>
            <a:cxnLst/>
            <a:rect l="l" t="t" r="r" b="b"/>
            <a:pathLst>
              <a:path w="2161625" h="3456086">
                <a:moveTo>
                  <a:pt x="0" y="0"/>
                </a:moveTo>
                <a:lnTo>
                  <a:pt x="2161624" y="0"/>
                </a:lnTo>
                <a:lnTo>
                  <a:pt x="2161624" y="3456086"/>
                </a:lnTo>
                <a:lnTo>
                  <a:pt x="0" y="3456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2700000">
            <a:off x="16544746" y="8091357"/>
            <a:ext cx="2161625" cy="3456086"/>
          </a:xfrm>
          <a:custGeom>
            <a:avLst/>
            <a:gdLst/>
            <a:ahLst/>
            <a:cxnLst/>
            <a:rect l="l" t="t" r="r" b="b"/>
            <a:pathLst>
              <a:path w="2161625" h="3456086">
                <a:moveTo>
                  <a:pt x="0" y="0"/>
                </a:moveTo>
                <a:lnTo>
                  <a:pt x="2161625" y="0"/>
                </a:lnTo>
                <a:lnTo>
                  <a:pt x="2161625" y="3456086"/>
                </a:lnTo>
                <a:lnTo>
                  <a:pt x="0" y="3456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716043" y="1339722"/>
            <a:ext cx="13381507" cy="7918578"/>
          </a:xfrm>
          <a:custGeom>
            <a:avLst/>
            <a:gdLst/>
            <a:ahLst/>
            <a:cxnLst/>
            <a:rect l="l" t="t" r="r" b="b"/>
            <a:pathLst>
              <a:path w="13381507" h="7918578">
                <a:moveTo>
                  <a:pt x="0" y="0"/>
                </a:moveTo>
                <a:lnTo>
                  <a:pt x="13381507" y="0"/>
                </a:lnTo>
                <a:lnTo>
                  <a:pt x="13381507" y="7918578"/>
                </a:lnTo>
                <a:lnTo>
                  <a:pt x="0" y="7918578"/>
                </a:lnTo>
                <a:lnTo>
                  <a:pt x="0" y="0"/>
                </a:lnTo>
                <a:close/>
              </a:path>
            </a:pathLst>
          </a:custGeom>
          <a:blipFill>
            <a:blip r:embed="rId7"/>
            <a:stretch>
              <a:fillRect/>
            </a:stretch>
          </a:blipFill>
        </p:spPr>
        <p:txBody>
          <a:bodyPr/>
          <a:lstStyle/>
          <a:p>
            <a:endParaRPr lang="en-US"/>
          </a:p>
        </p:txBody>
      </p:sp>
      <p:grpSp>
        <p:nvGrpSpPr>
          <p:cNvPr id="7" name="Group 7"/>
          <p:cNvGrpSpPr/>
          <p:nvPr/>
        </p:nvGrpSpPr>
        <p:grpSpPr>
          <a:xfrm>
            <a:off x="8563928" y="1908810"/>
            <a:ext cx="1309688" cy="258128"/>
            <a:chOff x="0" y="0"/>
            <a:chExt cx="1746250" cy="344170"/>
          </a:xfrm>
        </p:grpSpPr>
        <p:sp>
          <p:nvSpPr>
            <p:cNvPr id="8" name="Freeform 8"/>
            <p:cNvSpPr/>
            <p:nvPr/>
          </p:nvSpPr>
          <p:spPr>
            <a:xfrm>
              <a:off x="49530" y="44450"/>
              <a:ext cx="1648460" cy="252730"/>
            </a:xfrm>
            <a:custGeom>
              <a:avLst/>
              <a:gdLst/>
              <a:ahLst/>
              <a:cxnLst/>
              <a:rect l="l" t="t" r="r" b="b"/>
              <a:pathLst>
                <a:path w="1648460" h="252730">
                  <a:moveTo>
                    <a:pt x="57150" y="113030"/>
                  </a:moveTo>
                  <a:cubicBezTo>
                    <a:pt x="762000" y="22860"/>
                    <a:pt x="904240" y="25400"/>
                    <a:pt x="1061720" y="21590"/>
                  </a:cubicBezTo>
                  <a:cubicBezTo>
                    <a:pt x="1230630" y="17780"/>
                    <a:pt x="1508760" y="0"/>
                    <a:pt x="1584960" y="11430"/>
                  </a:cubicBezTo>
                  <a:cubicBezTo>
                    <a:pt x="1606550" y="15240"/>
                    <a:pt x="1615440" y="16510"/>
                    <a:pt x="1625600" y="25400"/>
                  </a:cubicBezTo>
                  <a:cubicBezTo>
                    <a:pt x="1635760" y="34290"/>
                    <a:pt x="1644650" y="49530"/>
                    <a:pt x="1645920" y="63500"/>
                  </a:cubicBezTo>
                  <a:cubicBezTo>
                    <a:pt x="1647190" y="76200"/>
                    <a:pt x="1644650" y="93980"/>
                    <a:pt x="1637030" y="105410"/>
                  </a:cubicBezTo>
                  <a:cubicBezTo>
                    <a:pt x="1629410" y="116840"/>
                    <a:pt x="1620520" y="124460"/>
                    <a:pt x="1601470" y="130810"/>
                  </a:cubicBezTo>
                  <a:cubicBezTo>
                    <a:pt x="1557020" y="144780"/>
                    <a:pt x="1400810" y="142240"/>
                    <a:pt x="1353820" y="134620"/>
                  </a:cubicBezTo>
                  <a:cubicBezTo>
                    <a:pt x="1334770" y="132080"/>
                    <a:pt x="1324610" y="129540"/>
                    <a:pt x="1314450" y="120650"/>
                  </a:cubicBezTo>
                  <a:cubicBezTo>
                    <a:pt x="1301750" y="109220"/>
                    <a:pt x="1289050" y="82550"/>
                    <a:pt x="1289050" y="66040"/>
                  </a:cubicBezTo>
                  <a:cubicBezTo>
                    <a:pt x="1289050" y="52070"/>
                    <a:pt x="1295400" y="36830"/>
                    <a:pt x="1304290" y="26670"/>
                  </a:cubicBezTo>
                  <a:cubicBezTo>
                    <a:pt x="1313180" y="16510"/>
                    <a:pt x="1325880" y="7620"/>
                    <a:pt x="1339850" y="6350"/>
                  </a:cubicBezTo>
                  <a:cubicBezTo>
                    <a:pt x="1356360" y="3810"/>
                    <a:pt x="1385570" y="10160"/>
                    <a:pt x="1398270" y="22860"/>
                  </a:cubicBezTo>
                  <a:cubicBezTo>
                    <a:pt x="1410970" y="35560"/>
                    <a:pt x="1421130" y="62230"/>
                    <a:pt x="1418590" y="80010"/>
                  </a:cubicBezTo>
                  <a:cubicBezTo>
                    <a:pt x="1416050" y="97790"/>
                    <a:pt x="1397000" y="120650"/>
                    <a:pt x="1380490" y="128270"/>
                  </a:cubicBezTo>
                  <a:cubicBezTo>
                    <a:pt x="1363980" y="135890"/>
                    <a:pt x="1334770" y="134620"/>
                    <a:pt x="1319530" y="125730"/>
                  </a:cubicBezTo>
                  <a:cubicBezTo>
                    <a:pt x="1304290" y="116840"/>
                    <a:pt x="1290320" y="90170"/>
                    <a:pt x="1289050" y="72390"/>
                  </a:cubicBezTo>
                  <a:cubicBezTo>
                    <a:pt x="1287780" y="54610"/>
                    <a:pt x="1297940" y="29210"/>
                    <a:pt x="1314450" y="17780"/>
                  </a:cubicBezTo>
                  <a:cubicBezTo>
                    <a:pt x="1339850" y="0"/>
                    <a:pt x="1402080" y="7620"/>
                    <a:pt x="1447800" y="6350"/>
                  </a:cubicBezTo>
                  <a:cubicBezTo>
                    <a:pt x="1496060" y="5080"/>
                    <a:pt x="1569720" y="5080"/>
                    <a:pt x="1598930" y="12700"/>
                  </a:cubicBezTo>
                  <a:cubicBezTo>
                    <a:pt x="1611630" y="16510"/>
                    <a:pt x="1617980" y="17780"/>
                    <a:pt x="1625600" y="25400"/>
                  </a:cubicBezTo>
                  <a:cubicBezTo>
                    <a:pt x="1634490" y="34290"/>
                    <a:pt x="1643380" y="50800"/>
                    <a:pt x="1645920" y="63500"/>
                  </a:cubicBezTo>
                  <a:cubicBezTo>
                    <a:pt x="1648460" y="73660"/>
                    <a:pt x="1648460" y="83820"/>
                    <a:pt x="1643380" y="92710"/>
                  </a:cubicBezTo>
                  <a:cubicBezTo>
                    <a:pt x="1637030" y="105410"/>
                    <a:pt x="1628140" y="120650"/>
                    <a:pt x="1601470" y="130810"/>
                  </a:cubicBezTo>
                  <a:cubicBezTo>
                    <a:pt x="1490980" y="175260"/>
                    <a:pt x="861060" y="144780"/>
                    <a:pt x="617220" y="163830"/>
                  </a:cubicBezTo>
                  <a:cubicBezTo>
                    <a:pt x="473710" y="175260"/>
                    <a:pt x="373380" y="190500"/>
                    <a:pt x="274320" y="207010"/>
                  </a:cubicBezTo>
                  <a:cubicBezTo>
                    <a:pt x="196850" y="219710"/>
                    <a:pt x="110490" y="252730"/>
                    <a:pt x="67310" y="248920"/>
                  </a:cubicBezTo>
                  <a:cubicBezTo>
                    <a:pt x="45720" y="246380"/>
                    <a:pt x="33020" y="240030"/>
                    <a:pt x="21590" y="229870"/>
                  </a:cubicBezTo>
                  <a:cubicBezTo>
                    <a:pt x="10160" y="219710"/>
                    <a:pt x="2540" y="200660"/>
                    <a:pt x="1270" y="185420"/>
                  </a:cubicBezTo>
                  <a:cubicBezTo>
                    <a:pt x="0" y="170180"/>
                    <a:pt x="6350" y="151130"/>
                    <a:pt x="15240" y="138430"/>
                  </a:cubicBezTo>
                  <a:cubicBezTo>
                    <a:pt x="24130" y="127000"/>
                    <a:pt x="57150" y="113030"/>
                    <a:pt x="57150" y="113030"/>
                  </a:cubicBezTo>
                </a:path>
              </a:pathLst>
            </a:custGeom>
            <a:solidFill>
              <a:srgbClr val="FFFFFF"/>
            </a:solidFill>
            <a:ln cap="sq">
              <a:noFill/>
              <a:prstDash val="solid"/>
              <a:miter/>
            </a:ln>
          </p:spPr>
          <p:txBody>
            <a:bodyPr/>
            <a:lstStyle/>
            <a:p>
              <a:endParaRPr lang="en-US"/>
            </a:p>
          </p:txBody>
        </p:sp>
      </p:grpSp>
      <p:grpSp>
        <p:nvGrpSpPr>
          <p:cNvPr id="9" name="Group 9"/>
          <p:cNvGrpSpPr/>
          <p:nvPr/>
        </p:nvGrpSpPr>
        <p:grpSpPr>
          <a:xfrm>
            <a:off x="7985760" y="1560195"/>
            <a:ext cx="3741420" cy="1120140"/>
            <a:chOff x="0" y="0"/>
            <a:chExt cx="4988560" cy="1493520"/>
          </a:xfrm>
        </p:grpSpPr>
        <p:sp>
          <p:nvSpPr>
            <p:cNvPr id="10" name="Freeform 10"/>
            <p:cNvSpPr/>
            <p:nvPr/>
          </p:nvSpPr>
          <p:spPr>
            <a:xfrm>
              <a:off x="48260" y="39370"/>
              <a:ext cx="4892039" cy="1407160"/>
            </a:xfrm>
            <a:custGeom>
              <a:avLst/>
              <a:gdLst/>
              <a:ahLst/>
              <a:cxnLst/>
              <a:rect l="l" t="t" r="r" b="b"/>
              <a:pathLst>
                <a:path w="4892039" h="1407160">
                  <a:moveTo>
                    <a:pt x="1360170" y="607060"/>
                  </a:moveTo>
                  <a:cubicBezTo>
                    <a:pt x="839470" y="641350"/>
                    <a:pt x="830580" y="633730"/>
                    <a:pt x="821690" y="622300"/>
                  </a:cubicBezTo>
                  <a:cubicBezTo>
                    <a:pt x="812800" y="610870"/>
                    <a:pt x="806450" y="591820"/>
                    <a:pt x="807720" y="577850"/>
                  </a:cubicBezTo>
                  <a:cubicBezTo>
                    <a:pt x="808990" y="563880"/>
                    <a:pt x="819150" y="546100"/>
                    <a:pt x="828040" y="535940"/>
                  </a:cubicBezTo>
                  <a:cubicBezTo>
                    <a:pt x="835660" y="528320"/>
                    <a:pt x="838200" y="524510"/>
                    <a:pt x="854710" y="519430"/>
                  </a:cubicBezTo>
                  <a:cubicBezTo>
                    <a:pt x="947420" y="492760"/>
                    <a:pt x="1701800" y="535940"/>
                    <a:pt x="1850390" y="523240"/>
                  </a:cubicBezTo>
                  <a:cubicBezTo>
                    <a:pt x="1893570" y="519430"/>
                    <a:pt x="1910080" y="506730"/>
                    <a:pt x="1932940" y="509270"/>
                  </a:cubicBezTo>
                  <a:cubicBezTo>
                    <a:pt x="1949450" y="510540"/>
                    <a:pt x="1964690" y="515620"/>
                    <a:pt x="1974850" y="524510"/>
                  </a:cubicBezTo>
                  <a:cubicBezTo>
                    <a:pt x="1985010" y="533400"/>
                    <a:pt x="1993900" y="549910"/>
                    <a:pt x="1995170" y="563880"/>
                  </a:cubicBezTo>
                  <a:cubicBezTo>
                    <a:pt x="1996440" y="580390"/>
                    <a:pt x="1986280" y="605790"/>
                    <a:pt x="1974850" y="617220"/>
                  </a:cubicBezTo>
                  <a:cubicBezTo>
                    <a:pt x="1964690" y="627380"/>
                    <a:pt x="1957070" y="628650"/>
                    <a:pt x="1932940" y="632460"/>
                  </a:cubicBezTo>
                  <a:cubicBezTo>
                    <a:pt x="1811020" y="654050"/>
                    <a:pt x="961390" y="659130"/>
                    <a:pt x="781050" y="622300"/>
                  </a:cubicBezTo>
                  <a:cubicBezTo>
                    <a:pt x="722630" y="610870"/>
                    <a:pt x="681990" y="603250"/>
                    <a:pt x="669290" y="576580"/>
                  </a:cubicBezTo>
                  <a:cubicBezTo>
                    <a:pt x="656590" y="551180"/>
                    <a:pt x="675640" y="491490"/>
                    <a:pt x="698500" y="469900"/>
                  </a:cubicBezTo>
                  <a:cubicBezTo>
                    <a:pt x="722630" y="447040"/>
                    <a:pt x="769620" y="452120"/>
                    <a:pt x="814070" y="447040"/>
                  </a:cubicBezTo>
                  <a:cubicBezTo>
                    <a:pt x="873760" y="440690"/>
                    <a:pt x="957580" y="445770"/>
                    <a:pt x="1023620" y="439420"/>
                  </a:cubicBezTo>
                  <a:cubicBezTo>
                    <a:pt x="1082040" y="433070"/>
                    <a:pt x="1145540" y="424180"/>
                    <a:pt x="1189990" y="412750"/>
                  </a:cubicBezTo>
                  <a:cubicBezTo>
                    <a:pt x="1221740" y="405130"/>
                    <a:pt x="1245870" y="383540"/>
                    <a:pt x="1267460" y="384810"/>
                  </a:cubicBezTo>
                  <a:cubicBezTo>
                    <a:pt x="1283970" y="386080"/>
                    <a:pt x="1297940" y="393700"/>
                    <a:pt x="1308100" y="403860"/>
                  </a:cubicBezTo>
                  <a:cubicBezTo>
                    <a:pt x="1318260" y="414020"/>
                    <a:pt x="1325880" y="430530"/>
                    <a:pt x="1325880" y="444500"/>
                  </a:cubicBezTo>
                  <a:cubicBezTo>
                    <a:pt x="1325880" y="458470"/>
                    <a:pt x="1319530" y="474980"/>
                    <a:pt x="1310640" y="486410"/>
                  </a:cubicBezTo>
                  <a:cubicBezTo>
                    <a:pt x="1301750" y="496570"/>
                    <a:pt x="1295400" y="502920"/>
                    <a:pt x="1272540" y="509270"/>
                  </a:cubicBezTo>
                  <a:cubicBezTo>
                    <a:pt x="1162050" y="538480"/>
                    <a:pt x="334010" y="515620"/>
                    <a:pt x="224790" y="478790"/>
                  </a:cubicBezTo>
                  <a:cubicBezTo>
                    <a:pt x="201930" y="471170"/>
                    <a:pt x="195580" y="462280"/>
                    <a:pt x="187960" y="452120"/>
                  </a:cubicBezTo>
                  <a:cubicBezTo>
                    <a:pt x="181610" y="443230"/>
                    <a:pt x="177800" y="434340"/>
                    <a:pt x="176530" y="424180"/>
                  </a:cubicBezTo>
                  <a:cubicBezTo>
                    <a:pt x="175260" y="411480"/>
                    <a:pt x="180340" y="391160"/>
                    <a:pt x="187960" y="379730"/>
                  </a:cubicBezTo>
                  <a:cubicBezTo>
                    <a:pt x="195580" y="368300"/>
                    <a:pt x="204470" y="360680"/>
                    <a:pt x="224790" y="353060"/>
                  </a:cubicBezTo>
                  <a:cubicBezTo>
                    <a:pt x="285750" y="331470"/>
                    <a:pt x="554990" y="316230"/>
                    <a:pt x="619760" y="323850"/>
                  </a:cubicBezTo>
                  <a:cubicBezTo>
                    <a:pt x="641350" y="326390"/>
                    <a:pt x="651510" y="328930"/>
                    <a:pt x="662940" y="337820"/>
                  </a:cubicBezTo>
                  <a:cubicBezTo>
                    <a:pt x="674370" y="346710"/>
                    <a:pt x="683260" y="361950"/>
                    <a:pt x="685800" y="375920"/>
                  </a:cubicBezTo>
                  <a:cubicBezTo>
                    <a:pt x="688340" y="389890"/>
                    <a:pt x="684530" y="408940"/>
                    <a:pt x="676910" y="420370"/>
                  </a:cubicBezTo>
                  <a:cubicBezTo>
                    <a:pt x="669290" y="431800"/>
                    <a:pt x="661670" y="440690"/>
                    <a:pt x="640080" y="447040"/>
                  </a:cubicBezTo>
                  <a:cubicBezTo>
                    <a:pt x="568960" y="469900"/>
                    <a:pt x="181610" y="462280"/>
                    <a:pt x="123190" y="439420"/>
                  </a:cubicBezTo>
                  <a:cubicBezTo>
                    <a:pt x="109220" y="434340"/>
                    <a:pt x="105410" y="427990"/>
                    <a:pt x="100330" y="419100"/>
                  </a:cubicBezTo>
                  <a:cubicBezTo>
                    <a:pt x="93980" y="408940"/>
                    <a:pt x="88900" y="389890"/>
                    <a:pt x="90170" y="377190"/>
                  </a:cubicBezTo>
                  <a:cubicBezTo>
                    <a:pt x="90170" y="367030"/>
                    <a:pt x="93980" y="356870"/>
                    <a:pt x="100330" y="349250"/>
                  </a:cubicBezTo>
                  <a:cubicBezTo>
                    <a:pt x="107950" y="339090"/>
                    <a:pt x="115570" y="331470"/>
                    <a:pt x="137160" y="323850"/>
                  </a:cubicBezTo>
                  <a:cubicBezTo>
                    <a:pt x="236220" y="290830"/>
                    <a:pt x="915670" y="273050"/>
                    <a:pt x="1032510" y="289560"/>
                  </a:cubicBezTo>
                  <a:cubicBezTo>
                    <a:pt x="1061720" y="293370"/>
                    <a:pt x="1073150" y="295910"/>
                    <a:pt x="1085850" y="307340"/>
                  </a:cubicBezTo>
                  <a:cubicBezTo>
                    <a:pt x="1098550" y="317500"/>
                    <a:pt x="1107440" y="336550"/>
                    <a:pt x="1109980" y="353060"/>
                  </a:cubicBezTo>
                  <a:cubicBezTo>
                    <a:pt x="1112520" y="369570"/>
                    <a:pt x="1104900" y="391160"/>
                    <a:pt x="1097280" y="403860"/>
                  </a:cubicBezTo>
                  <a:cubicBezTo>
                    <a:pt x="1090930" y="414020"/>
                    <a:pt x="1084580" y="421640"/>
                    <a:pt x="1071880" y="426720"/>
                  </a:cubicBezTo>
                  <a:cubicBezTo>
                    <a:pt x="1047750" y="436880"/>
                    <a:pt x="995680" y="434340"/>
                    <a:pt x="951230" y="434340"/>
                  </a:cubicBezTo>
                  <a:cubicBezTo>
                    <a:pt x="896620" y="433070"/>
                    <a:pt x="836930" y="426720"/>
                    <a:pt x="768350" y="417830"/>
                  </a:cubicBezTo>
                  <a:cubicBezTo>
                    <a:pt x="678180" y="406400"/>
                    <a:pt x="525780" y="393700"/>
                    <a:pt x="454660" y="369570"/>
                  </a:cubicBezTo>
                  <a:cubicBezTo>
                    <a:pt x="414020" y="355600"/>
                    <a:pt x="381000" y="335280"/>
                    <a:pt x="364490" y="318770"/>
                  </a:cubicBezTo>
                  <a:cubicBezTo>
                    <a:pt x="355600" y="309880"/>
                    <a:pt x="351790" y="302260"/>
                    <a:pt x="349250" y="290830"/>
                  </a:cubicBezTo>
                  <a:cubicBezTo>
                    <a:pt x="346710" y="278130"/>
                    <a:pt x="347980" y="256540"/>
                    <a:pt x="354330" y="243840"/>
                  </a:cubicBezTo>
                  <a:cubicBezTo>
                    <a:pt x="360680" y="231140"/>
                    <a:pt x="372110" y="219710"/>
                    <a:pt x="389890" y="212090"/>
                  </a:cubicBezTo>
                  <a:cubicBezTo>
                    <a:pt x="419100" y="199390"/>
                    <a:pt x="466090" y="198120"/>
                    <a:pt x="525780" y="195580"/>
                  </a:cubicBezTo>
                  <a:cubicBezTo>
                    <a:pt x="642620" y="190500"/>
                    <a:pt x="901700" y="200660"/>
                    <a:pt x="1043940" y="209550"/>
                  </a:cubicBezTo>
                  <a:cubicBezTo>
                    <a:pt x="1144270" y="215900"/>
                    <a:pt x="1259840" y="212090"/>
                    <a:pt x="1300480" y="232410"/>
                  </a:cubicBezTo>
                  <a:cubicBezTo>
                    <a:pt x="1316990" y="241300"/>
                    <a:pt x="1323340" y="252730"/>
                    <a:pt x="1328420" y="264160"/>
                  </a:cubicBezTo>
                  <a:cubicBezTo>
                    <a:pt x="1332230" y="273050"/>
                    <a:pt x="1332230" y="284480"/>
                    <a:pt x="1330960" y="293370"/>
                  </a:cubicBezTo>
                  <a:cubicBezTo>
                    <a:pt x="1329690" y="302260"/>
                    <a:pt x="1327150" y="312420"/>
                    <a:pt x="1320800" y="320040"/>
                  </a:cubicBezTo>
                  <a:cubicBezTo>
                    <a:pt x="1313180" y="330200"/>
                    <a:pt x="1304290" y="337820"/>
                    <a:pt x="1285240" y="344170"/>
                  </a:cubicBezTo>
                  <a:cubicBezTo>
                    <a:pt x="1230630" y="363220"/>
                    <a:pt x="1059180" y="368300"/>
                    <a:pt x="942340" y="373380"/>
                  </a:cubicBezTo>
                  <a:cubicBezTo>
                    <a:pt x="819150" y="379730"/>
                    <a:pt x="615950" y="383540"/>
                    <a:pt x="562610" y="377190"/>
                  </a:cubicBezTo>
                  <a:cubicBezTo>
                    <a:pt x="547370" y="375920"/>
                    <a:pt x="543560" y="375920"/>
                    <a:pt x="534670" y="370840"/>
                  </a:cubicBezTo>
                  <a:cubicBezTo>
                    <a:pt x="524510" y="364490"/>
                    <a:pt x="509270" y="351790"/>
                    <a:pt x="505460" y="339090"/>
                  </a:cubicBezTo>
                  <a:cubicBezTo>
                    <a:pt x="500380" y="323850"/>
                    <a:pt x="502920" y="297180"/>
                    <a:pt x="511810" y="283210"/>
                  </a:cubicBezTo>
                  <a:cubicBezTo>
                    <a:pt x="520700" y="269240"/>
                    <a:pt x="534670" y="260350"/>
                    <a:pt x="561340" y="256540"/>
                  </a:cubicBezTo>
                  <a:cubicBezTo>
                    <a:pt x="650240" y="243840"/>
                    <a:pt x="1012190" y="350520"/>
                    <a:pt x="1163320" y="389890"/>
                  </a:cubicBezTo>
                  <a:cubicBezTo>
                    <a:pt x="1256030" y="414020"/>
                    <a:pt x="1357630" y="427990"/>
                    <a:pt x="1384300" y="454660"/>
                  </a:cubicBezTo>
                  <a:cubicBezTo>
                    <a:pt x="1394460" y="464820"/>
                    <a:pt x="1388110" y="477520"/>
                    <a:pt x="1394460" y="488950"/>
                  </a:cubicBezTo>
                  <a:cubicBezTo>
                    <a:pt x="1403350" y="502920"/>
                    <a:pt x="1430020" y="511810"/>
                    <a:pt x="1436370" y="527050"/>
                  </a:cubicBezTo>
                  <a:cubicBezTo>
                    <a:pt x="1442720" y="543560"/>
                    <a:pt x="1438910" y="570230"/>
                    <a:pt x="1430020" y="584200"/>
                  </a:cubicBezTo>
                  <a:cubicBezTo>
                    <a:pt x="1422400" y="596900"/>
                    <a:pt x="1412240" y="600710"/>
                    <a:pt x="1393190" y="608330"/>
                  </a:cubicBezTo>
                  <a:cubicBezTo>
                    <a:pt x="1343660" y="628650"/>
                    <a:pt x="1203960" y="652780"/>
                    <a:pt x="1103630" y="668020"/>
                  </a:cubicBezTo>
                  <a:cubicBezTo>
                    <a:pt x="998220" y="684530"/>
                    <a:pt x="834390" y="708660"/>
                    <a:pt x="774700" y="701040"/>
                  </a:cubicBezTo>
                  <a:cubicBezTo>
                    <a:pt x="750570" y="698500"/>
                    <a:pt x="737870" y="692150"/>
                    <a:pt x="726440" y="683260"/>
                  </a:cubicBezTo>
                  <a:cubicBezTo>
                    <a:pt x="717550" y="676910"/>
                    <a:pt x="712470" y="669290"/>
                    <a:pt x="708660" y="660400"/>
                  </a:cubicBezTo>
                  <a:cubicBezTo>
                    <a:pt x="703580" y="648970"/>
                    <a:pt x="701040" y="629920"/>
                    <a:pt x="704850" y="617220"/>
                  </a:cubicBezTo>
                  <a:cubicBezTo>
                    <a:pt x="708660" y="604520"/>
                    <a:pt x="713740" y="593090"/>
                    <a:pt x="730250" y="582930"/>
                  </a:cubicBezTo>
                  <a:cubicBezTo>
                    <a:pt x="769620" y="558800"/>
                    <a:pt x="939800" y="542290"/>
                    <a:pt x="990600" y="544830"/>
                  </a:cubicBezTo>
                  <a:cubicBezTo>
                    <a:pt x="1012190" y="546100"/>
                    <a:pt x="1023620" y="548640"/>
                    <a:pt x="1035050" y="556260"/>
                  </a:cubicBezTo>
                  <a:cubicBezTo>
                    <a:pt x="1047750" y="563880"/>
                    <a:pt x="1059180" y="580390"/>
                    <a:pt x="1062990" y="594360"/>
                  </a:cubicBezTo>
                  <a:cubicBezTo>
                    <a:pt x="1066800" y="608330"/>
                    <a:pt x="1065530" y="627380"/>
                    <a:pt x="1057910" y="640080"/>
                  </a:cubicBezTo>
                  <a:cubicBezTo>
                    <a:pt x="1049020" y="655320"/>
                    <a:pt x="1037590" y="665480"/>
                    <a:pt x="1007110" y="675640"/>
                  </a:cubicBezTo>
                  <a:cubicBezTo>
                    <a:pt x="890270" y="715010"/>
                    <a:pt x="172720" y="728980"/>
                    <a:pt x="64770" y="711200"/>
                  </a:cubicBezTo>
                  <a:cubicBezTo>
                    <a:pt x="41910" y="707390"/>
                    <a:pt x="34290" y="704850"/>
                    <a:pt x="24130" y="695960"/>
                  </a:cubicBezTo>
                  <a:cubicBezTo>
                    <a:pt x="13970" y="687070"/>
                    <a:pt x="5080" y="671830"/>
                    <a:pt x="2540" y="657860"/>
                  </a:cubicBezTo>
                  <a:cubicBezTo>
                    <a:pt x="0" y="643890"/>
                    <a:pt x="5080" y="626110"/>
                    <a:pt x="12700" y="614680"/>
                  </a:cubicBezTo>
                  <a:cubicBezTo>
                    <a:pt x="20320" y="603250"/>
                    <a:pt x="27940" y="595630"/>
                    <a:pt x="48260" y="589280"/>
                  </a:cubicBezTo>
                  <a:cubicBezTo>
                    <a:pt x="111760" y="570230"/>
                    <a:pt x="341630" y="591820"/>
                    <a:pt x="488950" y="601980"/>
                  </a:cubicBezTo>
                  <a:cubicBezTo>
                    <a:pt x="637540" y="612140"/>
                    <a:pt x="862330" y="628650"/>
                    <a:pt x="933450" y="654050"/>
                  </a:cubicBezTo>
                  <a:cubicBezTo>
                    <a:pt x="958850" y="662940"/>
                    <a:pt x="972820" y="669290"/>
                    <a:pt x="980440" y="683260"/>
                  </a:cubicBezTo>
                  <a:cubicBezTo>
                    <a:pt x="988060" y="697230"/>
                    <a:pt x="989330" y="722630"/>
                    <a:pt x="981710" y="737870"/>
                  </a:cubicBezTo>
                  <a:cubicBezTo>
                    <a:pt x="974090" y="751840"/>
                    <a:pt x="963930" y="762000"/>
                    <a:pt x="938530" y="770890"/>
                  </a:cubicBezTo>
                  <a:cubicBezTo>
                    <a:pt x="839470" y="805180"/>
                    <a:pt x="236220" y="792480"/>
                    <a:pt x="139700" y="775970"/>
                  </a:cubicBezTo>
                  <a:cubicBezTo>
                    <a:pt x="118110" y="772160"/>
                    <a:pt x="110490" y="770890"/>
                    <a:pt x="100330" y="762000"/>
                  </a:cubicBezTo>
                  <a:cubicBezTo>
                    <a:pt x="90170" y="753110"/>
                    <a:pt x="81280" y="737870"/>
                    <a:pt x="80010" y="723900"/>
                  </a:cubicBezTo>
                  <a:cubicBezTo>
                    <a:pt x="78740" y="711200"/>
                    <a:pt x="81280" y="693420"/>
                    <a:pt x="90170" y="681990"/>
                  </a:cubicBezTo>
                  <a:cubicBezTo>
                    <a:pt x="100330" y="669290"/>
                    <a:pt x="110490" y="662940"/>
                    <a:pt x="139700" y="656590"/>
                  </a:cubicBezTo>
                  <a:cubicBezTo>
                    <a:pt x="275590" y="624840"/>
                    <a:pt x="1240790" y="706120"/>
                    <a:pt x="1361440" y="662940"/>
                  </a:cubicBezTo>
                  <a:cubicBezTo>
                    <a:pt x="1385570" y="654050"/>
                    <a:pt x="1385570" y="633730"/>
                    <a:pt x="1399540" y="631190"/>
                  </a:cubicBezTo>
                  <a:cubicBezTo>
                    <a:pt x="1412240" y="628650"/>
                    <a:pt x="1430020" y="638810"/>
                    <a:pt x="1438910" y="646430"/>
                  </a:cubicBezTo>
                  <a:cubicBezTo>
                    <a:pt x="1446530" y="652780"/>
                    <a:pt x="1451610" y="661670"/>
                    <a:pt x="1454150" y="670560"/>
                  </a:cubicBezTo>
                  <a:cubicBezTo>
                    <a:pt x="1456690" y="679450"/>
                    <a:pt x="1459230" y="688340"/>
                    <a:pt x="1457960" y="698500"/>
                  </a:cubicBezTo>
                  <a:cubicBezTo>
                    <a:pt x="1455420" y="709930"/>
                    <a:pt x="1449070" y="726440"/>
                    <a:pt x="1438910" y="735330"/>
                  </a:cubicBezTo>
                  <a:cubicBezTo>
                    <a:pt x="1428750" y="744220"/>
                    <a:pt x="1419860" y="748030"/>
                    <a:pt x="1398270" y="750570"/>
                  </a:cubicBezTo>
                  <a:cubicBezTo>
                    <a:pt x="1318260" y="760730"/>
                    <a:pt x="1008380" y="709930"/>
                    <a:pt x="824230" y="684530"/>
                  </a:cubicBezTo>
                  <a:cubicBezTo>
                    <a:pt x="654050" y="661670"/>
                    <a:pt x="407670" y="640080"/>
                    <a:pt x="332740" y="608330"/>
                  </a:cubicBezTo>
                  <a:cubicBezTo>
                    <a:pt x="307340" y="596900"/>
                    <a:pt x="294640" y="585470"/>
                    <a:pt x="287020" y="572770"/>
                  </a:cubicBezTo>
                  <a:cubicBezTo>
                    <a:pt x="281940" y="563880"/>
                    <a:pt x="279400" y="556260"/>
                    <a:pt x="280670" y="546100"/>
                  </a:cubicBezTo>
                  <a:cubicBezTo>
                    <a:pt x="281940" y="534670"/>
                    <a:pt x="287020" y="516890"/>
                    <a:pt x="295910" y="508000"/>
                  </a:cubicBezTo>
                  <a:cubicBezTo>
                    <a:pt x="304800" y="497840"/>
                    <a:pt x="316230" y="494030"/>
                    <a:pt x="332740" y="488950"/>
                  </a:cubicBezTo>
                  <a:cubicBezTo>
                    <a:pt x="359410" y="481330"/>
                    <a:pt x="403860" y="480060"/>
                    <a:pt x="448310" y="482600"/>
                  </a:cubicBezTo>
                  <a:cubicBezTo>
                    <a:pt x="506730" y="485140"/>
                    <a:pt x="651510" y="505460"/>
                    <a:pt x="652780" y="514350"/>
                  </a:cubicBezTo>
                  <a:cubicBezTo>
                    <a:pt x="652780" y="516890"/>
                    <a:pt x="638810" y="516890"/>
                    <a:pt x="638810" y="520700"/>
                  </a:cubicBezTo>
                  <a:cubicBezTo>
                    <a:pt x="638810" y="527050"/>
                    <a:pt x="680720" y="539750"/>
                    <a:pt x="689610" y="553720"/>
                  </a:cubicBezTo>
                  <a:cubicBezTo>
                    <a:pt x="697230" y="566420"/>
                    <a:pt x="701040" y="584200"/>
                    <a:pt x="697230" y="598170"/>
                  </a:cubicBezTo>
                  <a:cubicBezTo>
                    <a:pt x="693420" y="614680"/>
                    <a:pt x="680720" y="631190"/>
                    <a:pt x="659130" y="645160"/>
                  </a:cubicBezTo>
                  <a:cubicBezTo>
                    <a:pt x="615950" y="673100"/>
                    <a:pt x="468630" y="709930"/>
                    <a:pt x="421640" y="704850"/>
                  </a:cubicBezTo>
                  <a:cubicBezTo>
                    <a:pt x="401320" y="702310"/>
                    <a:pt x="388620" y="694690"/>
                    <a:pt x="378460" y="683260"/>
                  </a:cubicBezTo>
                  <a:cubicBezTo>
                    <a:pt x="368300" y="671830"/>
                    <a:pt x="360680" y="654050"/>
                    <a:pt x="360680" y="638810"/>
                  </a:cubicBezTo>
                  <a:cubicBezTo>
                    <a:pt x="360680" y="623570"/>
                    <a:pt x="367030" y="604520"/>
                    <a:pt x="377190" y="593090"/>
                  </a:cubicBezTo>
                  <a:cubicBezTo>
                    <a:pt x="387350" y="581660"/>
                    <a:pt x="393700" y="576580"/>
                    <a:pt x="420370" y="570230"/>
                  </a:cubicBezTo>
                  <a:cubicBezTo>
                    <a:pt x="571500" y="533400"/>
                    <a:pt x="1724660" y="591820"/>
                    <a:pt x="2053590" y="588010"/>
                  </a:cubicBezTo>
                  <a:cubicBezTo>
                    <a:pt x="2197100" y="586740"/>
                    <a:pt x="2275840" y="586740"/>
                    <a:pt x="2360930" y="577850"/>
                  </a:cubicBezTo>
                  <a:cubicBezTo>
                    <a:pt x="2423160" y="571500"/>
                    <a:pt x="2489200" y="547370"/>
                    <a:pt x="2519680" y="549910"/>
                  </a:cubicBezTo>
                  <a:cubicBezTo>
                    <a:pt x="2533650" y="551180"/>
                    <a:pt x="2538730" y="553720"/>
                    <a:pt x="2547620" y="560070"/>
                  </a:cubicBezTo>
                  <a:cubicBezTo>
                    <a:pt x="2557780" y="567690"/>
                    <a:pt x="2569210" y="582930"/>
                    <a:pt x="2573020" y="595630"/>
                  </a:cubicBezTo>
                  <a:cubicBezTo>
                    <a:pt x="2576830" y="608330"/>
                    <a:pt x="2574290" y="626110"/>
                    <a:pt x="2567940" y="638810"/>
                  </a:cubicBezTo>
                  <a:cubicBezTo>
                    <a:pt x="2561590" y="651510"/>
                    <a:pt x="2551430" y="662940"/>
                    <a:pt x="2536190" y="669290"/>
                  </a:cubicBezTo>
                  <a:cubicBezTo>
                    <a:pt x="2512060" y="679450"/>
                    <a:pt x="2467610" y="665480"/>
                    <a:pt x="2429510" y="670560"/>
                  </a:cubicBezTo>
                  <a:cubicBezTo>
                    <a:pt x="2383790" y="675640"/>
                    <a:pt x="2349500" y="693420"/>
                    <a:pt x="2283460" y="704850"/>
                  </a:cubicBezTo>
                  <a:cubicBezTo>
                    <a:pt x="2152650" y="727710"/>
                    <a:pt x="1772920" y="775970"/>
                    <a:pt x="1690370" y="769620"/>
                  </a:cubicBezTo>
                  <a:cubicBezTo>
                    <a:pt x="1667510" y="768350"/>
                    <a:pt x="1659890" y="765810"/>
                    <a:pt x="1648460" y="758190"/>
                  </a:cubicBezTo>
                  <a:cubicBezTo>
                    <a:pt x="1637030" y="750570"/>
                    <a:pt x="1626870" y="736600"/>
                    <a:pt x="1624330" y="722630"/>
                  </a:cubicBezTo>
                  <a:cubicBezTo>
                    <a:pt x="1621790" y="707390"/>
                    <a:pt x="1628140" y="680720"/>
                    <a:pt x="1638300" y="668020"/>
                  </a:cubicBezTo>
                  <a:cubicBezTo>
                    <a:pt x="1647190" y="657860"/>
                    <a:pt x="1654810" y="654050"/>
                    <a:pt x="1676400" y="648970"/>
                  </a:cubicBezTo>
                  <a:cubicBezTo>
                    <a:pt x="1765300" y="626110"/>
                    <a:pt x="2312670" y="599440"/>
                    <a:pt x="2388870" y="614680"/>
                  </a:cubicBezTo>
                  <a:cubicBezTo>
                    <a:pt x="2404110" y="617220"/>
                    <a:pt x="2407920" y="619760"/>
                    <a:pt x="2415540" y="627380"/>
                  </a:cubicBezTo>
                  <a:cubicBezTo>
                    <a:pt x="2424430" y="636270"/>
                    <a:pt x="2433320" y="652780"/>
                    <a:pt x="2435860" y="665480"/>
                  </a:cubicBezTo>
                  <a:cubicBezTo>
                    <a:pt x="2438400" y="675640"/>
                    <a:pt x="2437130" y="685800"/>
                    <a:pt x="2433320" y="694690"/>
                  </a:cubicBezTo>
                  <a:cubicBezTo>
                    <a:pt x="2428240" y="706120"/>
                    <a:pt x="2424430" y="718820"/>
                    <a:pt x="2405380" y="727710"/>
                  </a:cubicBezTo>
                  <a:cubicBezTo>
                    <a:pt x="2312670" y="772160"/>
                    <a:pt x="1521460" y="773430"/>
                    <a:pt x="1431290" y="753110"/>
                  </a:cubicBezTo>
                  <a:cubicBezTo>
                    <a:pt x="1416050" y="749300"/>
                    <a:pt x="1413510" y="746760"/>
                    <a:pt x="1405890" y="740410"/>
                  </a:cubicBezTo>
                  <a:cubicBezTo>
                    <a:pt x="1397000" y="731520"/>
                    <a:pt x="1386840" y="716280"/>
                    <a:pt x="1385570" y="702310"/>
                  </a:cubicBezTo>
                  <a:cubicBezTo>
                    <a:pt x="1384300" y="689610"/>
                    <a:pt x="1386840" y="671830"/>
                    <a:pt x="1394460" y="660400"/>
                  </a:cubicBezTo>
                  <a:cubicBezTo>
                    <a:pt x="1402080" y="648970"/>
                    <a:pt x="1408430" y="642620"/>
                    <a:pt x="1430020" y="635000"/>
                  </a:cubicBezTo>
                  <a:cubicBezTo>
                    <a:pt x="1524000" y="601980"/>
                    <a:pt x="2156460" y="577850"/>
                    <a:pt x="2264410" y="598170"/>
                  </a:cubicBezTo>
                  <a:cubicBezTo>
                    <a:pt x="2292350" y="603250"/>
                    <a:pt x="2303780" y="607060"/>
                    <a:pt x="2313940" y="619760"/>
                  </a:cubicBezTo>
                  <a:cubicBezTo>
                    <a:pt x="2324100" y="632460"/>
                    <a:pt x="2327910" y="657860"/>
                    <a:pt x="2324100" y="673100"/>
                  </a:cubicBezTo>
                  <a:cubicBezTo>
                    <a:pt x="2321560" y="685800"/>
                    <a:pt x="2308860" y="699770"/>
                    <a:pt x="2298700" y="706120"/>
                  </a:cubicBezTo>
                  <a:cubicBezTo>
                    <a:pt x="2291080" y="711200"/>
                    <a:pt x="2287270" y="712470"/>
                    <a:pt x="2272030" y="713740"/>
                  </a:cubicBezTo>
                  <a:cubicBezTo>
                    <a:pt x="2170430" y="722630"/>
                    <a:pt x="1397000" y="631190"/>
                    <a:pt x="1117600" y="580390"/>
                  </a:cubicBezTo>
                  <a:cubicBezTo>
                    <a:pt x="955040" y="549910"/>
                    <a:pt x="774700" y="544830"/>
                    <a:pt x="736600" y="483870"/>
                  </a:cubicBezTo>
                  <a:cubicBezTo>
                    <a:pt x="713740" y="447040"/>
                    <a:pt x="735330" y="369570"/>
                    <a:pt x="768350" y="339090"/>
                  </a:cubicBezTo>
                  <a:cubicBezTo>
                    <a:pt x="811530" y="298450"/>
                    <a:pt x="924560" y="312420"/>
                    <a:pt x="1012190" y="304800"/>
                  </a:cubicBezTo>
                  <a:cubicBezTo>
                    <a:pt x="1112520" y="295910"/>
                    <a:pt x="1226820" y="292100"/>
                    <a:pt x="1336040" y="290830"/>
                  </a:cubicBezTo>
                  <a:cubicBezTo>
                    <a:pt x="1449070" y="289560"/>
                    <a:pt x="1573530" y="292100"/>
                    <a:pt x="1678940" y="298450"/>
                  </a:cubicBezTo>
                  <a:cubicBezTo>
                    <a:pt x="1767840" y="303530"/>
                    <a:pt x="1887220" y="300990"/>
                    <a:pt x="1926590" y="321310"/>
                  </a:cubicBezTo>
                  <a:cubicBezTo>
                    <a:pt x="1943100" y="330200"/>
                    <a:pt x="1948180" y="341630"/>
                    <a:pt x="1953260" y="353060"/>
                  </a:cubicBezTo>
                  <a:cubicBezTo>
                    <a:pt x="1957070" y="361950"/>
                    <a:pt x="1957070" y="372110"/>
                    <a:pt x="1955800" y="381000"/>
                  </a:cubicBezTo>
                  <a:cubicBezTo>
                    <a:pt x="1954530" y="389890"/>
                    <a:pt x="1951990" y="398780"/>
                    <a:pt x="1945640" y="406400"/>
                  </a:cubicBezTo>
                  <a:cubicBezTo>
                    <a:pt x="1938020" y="415290"/>
                    <a:pt x="1927860" y="422910"/>
                    <a:pt x="1910080" y="429260"/>
                  </a:cubicBezTo>
                  <a:cubicBezTo>
                    <a:pt x="1868170" y="444500"/>
                    <a:pt x="1767840" y="453390"/>
                    <a:pt x="1685290" y="459740"/>
                  </a:cubicBezTo>
                  <a:cubicBezTo>
                    <a:pt x="1583690" y="467360"/>
                    <a:pt x="1400810" y="474980"/>
                    <a:pt x="1343660" y="464820"/>
                  </a:cubicBezTo>
                  <a:cubicBezTo>
                    <a:pt x="1323340" y="461010"/>
                    <a:pt x="1314450" y="458470"/>
                    <a:pt x="1304290" y="449580"/>
                  </a:cubicBezTo>
                  <a:cubicBezTo>
                    <a:pt x="1294130" y="440690"/>
                    <a:pt x="1286510" y="426720"/>
                    <a:pt x="1283970" y="414020"/>
                  </a:cubicBezTo>
                  <a:cubicBezTo>
                    <a:pt x="1281430" y="401320"/>
                    <a:pt x="1283970" y="383540"/>
                    <a:pt x="1292860" y="372110"/>
                  </a:cubicBezTo>
                  <a:cubicBezTo>
                    <a:pt x="1301750" y="359410"/>
                    <a:pt x="1314450" y="353060"/>
                    <a:pt x="1341120" y="346710"/>
                  </a:cubicBezTo>
                  <a:cubicBezTo>
                    <a:pt x="1436370" y="323850"/>
                    <a:pt x="1835150" y="341630"/>
                    <a:pt x="2028190" y="347980"/>
                  </a:cubicBezTo>
                  <a:cubicBezTo>
                    <a:pt x="2169160" y="353060"/>
                    <a:pt x="2296160" y="361950"/>
                    <a:pt x="2395220" y="373380"/>
                  </a:cubicBezTo>
                  <a:cubicBezTo>
                    <a:pt x="2462530" y="381000"/>
                    <a:pt x="2532380" y="388620"/>
                    <a:pt x="2562860" y="400050"/>
                  </a:cubicBezTo>
                  <a:cubicBezTo>
                    <a:pt x="2575560" y="405130"/>
                    <a:pt x="2580640" y="407670"/>
                    <a:pt x="2586990" y="415290"/>
                  </a:cubicBezTo>
                  <a:cubicBezTo>
                    <a:pt x="2594610" y="424180"/>
                    <a:pt x="2602230" y="439420"/>
                    <a:pt x="2603500" y="452120"/>
                  </a:cubicBezTo>
                  <a:cubicBezTo>
                    <a:pt x="2604770" y="464820"/>
                    <a:pt x="2597150" y="481330"/>
                    <a:pt x="2590800" y="491490"/>
                  </a:cubicBezTo>
                  <a:cubicBezTo>
                    <a:pt x="2584450" y="499110"/>
                    <a:pt x="2579370" y="501650"/>
                    <a:pt x="2567940" y="508000"/>
                  </a:cubicBezTo>
                  <a:cubicBezTo>
                    <a:pt x="2537460" y="525780"/>
                    <a:pt x="2461260" y="567690"/>
                    <a:pt x="2391410" y="589280"/>
                  </a:cubicBezTo>
                  <a:cubicBezTo>
                    <a:pt x="2301240" y="617220"/>
                    <a:pt x="2120900" y="652780"/>
                    <a:pt x="2065020" y="646430"/>
                  </a:cubicBezTo>
                  <a:cubicBezTo>
                    <a:pt x="2044700" y="643890"/>
                    <a:pt x="2034540" y="638810"/>
                    <a:pt x="2024380" y="629920"/>
                  </a:cubicBezTo>
                  <a:cubicBezTo>
                    <a:pt x="2014220" y="621030"/>
                    <a:pt x="2006600" y="604520"/>
                    <a:pt x="2005330" y="590550"/>
                  </a:cubicBezTo>
                  <a:cubicBezTo>
                    <a:pt x="2004060" y="576580"/>
                    <a:pt x="2009140" y="560070"/>
                    <a:pt x="2016760" y="548640"/>
                  </a:cubicBezTo>
                  <a:cubicBezTo>
                    <a:pt x="2024380" y="537210"/>
                    <a:pt x="2033270" y="532130"/>
                    <a:pt x="2053590" y="524510"/>
                  </a:cubicBezTo>
                  <a:cubicBezTo>
                    <a:pt x="2124710" y="500380"/>
                    <a:pt x="2490470" y="468630"/>
                    <a:pt x="2562860" y="485140"/>
                  </a:cubicBezTo>
                  <a:cubicBezTo>
                    <a:pt x="2584450" y="490220"/>
                    <a:pt x="2592070" y="496570"/>
                    <a:pt x="2600960" y="506730"/>
                  </a:cubicBezTo>
                  <a:cubicBezTo>
                    <a:pt x="2609850" y="516890"/>
                    <a:pt x="2614930" y="533400"/>
                    <a:pt x="2614930" y="547370"/>
                  </a:cubicBezTo>
                  <a:cubicBezTo>
                    <a:pt x="2614930" y="561340"/>
                    <a:pt x="2607310" y="577850"/>
                    <a:pt x="2597150" y="588010"/>
                  </a:cubicBezTo>
                  <a:cubicBezTo>
                    <a:pt x="2588260" y="598170"/>
                    <a:pt x="2575560" y="604520"/>
                    <a:pt x="2557780" y="605790"/>
                  </a:cubicBezTo>
                  <a:cubicBezTo>
                    <a:pt x="2528570" y="608330"/>
                    <a:pt x="2484120" y="584200"/>
                    <a:pt x="2432050" y="575310"/>
                  </a:cubicBezTo>
                  <a:cubicBezTo>
                    <a:pt x="2350770" y="561340"/>
                    <a:pt x="2264410" y="548640"/>
                    <a:pt x="2117090" y="538480"/>
                  </a:cubicBezTo>
                  <a:cubicBezTo>
                    <a:pt x="1771650" y="515620"/>
                    <a:pt x="504190" y="539750"/>
                    <a:pt x="382270" y="508000"/>
                  </a:cubicBezTo>
                  <a:cubicBezTo>
                    <a:pt x="367030" y="504190"/>
                    <a:pt x="364490" y="501650"/>
                    <a:pt x="358140" y="495300"/>
                  </a:cubicBezTo>
                  <a:cubicBezTo>
                    <a:pt x="349250" y="486410"/>
                    <a:pt x="340360" y="471170"/>
                    <a:pt x="339090" y="458470"/>
                  </a:cubicBezTo>
                  <a:cubicBezTo>
                    <a:pt x="337820" y="445770"/>
                    <a:pt x="342900" y="427990"/>
                    <a:pt x="349250" y="417830"/>
                  </a:cubicBezTo>
                  <a:cubicBezTo>
                    <a:pt x="354330" y="410210"/>
                    <a:pt x="355600" y="405130"/>
                    <a:pt x="369570" y="400050"/>
                  </a:cubicBezTo>
                  <a:cubicBezTo>
                    <a:pt x="458470" y="365760"/>
                    <a:pt x="1282700" y="402590"/>
                    <a:pt x="1525270" y="392430"/>
                  </a:cubicBezTo>
                  <a:cubicBezTo>
                    <a:pt x="1637030" y="387350"/>
                    <a:pt x="1724660" y="363220"/>
                    <a:pt x="1769110" y="373380"/>
                  </a:cubicBezTo>
                  <a:cubicBezTo>
                    <a:pt x="1788160" y="377190"/>
                    <a:pt x="1797050" y="384810"/>
                    <a:pt x="1805940" y="394970"/>
                  </a:cubicBezTo>
                  <a:cubicBezTo>
                    <a:pt x="1814830" y="405130"/>
                    <a:pt x="1819910" y="421640"/>
                    <a:pt x="1819910" y="434340"/>
                  </a:cubicBezTo>
                  <a:cubicBezTo>
                    <a:pt x="1819910" y="448310"/>
                    <a:pt x="1809750" y="464820"/>
                    <a:pt x="1802130" y="474980"/>
                  </a:cubicBezTo>
                  <a:cubicBezTo>
                    <a:pt x="1795780" y="482600"/>
                    <a:pt x="1790700" y="485140"/>
                    <a:pt x="1778000" y="490220"/>
                  </a:cubicBezTo>
                  <a:cubicBezTo>
                    <a:pt x="1741170" y="504190"/>
                    <a:pt x="1634490" y="518160"/>
                    <a:pt x="1553210" y="524510"/>
                  </a:cubicBezTo>
                  <a:cubicBezTo>
                    <a:pt x="1456690" y="532130"/>
                    <a:pt x="1328420" y="527050"/>
                    <a:pt x="1233170" y="528320"/>
                  </a:cubicBezTo>
                  <a:cubicBezTo>
                    <a:pt x="1155700" y="529590"/>
                    <a:pt x="1085850" y="538480"/>
                    <a:pt x="1021080" y="529590"/>
                  </a:cubicBezTo>
                  <a:cubicBezTo>
                    <a:pt x="965200" y="521970"/>
                    <a:pt x="882650" y="518160"/>
                    <a:pt x="866140" y="487680"/>
                  </a:cubicBezTo>
                  <a:cubicBezTo>
                    <a:pt x="852170" y="462280"/>
                    <a:pt x="871220" y="400050"/>
                    <a:pt x="902970" y="373380"/>
                  </a:cubicBezTo>
                  <a:cubicBezTo>
                    <a:pt x="951230" y="332740"/>
                    <a:pt x="1041400" y="344170"/>
                    <a:pt x="1182370" y="332740"/>
                  </a:cubicBezTo>
                  <a:cubicBezTo>
                    <a:pt x="1615440" y="298450"/>
                    <a:pt x="3417570" y="322580"/>
                    <a:pt x="3841750" y="293370"/>
                  </a:cubicBezTo>
                  <a:cubicBezTo>
                    <a:pt x="3975100" y="284480"/>
                    <a:pt x="4056380" y="256540"/>
                    <a:pt x="4104640" y="261620"/>
                  </a:cubicBezTo>
                  <a:cubicBezTo>
                    <a:pt x="4123690" y="264160"/>
                    <a:pt x="4132580" y="267970"/>
                    <a:pt x="4142740" y="275590"/>
                  </a:cubicBezTo>
                  <a:cubicBezTo>
                    <a:pt x="4152900" y="284480"/>
                    <a:pt x="4160520" y="298450"/>
                    <a:pt x="4163060" y="311150"/>
                  </a:cubicBezTo>
                  <a:cubicBezTo>
                    <a:pt x="4165600" y="323850"/>
                    <a:pt x="4161790" y="341630"/>
                    <a:pt x="4154170" y="351790"/>
                  </a:cubicBezTo>
                  <a:cubicBezTo>
                    <a:pt x="4145280" y="364490"/>
                    <a:pt x="4124960" y="378460"/>
                    <a:pt x="4107180" y="377190"/>
                  </a:cubicBezTo>
                  <a:cubicBezTo>
                    <a:pt x="4084320" y="375920"/>
                    <a:pt x="4069080" y="340360"/>
                    <a:pt x="4029710" y="327660"/>
                  </a:cubicBezTo>
                  <a:cubicBezTo>
                    <a:pt x="3933190" y="297180"/>
                    <a:pt x="3628390" y="302260"/>
                    <a:pt x="3496310" y="297180"/>
                  </a:cubicBezTo>
                  <a:cubicBezTo>
                    <a:pt x="3417570" y="293370"/>
                    <a:pt x="3387090" y="290830"/>
                    <a:pt x="3308350" y="292100"/>
                  </a:cubicBezTo>
                  <a:cubicBezTo>
                    <a:pt x="3176270" y="294640"/>
                    <a:pt x="2847340" y="349250"/>
                    <a:pt x="2774950" y="331470"/>
                  </a:cubicBezTo>
                  <a:cubicBezTo>
                    <a:pt x="2754630" y="326390"/>
                    <a:pt x="2745740" y="318770"/>
                    <a:pt x="2738120" y="308610"/>
                  </a:cubicBezTo>
                  <a:cubicBezTo>
                    <a:pt x="2729230" y="297180"/>
                    <a:pt x="2724150" y="280670"/>
                    <a:pt x="2725420" y="266700"/>
                  </a:cubicBezTo>
                  <a:cubicBezTo>
                    <a:pt x="2726690" y="252730"/>
                    <a:pt x="2734310" y="236220"/>
                    <a:pt x="2744470" y="227330"/>
                  </a:cubicBezTo>
                  <a:cubicBezTo>
                    <a:pt x="2754630" y="218440"/>
                    <a:pt x="2760980" y="213360"/>
                    <a:pt x="2783840" y="210820"/>
                  </a:cubicBezTo>
                  <a:cubicBezTo>
                    <a:pt x="2890520" y="198120"/>
                    <a:pt x="3411220" y="322580"/>
                    <a:pt x="3733800" y="367030"/>
                  </a:cubicBezTo>
                  <a:cubicBezTo>
                    <a:pt x="4064000" y="412750"/>
                    <a:pt x="4587240" y="481330"/>
                    <a:pt x="4743450" y="478790"/>
                  </a:cubicBezTo>
                  <a:cubicBezTo>
                    <a:pt x="4790440" y="477520"/>
                    <a:pt x="4810760" y="462280"/>
                    <a:pt x="4834890" y="466090"/>
                  </a:cubicBezTo>
                  <a:cubicBezTo>
                    <a:pt x="4851400" y="468630"/>
                    <a:pt x="4865370" y="473710"/>
                    <a:pt x="4874260" y="483870"/>
                  </a:cubicBezTo>
                  <a:cubicBezTo>
                    <a:pt x="4883150" y="492760"/>
                    <a:pt x="4889500" y="509270"/>
                    <a:pt x="4889500" y="523240"/>
                  </a:cubicBezTo>
                  <a:cubicBezTo>
                    <a:pt x="4889500" y="539750"/>
                    <a:pt x="4878070" y="563880"/>
                    <a:pt x="4865370" y="574040"/>
                  </a:cubicBezTo>
                  <a:cubicBezTo>
                    <a:pt x="4855210" y="582930"/>
                    <a:pt x="4847590" y="584200"/>
                    <a:pt x="4824730" y="585470"/>
                  </a:cubicBezTo>
                  <a:cubicBezTo>
                    <a:pt x="4706620" y="590550"/>
                    <a:pt x="4094480" y="435610"/>
                    <a:pt x="3731260" y="382270"/>
                  </a:cubicBezTo>
                  <a:cubicBezTo>
                    <a:pt x="3375660" y="328930"/>
                    <a:pt x="2994660" y="290830"/>
                    <a:pt x="2667000" y="264160"/>
                  </a:cubicBezTo>
                  <a:cubicBezTo>
                    <a:pt x="2386330" y="241300"/>
                    <a:pt x="2091690" y="232410"/>
                    <a:pt x="1885950" y="226060"/>
                  </a:cubicBezTo>
                  <a:cubicBezTo>
                    <a:pt x="1752600" y="222250"/>
                    <a:pt x="1642110" y="214630"/>
                    <a:pt x="1554480" y="222250"/>
                  </a:cubicBezTo>
                  <a:cubicBezTo>
                    <a:pt x="1497330" y="227330"/>
                    <a:pt x="1443990" y="251460"/>
                    <a:pt x="1412240" y="247650"/>
                  </a:cubicBezTo>
                  <a:cubicBezTo>
                    <a:pt x="1395730" y="246380"/>
                    <a:pt x="1383030" y="241300"/>
                    <a:pt x="1374140" y="232410"/>
                  </a:cubicBezTo>
                  <a:cubicBezTo>
                    <a:pt x="1363980" y="223520"/>
                    <a:pt x="1357630" y="207010"/>
                    <a:pt x="1355090" y="195580"/>
                  </a:cubicBezTo>
                  <a:cubicBezTo>
                    <a:pt x="1353820" y="185420"/>
                    <a:pt x="1355090" y="176530"/>
                    <a:pt x="1358900" y="167640"/>
                  </a:cubicBezTo>
                  <a:cubicBezTo>
                    <a:pt x="1363980" y="157480"/>
                    <a:pt x="1376680" y="143510"/>
                    <a:pt x="1386840" y="137160"/>
                  </a:cubicBezTo>
                  <a:cubicBezTo>
                    <a:pt x="1395730" y="132080"/>
                    <a:pt x="1400810" y="130810"/>
                    <a:pt x="1413510" y="130810"/>
                  </a:cubicBezTo>
                  <a:cubicBezTo>
                    <a:pt x="1454150" y="132080"/>
                    <a:pt x="1558290" y="180340"/>
                    <a:pt x="1658620" y="203200"/>
                  </a:cubicBezTo>
                  <a:cubicBezTo>
                    <a:pt x="1809750" y="237490"/>
                    <a:pt x="2018030" y="267970"/>
                    <a:pt x="2237740" y="299720"/>
                  </a:cubicBezTo>
                  <a:cubicBezTo>
                    <a:pt x="2523490" y="340360"/>
                    <a:pt x="3147060" y="378460"/>
                    <a:pt x="3227070" y="419100"/>
                  </a:cubicBezTo>
                  <a:cubicBezTo>
                    <a:pt x="3241040" y="425450"/>
                    <a:pt x="3242310" y="430530"/>
                    <a:pt x="3246120" y="439420"/>
                  </a:cubicBezTo>
                  <a:cubicBezTo>
                    <a:pt x="3251200" y="450850"/>
                    <a:pt x="3256280" y="468630"/>
                    <a:pt x="3252470" y="481330"/>
                  </a:cubicBezTo>
                  <a:cubicBezTo>
                    <a:pt x="3248660" y="496570"/>
                    <a:pt x="3235960" y="514350"/>
                    <a:pt x="3216910" y="523240"/>
                  </a:cubicBezTo>
                  <a:cubicBezTo>
                    <a:pt x="3182620" y="539750"/>
                    <a:pt x="3114040" y="529590"/>
                    <a:pt x="3040380" y="528320"/>
                  </a:cubicBezTo>
                  <a:cubicBezTo>
                    <a:pt x="2918460" y="525780"/>
                    <a:pt x="2640330" y="515620"/>
                    <a:pt x="2553970" y="492760"/>
                  </a:cubicBezTo>
                  <a:cubicBezTo>
                    <a:pt x="2519680" y="483870"/>
                    <a:pt x="2500630" y="474980"/>
                    <a:pt x="2486660" y="461010"/>
                  </a:cubicBezTo>
                  <a:cubicBezTo>
                    <a:pt x="2476500" y="450850"/>
                    <a:pt x="2470150" y="435610"/>
                    <a:pt x="2468880" y="422910"/>
                  </a:cubicBezTo>
                  <a:cubicBezTo>
                    <a:pt x="2467610" y="410210"/>
                    <a:pt x="2472690" y="393700"/>
                    <a:pt x="2480310" y="383540"/>
                  </a:cubicBezTo>
                  <a:cubicBezTo>
                    <a:pt x="2487930" y="373380"/>
                    <a:pt x="2495550" y="367030"/>
                    <a:pt x="2515870" y="360680"/>
                  </a:cubicBezTo>
                  <a:cubicBezTo>
                    <a:pt x="2578100" y="340360"/>
                    <a:pt x="2861310" y="344170"/>
                    <a:pt x="2941320" y="330200"/>
                  </a:cubicBezTo>
                  <a:cubicBezTo>
                    <a:pt x="2974340" y="325120"/>
                    <a:pt x="2989580" y="309880"/>
                    <a:pt x="3008630" y="312420"/>
                  </a:cubicBezTo>
                  <a:cubicBezTo>
                    <a:pt x="3023870" y="314960"/>
                    <a:pt x="3037840" y="323850"/>
                    <a:pt x="3046730" y="335280"/>
                  </a:cubicBezTo>
                  <a:cubicBezTo>
                    <a:pt x="3055620" y="345440"/>
                    <a:pt x="3060700" y="363220"/>
                    <a:pt x="3059430" y="377190"/>
                  </a:cubicBezTo>
                  <a:cubicBezTo>
                    <a:pt x="3058160" y="391160"/>
                    <a:pt x="3051810" y="407670"/>
                    <a:pt x="3041650" y="417830"/>
                  </a:cubicBezTo>
                  <a:cubicBezTo>
                    <a:pt x="3031490" y="427990"/>
                    <a:pt x="3025140" y="430530"/>
                    <a:pt x="3001010" y="435610"/>
                  </a:cubicBezTo>
                  <a:cubicBezTo>
                    <a:pt x="2885440" y="458470"/>
                    <a:pt x="2053590" y="467360"/>
                    <a:pt x="1938020" y="421640"/>
                  </a:cubicBezTo>
                  <a:cubicBezTo>
                    <a:pt x="1911350" y="411480"/>
                    <a:pt x="1902460" y="398780"/>
                    <a:pt x="1896110" y="383540"/>
                  </a:cubicBezTo>
                  <a:cubicBezTo>
                    <a:pt x="1889760" y="368300"/>
                    <a:pt x="1894840" y="341630"/>
                    <a:pt x="1902460" y="327660"/>
                  </a:cubicBezTo>
                  <a:cubicBezTo>
                    <a:pt x="1910080" y="316230"/>
                    <a:pt x="1921510" y="308610"/>
                    <a:pt x="1938020" y="303530"/>
                  </a:cubicBezTo>
                  <a:cubicBezTo>
                    <a:pt x="1962150" y="295910"/>
                    <a:pt x="1997710" y="300990"/>
                    <a:pt x="2040890" y="300990"/>
                  </a:cubicBezTo>
                  <a:cubicBezTo>
                    <a:pt x="2113280" y="302260"/>
                    <a:pt x="2211070" y="306070"/>
                    <a:pt x="2335530" y="314960"/>
                  </a:cubicBezTo>
                  <a:cubicBezTo>
                    <a:pt x="2555240" y="330200"/>
                    <a:pt x="3134360" y="364490"/>
                    <a:pt x="3244850" y="402590"/>
                  </a:cubicBezTo>
                  <a:cubicBezTo>
                    <a:pt x="3272790" y="412750"/>
                    <a:pt x="3282950" y="421640"/>
                    <a:pt x="3291840" y="433070"/>
                  </a:cubicBezTo>
                  <a:cubicBezTo>
                    <a:pt x="3298190" y="441960"/>
                    <a:pt x="3299460" y="450850"/>
                    <a:pt x="3299460" y="461010"/>
                  </a:cubicBezTo>
                  <a:cubicBezTo>
                    <a:pt x="3299460" y="473710"/>
                    <a:pt x="3295650" y="491490"/>
                    <a:pt x="3286760" y="501650"/>
                  </a:cubicBezTo>
                  <a:cubicBezTo>
                    <a:pt x="3276600" y="513080"/>
                    <a:pt x="3265170" y="516890"/>
                    <a:pt x="3234690" y="523240"/>
                  </a:cubicBezTo>
                  <a:cubicBezTo>
                    <a:pt x="3075940" y="554990"/>
                    <a:pt x="1816100" y="572770"/>
                    <a:pt x="1684020" y="530860"/>
                  </a:cubicBezTo>
                  <a:cubicBezTo>
                    <a:pt x="1662430" y="524510"/>
                    <a:pt x="1657350" y="516890"/>
                    <a:pt x="1649730" y="506730"/>
                  </a:cubicBezTo>
                  <a:cubicBezTo>
                    <a:pt x="1643380" y="499110"/>
                    <a:pt x="1639570" y="490220"/>
                    <a:pt x="1639570" y="480060"/>
                  </a:cubicBezTo>
                  <a:cubicBezTo>
                    <a:pt x="1639570" y="466090"/>
                    <a:pt x="1647190" y="439420"/>
                    <a:pt x="1658620" y="427990"/>
                  </a:cubicBezTo>
                  <a:cubicBezTo>
                    <a:pt x="1668780" y="417830"/>
                    <a:pt x="1681480" y="415290"/>
                    <a:pt x="1699260" y="412750"/>
                  </a:cubicBezTo>
                  <a:cubicBezTo>
                    <a:pt x="1732280" y="407670"/>
                    <a:pt x="1775460" y="411480"/>
                    <a:pt x="1844040" y="415290"/>
                  </a:cubicBezTo>
                  <a:cubicBezTo>
                    <a:pt x="2007870" y="425450"/>
                    <a:pt x="2387600" y="468630"/>
                    <a:pt x="2675890" y="504190"/>
                  </a:cubicBezTo>
                  <a:cubicBezTo>
                    <a:pt x="2988310" y="543560"/>
                    <a:pt x="3327400" y="601980"/>
                    <a:pt x="3652520" y="645160"/>
                  </a:cubicBezTo>
                  <a:cubicBezTo>
                    <a:pt x="3976370" y="688340"/>
                    <a:pt x="4486910" y="735330"/>
                    <a:pt x="4625340" y="765810"/>
                  </a:cubicBezTo>
                  <a:cubicBezTo>
                    <a:pt x="4663440" y="774700"/>
                    <a:pt x="4681220" y="775970"/>
                    <a:pt x="4697730" y="788670"/>
                  </a:cubicBezTo>
                  <a:cubicBezTo>
                    <a:pt x="4710430" y="797560"/>
                    <a:pt x="4718050" y="811530"/>
                    <a:pt x="4721860" y="822960"/>
                  </a:cubicBezTo>
                  <a:cubicBezTo>
                    <a:pt x="4724400" y="833120"/>
                    <a:pt x="4724400" y="843280"/>
                    <a:pt x="4721860" y="852170"/>
                  </a:cubicBezTo>
                  <a:cubicBezTo>
                    <a:pt x="4719320" y="861060"/>
                    <a:pt x="4715510" y="869950"/>
                    <a:pt x="4709160" y="877570"/>
                  </a:cubicBezTo>
                  <a:cubicBezTo>
                    <a:pt x="4700270" y="886460"/>
                    <a:pt x="4692650" y="892810"/>
                    <a:pt x="4672330" y="897890"/>
                  </a:cubicBezTo>
                  <a:cubicBezTo>
                    <a:pt x="4611370" y="915670"/>
                    <a:pt x="4442460" y="914400"/>
                    <a:pt x="4273550" y="918210"/>
                  </a:cubicBezTo>
                  <a:cubicBezTo>
                    <a:pt x="3978910" y="924560"/>
                    <a:pt x="3191510" y="942340"/>
                    <a:pt x="3059430" y="908050"/>
                  </a:cubicBezTo>
                  <a:cubicBezTo>
                    <a:pt x="3031490" y="900430"/>
                    <a:pt x="3021330" y="894080"/>
                    <a:pt x="3012440" y="882650"/>
                  </a:cubicBezTo>
                  <a:cubicBezTo>
                    <a:pt x="3004820" y="872490"/>
                    <a:pt x="3002280" y="855980"/>
                    <a:pt x="3003550" y="843280"/>
                  </a:cubicBezTo>
                  <a:cubicBezTo>
                    <a:pt x="3004820" y="830580"/>
                    <a:pt x="3013710" y="816610"/>
                    <a:pt x="3022600" y="807720"/>
                  </a:cubicBezTo>
                  <a:cubicBezTo>
                    <a:pt x="3032760" y="798830"/>
                    <a:pt x="3041650" y="795020"/>
                    <a:pt x="3060700" y="792480"/>
                  </a:cubicBezTo>
                  <a:cubicBezTo>
                    <a:pt x="3119120" y="786130"/>
                    <a:pt x="3266440" y="830580"/>
                    <a:pt x="3420110" y="847090"/>
                  </a:cubicBezTo>
                  <a:cubicBezTo>
                    <a:pt x="3695700" y="877570"/>
                    <a:pt x="4475480" y="875030"/>
                    <a:pt x="4574540" y="927100"/>
                  </a:cubicBezTo>
                  <a:cubicBezTo>
                    <a:pt x="4593590" y="937260"/>
                    <a:pt x="4596130" y="947420"/>
                    <a:pt x="4599940" y="958850"/>
                  </a:cubicBezTo>
                  <a:cubicBezTo>
                    <a:pt x="4603750" y="970280"/>
                    <a:pt x="4605020" y="988060"/>
                    <a:pt x="4598670" y="999490"/>
                  </a:cubicBezTo>
                  <a:cubicBezTo>
                    <a:pt x="4589780" y="1014730"/>
                    <a:pt x="4564380" y="1035050"/>
                    <a:pt x="4542790" y="1035050"/>
                  </a:cubicBezTo>
                  <a:cubicBezTo>
                    <a:pt x="4514850" y="1035050"/>
                    <a:pt x="4491990" y="995680"/>
                    <a:pt x="4446270" y="979170"/>
                  </a:cubicBezTo>
                  <a:cubicBezTo>
                    <a:pt x="4356100" y="946150"/>
                    <a:pt x="4183380" y="925830"/>
                    <a:pt x="4020820" y="904240"/>
                  </a:cubicBezTo>
                  <a:cubicBezTo>
                    <a:pt x="3804920" y="875030"/>
                    <a:pt x="3539490" y="849630"/>
                    <a:pt x="3262630" y="830580"/>
                  </a:cubicBezTo>
                  <a:cubicBezTo>
                    <a:pt x="2927350" y="807720"/>
                    <a:pt x="2341880" y="801370"/>
                    <a:pt x="2147570" y="784860"/>
                  </a:cubicBezTo>
                  <a:cubicBezTo>
                    <a:pt x="2078990" y="778510"/>
                    <a:pt x="2039620" y="775970"/>
                    <a:pt x="2007870" y="767080"/>
                  </a:cubicBezTo>
                  <a:cubicBezTo>
                    <a:pt x="1991360" y="762000"/>
                    <a:pt x="1979930" y="759460"/>
                    <a:pt x="1969770" y="750570"/>
                  </a:cubicBezTo>
                  <a:cubicBezTo>
                    <a:pt x="1960880" y="741680"/>
                    <a:pt x="1951990" y="726440"/>
                    <a:pt x="1950720" y="713740"/>
                  </a:cubicBezTo>
                  <a:cubicBezTo>
                    <a:pt x="1949450" y="701040"/>
                    <a:pt x="1955800" y="683260"/>
                    <a:pt x="1962150" y="673100"/>
                  </a:cubicBezTo>
                  <a:cubicBezTo>
                    <a:pt x="1967230" y="665480"/>
                    <a:pt x="1972310" y="661670"/>
                    <a:pt x="1983740" y="655320"/>
                  </a:cubicBezTo>
                  <a:cubicBezTo>
                    <a:pt x="2015490" y="638810"/>
                    <a:pt x="2105660" y="618490"/>
                    <a:pt x="2178050" y="605790"/>
                  </a:cubicBezTo>
                  <a:cubicBezTo>
                    <a:pt x="2266950" y="589280"/>
                    <a:pt x="2363470" y="581660"/>
                    <a:pt x="2480310" y="572770"/>
                  </a:cubicBezTo>
                  <a:cubicBezTo>
                    <a:pt x="2642870" y="561340"/>
                    <a:pt x="2908300" y="547370"/>
                    <a:pt x="3063240" y="552450"/>
                  </a:cubicBezTo>
                  <a:cubicBezTo>
                    <a:pt x="3166110" y="556260"/>
                    <a:pt x="3260090" y="562610"/>
                    <a:pt x="3319780" y="579120"/>
                  </a:cubicBezTo>
                  <a:cubicBezTo>
                    <a:pt x="3355340" y="589280"/>
                    <a:pt x="3384550" y="595630"/>
                    <a:pt x="3399790" y="617220"/>
                  </a:cubicBezTo>
                  <a:cubicBezTo>
                    <a:pt x="3415030" y="640080"/>
                    <a:pt x="3420110" y="687070"/>
                    <a:pt x="3406140" y="717550"/>
                  </a:cubicBezTo>
                  <a:cubicBezTo>
                    <a:pt x="3387090" y="758190"/>
                    <a:pt x="3305810" y="796290"/>
                    <a:pt x="3257550" y="820420"/>
                  </a:cubicBezTo>
                  <a:cubicBezTo>
                    <a:pt x="3216910" y="840740"/>
                    <a:pt x="3187700" y="850900"/>
                    <a:pt x="3135630" y="862330"/>
                  </a:cubicBezTo>
                  <a:cubicBezTo>
                    <a:pt x="3051810" y="881380"/>
                    <a:pt x="2856230" y="913130"/>
                    <a:pt x="2800350" y="902970"/>
                  </a:cubicBezTo>
                  <a:cubicBezTo>
                    <a:pt x="2780030" y="899160"/>
                    <a:pt x="2769870" y="892810"/>
                    <a:pt x="2760980" y="882650"/>
                  </a:cubicBezTo>
                  <a:cubicBezTo>
                    <a:pt x="2752090" y="872490"/>
                    <a:pt x="2744470" y="855980"/>
                    <a:pt x="2744470" y="842010"/>
                  </a:cubicBezTo>
                  <a:cubicBezTo>
                    <a:pt x="2744470" y="828040"/>
                    <a:pt x="2752090" y="810260"/>
                    <a:pt x="2759710" y="800100"/>
                  </a:cubicBezTo>
                  <a:cubicBezTo>
                    <a:pt x="2766060" y="791210"/>
                    <a:pt x="2771140" y="789940"/>
                    <a:pt x="2783840" y="782320"/>
                  </a:cubicBezTo>
                  <a:cubicBezTo>
                    <a:pt x="2815590" y="763270"/>
                    <a:pt x="2896870" y="723900"/>
                    <a:pt x="2969260" y="697230"/>
                  </a:cubicBezTo>
                  <a:cubicBezTo>
                    <a:pt x="3063240" y="661670"/>
                    <a:pt x="3252470" y="607060"/>
                    <a:pt x="3303270" y="598170"/>
                  </a:cubicBezTo>
                  <a:cubicBezTo>
                    <a:pt x="3318510" y="595630"/>
                    <a:pt x="3322320" y="594360"/>
                    <a:pt x="3332480" y="596900"/>
                  </a:cubicBezTo>
                  <a:cubicBezTo>
                    <a:pt x="3343910" y="600710"/>
                    <a:pt x="3360420" y="608330"/>
                    <a:pt x="3368040" y="619760"/>
                  </a:cubicBezTo>
                  <a:cubicBezTo>
                    <a:pt x="3376930" y="633730"/>
                    <a:pt x="3383280" y="659130"/>
                    <a:pt x="3378200" y="675640"/>
                  </a:cubicBezTo>
                  <a:cubicBezTo>
                    <a:pt x="3373120" y="690880"/>
                    <a:pt x="3359150" y="707390"/>
                    <a:pt x="3337560" y="715010"/>
                  </a:cubicBezTo>
                  <a:cubicBezTo>
                    <a:pt x="3291840" y="730250"/>
                    <a:pt x="3186430" y="690880"/>
                    <a:pt x="3089910" y="680720"/>
                  </a:cubicBezTo>
                  <a:cubicBezTo>
                    <a:pt x="2954020" y="666750"/>
                    <a:pt x="2663190" y="659130"/>
                    <a:pt x="2600960" y="647700"/>
                  </a:cubicBezTo>
                  <a:cubicBezTo>
                    <a:pt x="2585720" y="645160"/>
                    <a:pt x="2581910" y="645160"/>
                    <a:pt x="2573020" y="638810"/>
                  </a:cubicBezTo>
                  <a:cubicBezTo>
                    <a:pt x="2562860" y="632460"/>
                    <a:pt x="2550160" y="618490"/>
                    <a:pt x="2546350" y="605790"/>
                  </a:cubicBezTo>
                  <a:cubicBezTo>
                    <a:pt x="2542540" y="593090"/>
                    <a:pt x="2543810" y="574040"/>
                    <a:pt x="2547620" y="562610"/>
                  </a:cubicBezTo>
                  <a:cubicBezTo>
                    <a:pt x="2551430" y="552450"/>
                    <a:pt x="2556510" y="544830"/>
                    <a:pt x="2565400" y="538480"/>
                  </a:cubicBezTo>
                  <a:cubicBezTo>
                    <a:pt x="2575560" y="530860"/>
                    <a:pt x="2589530" y="528320"/>
                    <a:pt x="2607310" y="525780"/>
                  </a:cubicBezTo>
                  <a:cubicBezTo>
                    <a:pt x="2640330" y="520700"/>
                    <a:pt x="2684780" y="523240"/>
                    <a:pt x="2749550" y="525780"/>
                  </a:cubicBezTo>
                  <a:cubicBezTo>
                    <a:pt x="2889250" y="529590"/>
                    <a:pt x="3332480" y="538480"/>
                    <a:pt x="3411220" y="567690"/>
                  </a:cubicBezTo>
                  <a:cubicBezTo>
                    <a:pt x="3431540" y="575310"/>
                    <a:pt x="3437890" y="581660"/>
                    <a:pt x="3444240" y="593090"/>
                  </a:cubicBezTo>
                  <a:cubicBezTo>
                    <a:pt x="3450590" y="604520"/>
                    <a:pt x="3454400" y="622300"/>
                    <a:pt x="3451860" y="635000"/>
                  </a:cubicBezTo>
                  <a:cubicBezTo>
                    <a:pt x="3449320" y="647700"/>
                    <a:pt x="3440430" y="662940"/>
                    <a:pt x="3430270" y="670560"/>
                  </a:cubicBezTo>
                  <a:cubicBezTo>
                    <a:pt x="3420110" y="679450"/>
                    <a:pt x="3412490" y="680720"/>
                    <a:pt x="3390900" y="684530"/>
                  </a:cubicBezTo>
                  <a:cubicBezTo>
                    <a:pt x="3298190" y="698500"/>
                    <a:pt x="2721610" y="694690"/>
                    <a:pt x="2644140" y="657860"/>
                  </a:cubicBezTo>
                  <a:cubicBezTo>
                    <a:pt x="2626360" y="648970"/>
                    <a:pt x="2622550" y="637540"/>
                    <a:pt x="2617470" y="627380"/>
                  </a:cubicBezTo>
                  <a:cubicBezTo>
                    <a:pt x="2613660" y="618490"/>
                    <a:pt x="2612390" y="608330"/>
                    <a:pt x="2613660" y="599440"/>
                  </a:cubicBezTo>
                  <a:cubicBezTo>
                    <a:pt x="2614930" y="590550"/>
                    <a:pt x="2617470" y="581660"/>
                    <a:pt x="2623820" y="574040"/>
                  </a:cubicBezTo>
                  <a:cubicBezTo>
                    <a:pt x="2631440" y="565150"/>
                    <a:pt x="2639060" y="557530"/>
                    <a:pt x="2658110" y="551180"/>
                  </a:cubicBezTo>
                  <a:cubicBezTo>
                    <a:pt x="2722880" y="529590"/>
                    <a:pt x="3051810" y="509270"/>
                    <a:pt x="3119120" y="525780"/>
                  </a:cubicBezTo>
                  <a:cubicBezTo>
                    <a:pt x="3139440" y="530860"/>
                    <a:pt x="3148330" y="538480"/>
                    <a:pt x="3155950" y="548640"/>
                  </a:cubicBezTo>
                  <a:cubicBezTo>
                    <a:pt x="3163570" y="560070"/>
                    <a:pt x="3168650" y="576580"/>
                    <a:pt x="3167380" y="590550"/>
                  </a:cubicBezTo>
                  <a:cubicBezTo>
                    <a:pt x="3166110" y="604520"/>
                    <a:pt x="3158490" y="621030"/>
                    <a:pt x="3148330" y="629920"/>
                  </a:cubicBezTo>
                  <a:cubicBezTo>
                    <a:pt x="3138170" y="638810"/>
                    <a:pt x="3130550" y="641350"/>
                    <a:pt x="3108960" y="646430"/>
                  </a:cubicBezTo>
                  <a:cubicBezTo>
                    <a:pt x="3036570" y="664210"/>
                    <a:pt x="2683510" y="712470"/>
                    <a:pt x="2606040" y="692150"/>
                  </a:cubicBezTo>
                  <a:cubicBezTo>
                    <a:pt x="2580640" y="685800"/>
                    <a:pt x="2566670" y="674370"/>
                    <a:pt x="2559050" y="659130"/>
                  </a:cubicBezTo>
                  <a:cubicBezTo>
                    <a:pt x="2551430" y="643890"/>
                    <a:pt x="2552700" y="617220"/>
                    <a:pt x="2559050" y="601980"/>
                  </a:cubicBezTo>
                  <a:cubicBezTo>
                    <a:pt x="2564130" y="589280"/>
                    <a:pt x="2573020" y="582930"/>
                    <a:pt x="2590800" y="574040"/>
                  </a:cubicBezTo>
                  <a:cubicBezTo>
                    <a:pt x="2637790" y="549910"/>
                    <a:pt x="2764790" y="523240"/>
                    <a:pt x="2877820" y="508000"/>
                  </a:cubicBezTo>
                  <a:cubicBezTo>
                    <a:pt x="3039110" y="486410"/>
                    <a:pt x="3398520" y="455930"/>
                    <a:pt x="3469640" y="485140"/>
                  </a:cubicBezTo>
                  <a:cubicBezTo>
                    <a:pt x="3488690" y="492760"/>
                    <a:pt x="3495040" y="505460"/>
                    <a:pt x="3500120" y="516890"/>
                  </a:cubicBezTo>
                  <a:cubicBezTo>
                    <a:pt x="3503930" y="525780"/>
                    <a:pt x="3505200" y="535940"/>
                    <a:pt x="3503930" y="546100"/>
                  </a:cubicBezTo>
                  <a:cubicBezTo>
                    <a:pt x="3501390" y="558800"/>
                    <a:pt x="3493770" y="576580"/>
                    <a:pt x="3484880" y="585470"/>
                  </a:cubicBezTo>
                  <a:cubicBezTo>
                    <a:pt x="3477260" y="593090"/>
                    <a:pt x="3473450" y="594360"/>
                    <a:pt x="3459480" y="599440"/>
                  </a:cubicBezTo>
                  <a:cubicBezTo>
                    <a:pt x="3411220" y="615950"/>
                    <a:pt x="3220720" y="637540"/>
                    <a:pt x="3115310" y="648970"/>
                  </a:cubicBezTo>
                  <a:cubicBezTo>
                    <a:pt x="3026410" y="657860"/>
                    <a:pt x="2918460" y="670560"/>
                    <a:pt x="2870200" y="665480"/>
                  </a:cubicBezTo>
                  <a:cubicBezTo>
                    <a:pt x="2849880" y="662940"/>
                    <a:pt x="2837180" y="660400"/>
                    <a:pt x="2827020" y="652780"/>
                  </a:cubicBezTo>
                  <a:cubicBezTo>
                    <a:pt x="2818130" y="646430"/>
                    <a:pt x="2811780" y="638810"/>
                    <a:pt x="2807970" y="628650"/>
                  </a:cubicBezTo>
                  <a:cubicBezTo>
                    <a:pt x="2802890" y="617220"/>
                    <a:pt x="2802890" y="596900"/>
                    <a:pt x="2805430" y="584200"/>
                  </a:cubicBezTo>
                  <a:cubicBezTo>
                    <a:pt x="2807970" y="574040"/>
                    <a:pt x="2813050" y="565150"/>
                    <a:pt x="2820670" y="558800"/>
                  </a:cubicBezTo>
                  <a:cubicBezTo>
                    <a:pt x="2829560" y="549910"/>
                    <a:pt x="2838450" y="543560"/>
                    <a:pt x="2861310" y="539750"/>
                  </a:cubicBezTo>
                  <a:cubicBezTo>
                    <a:pt x="2959100" y="523240"/>
                    <a:pt x="3507740" y="604520"/>
                    <a:pt x="3671570" y="629920"/>
                  </a:cubicBezTo>
                  <a:cubicBezTo>
                    <a:pt x="3742690" y="641350"/>
                    <a:pt x="3788410" y="648970"/>
                    <a:pt x="3825240" y="660400"/>
                  </a:cubicBezTo>
                  <a:cubicBezTo>
                    <a:pt x="3846830" y="668020"/>
                    <a:pt x="3863340" y="674370"/>
                    <a:pt x="3874770" y="683260"/>
                  </a:cubicBezTo>
                  <a:cubicBezTo>
                    <a:pt x="3883660" y="689610"/>
                    <a:pt x="3888740" y="697230"/>
                    <a:pt x="3892550" y="706120"/>
                  </a:cubicBezTo>
                  <a:cubicBezTo>
                    <a:pt x="3896360" y="717550"/>
                    <a:pt x="3898900" y="735330"/>
                    <a:pt x="3895090" y="748030"/>
                  </a:cubicBezTo>
                  <a:cubicBezTo>
                    <a:pt x="3891280" y="760730"/>
                    <a:pt x="3878580" y="774700"/>
                    <a:pt x="3868420" y="781050"/>
                  </a:cubicBezTo>
                  <a:cubicBezTo>
                    <a:pt x="3859530" y="787400"/>
                    <a:pt x="3856990" y="787400"/>
                    <a:pt x="3840480" y="789940"/>
                  </a:cubicBezTo>
                  <a:cubicBezTo>
                    <a:pt x="3731260" y="807720"/>
                    <a:pt x="2786380" y="811530"/>
                    <a:pt x="2565400" y="796290"/>
                  </a:cubicBezTo>
                  <a:cubicBezTo>
                    <a:pt x="2486660" y="791210"/>
                    <a:pt x="2439670" y="800100"/>
                    <a:pt x="2406650" y="773430"/>
                  </a:cubicBezTo>
                  <a:cubicBezTo>
                    <a:pt x="2378710" y="750570"/>
                    <a:pt x="2354580" y="694690"/>
                    <a:pt x="2366010" y="662940"/>
                  </a:cubicBezTo>
                  <a:cubicBezTo>
                    <a:pt x="2381250" y="622300"/>
                    <a:pt x="2479040" y="588010"/>
                    <a:pt x="2541270" y="566420"/>
                  </a:cubicBezTo>
                  <a:cubicBezTo>
                    <a:pt x="2602230" y="544830"/>
                    <a:pt x="2672080" y="539750"/>
                    <a:pt x="2734310" y="532130"/>
                  </a:cubicBezTo>
                  <a:cubicBezTo>
                    <a:pt x="2790190" y="525780"/>
                    <a:pt x="2861310" y="506730"/>
                    <a:pt x="2895600" y="521970"/>
                  </a:cubicBezTo>
                  <a:cubicBezTo>
                    <a:pt x="2917190" y="530860"/>
                    <a:pt x="2931160" y="556260"/>
                    <a:pt x="2936240" y="571500"/>
                  </a:cubicBezTo>
                  <a:cubicBezTo>
                    <a:pt x="2940050" y="582930"/>
                    <a:pt x="2940050" y="593090"/>
                    <a:pt x="2936240" y="604520"/>
                  </a:cubicBezTo>
                  <a:cubicBezTo>
                    <a:pt x="2932430" y="617220"/>
                    <a:pt x="2926080" y="631190"/>
                    <a:pt x="2907030" y="643890"/>
                  </a:cubicBezTo>
                  <a:cubicBezTo>
                    <a:pt x="2853690" y="678180"/>
                    <a:pt x="2586990" y="704850"/>
                    <a:pt x="2529840" y="727710"/>
                  </a:cubicBezTo>
                  <a:cubicBezTo>
                    <a:pt x="2512060" y="735330"/>
                    <a:pt x="2509520" y="746760"/>
                    <a:pt x="2496820" y="748030"/>
                  </a:cubicBezTo>
                  <a:cubicBezTo>
                    <a:pt x="2480310" y="750570"/>
                    <a:pt x="2448560" y="742950"/>
                    <a:pt x="2434590" y="730250"/>
                  </a:cubicBezTo>
                  <a:cubicBezTo>
                    <a:pt x="2420620" y="717550"/>
                    <a:pt x="2414270" y="684530"/>
                    <a:pt x="2415540" y="668020"/>
                  </a:cubicBezTo>
                  <a:cubicBezTo>
                    <a:pt x="2416810" y="655320"/>
                    <a:pt x="2421890" y="646430"/>
                    <a:pt x="2429510" y="637540"/>
                  </a:cubicBezTo>
                  <a:cubicBezTo>
                    <a:pt x="2438400" y="627380"/>
                    <a:pt x="2449830" y="615950"/>
                    <a:pt x="2471420" y="612140"/>
                  </a:cubicBezTo>
                  <a:cubicBezTo>
                    <a:pt x="2531110" y="603250"/>
                    <a:pt x="2687320" y="668020"/>
                    <a:pt x="2829560" y="697230"/>
                  </a:cubicBezTo>
                  <a:cubicBezTo>
                    <a:pt x="3036570" y="739140"/>
                    <a:pt x="3522980" y="831850"/>
                    <a:pt x="3594100" y="822960"/>
                  </a:cubicBezTo>
                  <a:cubicBezTo>
                    <a:pt x="3605530" y="821690"/>
                    <a:pt x="3606800" y="814070"/>
                    <a:pt x="3614420" y="814070"/>
                  </a:cubicBezTo>
                  <a:cubicBezTo>
                    <a:pt x="3625850" y="815340"/>
                    <a:pt x="3643630" y="828040"/>
                    <a:pt x="3652520" y="836930"/>
                  </a:cubicBezTo>
                  <a:cubicBezTo>
                    <a:pt x="3658870" y="844550"/>
                    <a:pt x="3663950" y="853440"/>
                    <a:pt x="3665220" y="863600"/>
                  </a:cubicBezTo>
                  <a:cubicBezTo>
                    <a:pt x="3666490" y="876300"/>
                    <a:pt x="3663950" y="895350"/>
                    <a:pt x="3658870" y="906780"/>
                  </a:cubicBezTo>
                  <a:cubicBezTo>
                    <a:pt x="3653790" y="915670"/>
                    <a:pt x="3651250" y="923290"/>
                    <a:pt x="3638550" y="928370"/>
                  </a:cubicBezTo>
                  <a:cubicBezTo>
                    <a:pt x="3606800" y="942340"/>
                    <a:pt x="3510280" y="935990"/>
                    <a:pt x="3429000" y="934720"/>
                  </a:cubicBezTo>
                  <a:cubicBezTo>
                    <a:pt x="3315970" y="933450"/>
                    <a:pt x="3102610" y="923290"/>
                    <a:pt x="3022600" y="913130"/>
                  </a:cubicBezTo>
                  <a:cubicBezTo>
                    <a:pt x="2988310" y="908050"/>
                    <a:pt x="2970530" y="908050"/>
                    <a:pt x="2951480" y="897890"/>
                  </a:cubicBezTo>
                  <a:cubicBezTo>
                    <a:pt x="2933700" y="889000"/>
                    <a:pt x="2914650" y="875030"/>
                    <a:pt x="2909570" y="858520"/>
                  </a:cubicBezTo>
                  <a:cubicBezTo>
                    <a:pt x="2904490" y="843280"/>
                    <a:pt x="2909570" y="816610"/>
                    <a:pt x="2918460" y="802640"/>
                  </a:cubicBezTo>
                  <a:cubicBezTo>
                    <a:pt x="2926080" y="791210"/>
                    <a:pt x="2940050" y="783590"/>
                    <a:pt x="2955290" y="778510"/>
                  </a:cubicBezTo>
                  <a:cubicBezTo>
                    <a:pt x="2975610" y="770890"/>
                    <a:pt x="3013710" y="765810"/>
                    <a:pt x="3032760" y="769620"/>
                  </a:cubicBezTo>
                  <a:cubicBezTo>
                    <a:pt x="3044190" y="772160"/>
                    <a:pt x="3051810" y="775970"/>
                    <a:pt x="3059430" y="783590"/>
                  </a:cubicBezTo>
                  <a:cubicBezTo>
                    <a:pt x="3068320" y="792480"/>
                    <a:pt x="3078480" y="807720"/>
                    <a:pt x="3079750" y="821690"/>
                  </a:cubicBezTo>
                  <a:cubicBezTo>
                    <a:pt x="3081020" y="835660"/>
                    <a:pt x="3077210" y="853440"/>
                    <a:pt x="3069590" y="864870"/>
                  </a:cubicBezTo>
                  <a:cubicBezTo>
                    <a:pt x="3061970" y="876300"/>
                    <a:pt x="3046730" y="889000"/>
                    <a:pt x="3032760" y="889000"/>
                  </a:cubicBezTo>
                  <a:cubicBezTo>
                    <a:pt x="3012440" y="889000"/>
                    <a:pt x="2999740" y="859790"/>
                    <a:pt x="2959100" y="842010"/>
                  </a:cubicBezTo>
                  <a:cubicBezTo>
                    <a:pt x="2818130" y="782320"/>
                    <a:pt x="2132330" y="661670"/>
                    <a:pt x="1957070" y="601980"/>
                  </a:cubicBezTo>
                  <a:cubicBezTo>
                    <a:pt x="1892300" y="580390"/>
                    <a:pt x="1849120" y="570230"/>
                    <a:pt x="1828800" y="544830"/>
                  </a:cubicBezTo>
                  <a:cubicBezTo>
                    <a:pt x="1816100" y="528320"/>
                    <a:pt x="1812290" y="505460"/>
                    <a:pt x="1816100" y="488950"/>
                  </a:cubicBezTo>
                  <a:cubicBezTo>
                    <a:pt x="1819910" y="472440"/>
                    <a:pt x="1838960" y="452120"/>
                    <a:pt x="1854200" y="445770"/>
                  </a:cubicBezTo>
                  <a:cubicBezTo>
                    <a:pt x="1866900" y="439420"/>
                    <a:pt x="1880870" y="440690"/>
                    <a:pt x="1897380" y="445770"/>
                  </a:cubicBezTo>
                  <a:cubicBezTo>
                    <a:pt x="1926590" y="455930"/>
                    <a:pt x="1955800" y="492760"/>
                    <a:pt x="2006600" y="525780"/>
                  </a:cubicBezTo>
                  <a:cubicBezTo>
                    <a:pt x="2109470" y="591820"/>
                    <a:pt x="2305050" y="693420"/>
                    <a:pt x="2496820" y="795020"/>
                  </a:cubicBezTo>
                  <a:cubicBezTo>
                    <a:pt x="2766060" y="937260"/>
                    <a:pt x="3436620" y="1338580"/>
                    <a:pt x="3473450" y="1295400"/>
                  </a:cubicBezTo>
                  <a:cubicBezTo>
                    <a:pt x="3491230" y="1273810"/>
                    <a:pt x="3398520" y="1156970"/>
                    <a:pt x="3314700" y="1076960"/>
                  </a:cubicBezTo>
                  <a:cubicBezTo>
                    <a:pt x="3157220" y="925830"/>
                    <a:pt x="2586990" y="638810"/>
                    <a:pt x="2517140" y="543560"/>
                  </a:cubicBezTo>
                  <a:cubicBezTo>
                    <a:pt x="2500630" y="520700"/>
                    <a:pt x="2496820" y="505460"/>
                    <a:pt x="2500630" y="488950"/>
                  </a:cubicBezTo>
                  <a:cubicBezTo>
                    <a:pt x="2504440" y="472440"/>
                    <a:pt x="2522220" y="452120"/>
                    <a:pt x="2537460" y="444500"/>
                  </a:cubicBezTo>
                  <a:cubicBezTo>
                    <a:pt x="2550160" y="438150"/>
                    <a:pt x="2562860" y="439420"/>
                    <a:pt x="2580640" y="441960"/>
                  </a:cubicBezTo>
                  <a:cubicBezTo>
                    <a:pt x="2609850" y="445770"/>
                    <a:pt x="2656840" y="458470"/>
                    <a:pt x="2697480" y="485140"/>
                  </a:cubicBezTo>
                  <a:cubicBezTo>
                    <a:pt x="2755900" y="523240"/>
                    <a:pt x="2866390" y="629920"/>
                    <a:pt x="2882900" y="675640"/>
                  </a:cubicBezTo>
                  <a:cubicBezTo>
                    <a:pt x="2890520" y="695960"/>
                    <a:pt x="2884170" y="712470"/>
                    <a:pt x="2879090" y="725170"/>
                  </a:cubicBezTo>
                  <a:cubicBezTo>
                    <a:pt x="2875280" y="735330"/>
                    <a:pt x="2868930" y="744220"/>
                    <a:pt x="2858770" y="750570"/>
                  </a:cubicBezTo>
                  <a:cubicBezTo>
                    <a:pt x="2844800" y="759460"/>
                    <a:pt x="2820670" y="768350"/>
                    <a:pt x="2795270" y="762000"/>
                  </a:cubicBezTo>
                  <a:cubicBezTo>
                    <a:pt x="2743200" y="749300"/>
                    <a:pt x="2660650" y="652780"/>
                    <a:pt x="2583180" y="600710"/>
                  </a:cubicBezTo>
                  <a:cubicBezTo>
                    <a:pt x="2498090" y="542290"/>
                    <a:pt x="2411730" y="483870"/>
                    <a:pt x="2302510" y="430530"/>
                  </a:cubicBezTo>
                  <a:cubicBezTo>
                    <a:pt x="2165350" y="363220"/>
                    <a:pt x="1913890" y="274320"/>
                    <a:pt x="1816100" y="245110"/>
                  </a:cubicBezTo>
                  <a:cubicBezTo>
                    <a:pt x="1775460" y="232410"/>
                    <a:pt x="1746250" y="238760"/>
                    <a:pt x="1727200" y="226060"/>
                  </a:cubicBezTo>
                  <a:cubicBezTo>
                    <a:pt x="1713230" y="217170"/>
                    <a:pt x="1704340" y="201930"/>
                    <a:pt x="1700530" y="189230"/>
                  </a:cubicBezTo>
                  <a:cubicBezTo>
                    <a:pt x="1696720" y="179070"/>
                    <a:pt x="1696720" y="168910"/>
                    <a:pt x="1700530" y="158750"/>
                  </a:cubicBezTo>
                  <a:cubicBezTo>
                    <a:pt x="1705610" y="144780"/>
                    <a:pt x="1723390" y="123190"/>
                    <a:pt x="1738630" y="115570"/>
                  </a:cubicBezTo>
                  <a:cubicBezTo>
                    <a:pt x="1751330" y="109220"/>
                    <a:pt x="1767840" y="109220"/>
                    <a:pt x="1783080" y="114300"/>
                  </a:cubicBezTo>
                  <a:cubicBezTo>
                    <a:pt x="1805940" y="121920"/>
                    <a:pt x="1817370" y="147320"/>
                    <a:pt x="1856740" y="168910"/>
                  </a:cubicBezTo>
                  <a:cubicBezTo>
                    <a:pt x="1967230" y="231140"/>
                    <a:pt x="2379980" y="394970"/>
                    <a:pt x="2536190" y="450850"/>
                  </a:cubicBezTo>
                  <a:cubicBezTo>
                    <a:pt x="2616200" y="478790"/>
                    <a:pt x="2688590" y="482600"/>
                    <a:pt x="2721610" y="505460"/>
                  </a:cubicBezTo>
                  <a:cubicBezTo>
                    <a:pt x="2736850" y="516890"/>
                    <a:pt x="2744470" y="528320"/>
                    <a:pt x="2748280" y="541020"/>
                  </a:cubicBezTo>
                  <a:cubicBezTo>
                    <a:pt x="2752090" y="551180"/>
                    <a:pt x="2750820" y="561340"/>
                    <a:pt x="2748280" y="571500"/>
                  </a:cubicBezTo>
                  <a:cubicBezTo>
                    <a:pt x="2745740" y="580390"/>
                    <a:pt x="2741930" y="590550"/>
                    <a:pt x="2734310" y="598170"/>
                  </a:cubicBezTo>
                  <a:cubicBezTo>
                    <a:pt x="2725420" y="607060"/>
                    <a:pt x="2708910" y="615950"/>
                    <a:pt x="2696210" y="618490"/>
                  </a:cubicBezTo>
                  <a:cubicBezTo>
                    <a:pt x="2686050" y="621030"/>
                    <a:pt x="2674620" y="622300"/>
                    <a:pt x="2665730" y="614680"/>
                  </a:cubicBezTo>
                  <a:cubicBezTo>
                    <a:pt x="2647950" y="600710"/>
                    <a:pt x="2645410" y="539750"/>
                    <a:pt x="2625090" y="505460"/>
                  </a:cubicBezTo>
                  <a:cubicBezTo>
                    <a:pt x="2602230" y="468630"/>
                    <a:pt x="2567940" y="439420"/>
                    <a:pt x="2533650" y="406400"/>
                  </a:cubicBezTo>
                  <a:cubicBezTo>
                    <a:pt x="2494280" y="369570"/>
                    <a:pt x="2446020" y="325120"/>
                    <a:pt x="2397760" y="297180"/>
                  </a:cubicBezTo>
                  <a:cubicBezTo>
                    <a:pt x="2353310" y="271780"/>
                    <a:pt x="2258060" y="247650"/>
                    <a:pt x="2259330" y="242570"/>
                  </a:cubicBezTo>
                  <a:cubicBezTo>
                    <a:pt x="2260600" y="238760"/>
                    <a:pt x="2316480" y="238760"/>
                    <a:pt x="2336800" y="254000"/>
                  </a:cubicBezTo>
                  <a:cubicBezTo>
                    <a:pt x="2360930" y="271780"/>
                    <a:pt x="2368550" y="334010"/>
                    <a:pt x="2386330" y="353060"/>
                  </a:cubicBezTo>
                  <a:cubicBezTo>
                    <a:pt x="2397760" y="364490"/>
                    <a:pt x="2414270" y="363220"/>
                    <a:pt x="2420620" y="372110"/>
                  </a:cubicBezTo>
                  <a:cubicBezTo>
                    <a:pt x="2426970" y="381000"/>
                    <a:pt x="2428240" y="393700"/>
                    <a:pt x="2425700" y="406400"/>
                  </a:cubicBezTo>
                  <a:cubicBezTo>
                    <a:pt x="2421890" y="422910"/>
                    <a:pt x="2405380" y="450850"/>
                    <a:pt x="2390140" y="461010"/>
                  </a:cubicBezTo>
                  <a:cubicBezTo>
                    <a:pt x="2376170" y="469900"/>
                    <a:pt x="2354580" y="471170"/>
                    <a:pt x="2340610" y="468630"/>
                  </a:cubicBezTo>
                  <a:cubicBezTo>
                    <a:pt x="2329180" y="467360"/>
                    <a:pt x="2319020" y="461010"/>
                    <a:pt x="2310130" y="454660"/>
                  </a:cubicBezTo>
                  <a:cubicBezTo>
                    <a:pt x="2301240" y="448310"/>
                    <a:pt x="2292350" y="440690"/>
                    <a:pt x="2289810" y="427990"/>
                  </a:cubicBezTo>
                  <a:cubicBezTo>
                    <a:pt x="2284730" y="405130"/>
                    <a:pt x="2311400" y="356870"/>
                    <a:pt x="2310130" y="322580"/>
                  </a:cubicBezTo>
                  <a:cubicBezTo>
                    <a:pt x="2308860" y="290830"/>
                    <a:pt x="2297430" y="259080"/>
                    <a:pt x="2282190" y="229870"/>
                  </a:cubicBezTo>
                  <a:cubicBezTo>
                    <a:pt x="2266950" y="199390"/>
                    <a:pt x="2216150" y="148590"/>
                    <a:pt x="2217420" y="147320"/>
                  </a:cubicBezTo>
                  <a:cubicBezTo>
                    <a:pt x="2218690" y="146050"/>
                    <a:pt x="2308860" y="259080"/>
                    <a:pt x="2360930" y="312420"/>
                  </a:cubicBezTo>
                  <a:cubicBezTo>
                    <a:pt x="2415540" y="369570"/>
                    <a:pt x="2509520" y="433070"/>
                    <a:pt x="2537460" y="478790"/>
                  </a:cubicBezTo>
                  <a:cubicBezTo>
                    <a:pt x="2552700" y="502920"/>
                    <a:pt x="2560320" y="525780"/>
                    <a:pt x="2555240" y="544830"/>
                  </a:cubicBezTo>
                  <a:cubicBezTo>
                    <a:pt x="2550160" y="563880"/>
                    <a:pt x="2528570" y="588010"/>
                    <a:pt x="2510790" y="595630"/>
                  </a:cubicBezTo>
                  <a:cubicBezTo>
                    <a:pt x="2495550" y="601980"/>
                    <a:pt x="2472690" y="600710"/>
                    <a:pt x="2458720" y="595630"/>
                  </a:cubicBezTo>
                  <a:cubicBezTo>
                    <a:pt x="2447290" y="591820"/>
                    <a:pt x="2437130" y="586740"/>
                    <a:pt x="2429510" y="575310"/>
                  </a:cubicBezTo>
                  <a:cubicBezTo>
                    <a:pt x="2418080" y="560070"/>
                    <a:pt x="2424430" y="521970"/>
                    <a:pt x="2410460" y="501650"/>
                  </a:cubicBezTo>
                  <a:cubicBezTo>
                    <a:pt x="2395220" y="478790"/>
                    <a:pt x="2355850" y="466090"/>
                    <a:pt x="2339340" y="448310"/>
                  </a:cubicBezTo>
                  <a:cubicBezTo>
                    <a:pt x="2326640" y="435610"/>
                    <a:pt x="2315210" y="424180"/>
                    <a:pt x="2312670" y="408940"/>
                  </a:cubicBezTo>
                  <a:cubicBezTo>
                    <a:pt x="2308860" y="389890"/>
                    <a:pt x="2313940" y="355600"/>
                    <a:pt x="2327910" y="340360"/>
                  </a:cubicBezTo>
                  <a:cubicBezTo>
                    <a:pt x="2341880" y="325120"/>
                    <a:pt x="2372360" y="312420"/>
                    <a:pt x="2392680" y="314960"/>
                  </a:cubicBezTo>
                  <a:cubicBezTo>
                    <a:pt x="2413000" y="317500"/>
                    <a:pt x="2440940" y="336550"/>
                    <a:pt x="2451100" y="354330"/>
                  </a:cubicBezTo>
                  <a:cubicBezTo>
                    <a:pt x="2461260" y="372110"/>
                    <a:pt x="2461260" y="406400"/>
                    <a:pt x="2451100" y="424180"/>
                  </a:cubicBezTo>
                  <a:cubicBezTo>
                    <a:pt x="2440940" y="441960"/>
                    <a:pt x="2413000" y="461010"/>
                    <a:pt x="2392680" y="463550"/>
                  </a:cubicBezTo>
                  <a:cubicBezTo>
                    <a:pt x="2372360" y="466090"/>
                    <a:pt x="2341880" y="452120"/>
                    <a:pt x="2327910" y="436880"/>
                  </a:cubicBezTo>
                  <a:cubicBezTo>
                    <a:pt x="2313940" y="420370"/>
                    <a:pt x="2307590" y="388620"/>
                    <a:pt x="2312670" y="368300"/>
                  </a:cubicBezTo>
                  <a:cubicBezTo>
                    <a:pt x="2317750" y="347980"/>
                    <a:pt x="2343150" y="325120"/>
                    <a:pt x="2360930" y="317500"/>
                  </a:cubicBezTo>
                  <a:cubicBezTo>
                    <a:pt x="2376170" y="311150"/>
                    <a:pt x="2391410" y="312420"/>
                    <a:pt x="2409190" y="317500"/>
                  </a:cubicBezTo>
                  <a:cubicBezTo>
                    <a:pt x="2434590" y="323850"/>
                    <a:pt x="2475230" y="340360"/>
                    <a:pt x="2498090" y="368300"/>
                  </a:cubicBezTo>
                  <a:cubicBezTo>
                    <a:pt x="2528570" y="406400"/>
                    <a:pt x="2560320" y="505460"/>
                    <a:pt x="2555240" y="543560"/>
                  </a:cubicBezTo>
                  <a:cubicBezTo>
                    <a:pt x="2552700" y="563880"/>
                    <a:pt x="2538730" y="577850"/>
                    <a:pt x="2526030" y="586740"/>
                  </a:cubicBezTo>
                  <a:cubicBezTo>
                    <a:pt x="2512060" y="595630"/>
                    <a:pt x="2493010" y="601980"/>
                    <a:pt x="2475230" y="599440"/>
                  </a:cubicBezTo>
                  <a:cubicBezTo>
                    <a:pt x="2452370" y="596900"/>
                    <a:pt x="2432050" y="581660"/>
                    <a:pt x="2404110" y="558800"/>
                  </a:cubicBezTo>
                  <a:cubicBezTo>
                    <a:pt x="2344420" y="510540"/>
                    <a:pt x="2211070" y="370840"/>
                    <a:pt x="2161540" y="293370"/>
                  </a:cubicBezTo>
                  <a:cubicBezTo>
                    <a:pt x="2129790" y="243840"/>
                    <a:pt x="2108200" y="201930"/>
                    <a:pt x="2105660" y="156210"/>
                  </a:cubicBezTo>
                  <a:cubicBezTo>
                    <a:pt x="2103120" y="111760"/>
                    <a:pt x="2115820" y="48260"/>
                    <a:pt x="2143760" y="24130"/>
                  </a:cubicBezTo>
                  <a:cubicBezTo>
                    <a:pt x="2171700" y="1270"/>
                    <a:pt x="2237740" y="0"/>
                    <a:pt x="2269490" y="11430"/>
                  </a:cubicBezTo>
                  <a:cubicBezTo>
                    <a:pt x="2294890" y="20320"/>
                    <a:pt x="2306320" y="43180"/>
                    <a:pt x="2326640" y="67310"/>
                  </a:cubicBezTo>
                  <a:cubicBezTo>
                    <a:pt x="2354580" y="100330"/>
                    <a:pt x="2396490" y="144780"/>
                    <a:pt x="2414270" y="195580"/>
                  </a:cubicBezTo>
                  <a:cubicBezTo>
                    <a:pt x="2434590" y="255270"/>
                    <a:pt x="2434590" y="363220"/>
                    <a:pt x="2425700" y="406400"/>
                  </a:cubicBezTo>
                  <a:cubicBezTo>
                    <a:pt x="2421890" y="427990"/>
                    <a:pt x="2414270" y="440690"/>
                    <a:pt x="2404110" y="450850"/>
                  </a:cubicBezTo>
                  <a:cubicBezTo>
                    <a:pt x="2396490" y="459740"/>
                    <a:pt x="2386330" y="464820"/>
                    <a:pt x="2374900" y="467360"/>
                  </a:cubicBezTo>
                  <a:cubicBezTo>
                    <a:pt x="2360930" y="469900"/>
                    <a:pt x="2340610" y="469900"/>
                    <a:pt x="2325370" y="463550"/>
                  </a:cubicBezTo>
                  <a:cubicBezTo>
                    <a:pt x="2308860" y="457200"/>
                    <a:pt x="2296160" y="448310"/>
                    <a:pt x="2280920" y="430530"/>
                  </a:cubicBezTo>
                  <a:cubicBezTo>
                    <a:pt x="2250440" y="396240"/>
                    <a:pt x="2174240" y="299720"/>
                    <a:pt x="2180590" y="247650"/>
                  </a:cubicBezTo>
                  <a:cubicBezTo>
                    <a:pt x="2185670" y="203200"/>
                    <a:pt x="2239010" y="143510"/>
                    <a:pt x="2282190" y="132080"/>
                  </a:cubicBezTo>
                  <a:cubicBezTo>
                    <a:pt x="2331720" y="119380"/>
                    <a:pt x="2414270" y="170180"/>
                    <a:pt x="2471420" y="203200"/>
                  </a:cubicBezTo>
                  <a:cubicBezTo>
                    <a:pt x="2528570" y="236220"/>
                    <a:pt x="2588260" y="278130"/>
                    <a:pt x="2627630" y="328930"/>
                  </a:cubicBezTo>
                  <a:cubicBezTo>
                    <a:pt x="2665730" y="377190"/>
                    <a:pt x="2683510" y="462280"/>
                    <a:pt x="2708910" y="499110"/>
                  </a:cubicBezTo>
                  <a:cubicBezTo>
                    <a:pt x="2722880" y="519430"/>
                    <a:pt x="2743200" y="525780"/>
                    <a:pt x="2748280" y="541020"/>
                  </a:cubicBezTo>
                  <a:cubicBezTo>
                    <a:pt x="2753360" y="554990"/>
                    <a:pt x="2749550" y="572770"/>
                    <a:pt x="2743200" y="585470"/>
                  </a:cubicBezTo>
                  <a:cubicBezTo>
                    <a:pt x="2736850" y="598170"/>
                    <a:pt x="2725420" y="609600"/>
                    <a:pt x="2710180" y="614680"/>
                  </a:cubicBezTo>
                  <a:cubicBezTo>
                    <a:pt x="2687320" y="622300"/>
                    <a:pt x="2647950" y="614680"/>
                    <a:pt x="2614930" y="607060"/>
                  </a:cubicBezTo>
                  <a:cubicBezTo>
                    <a:pt x="2575560" y="598170"/>
                    <a:pt x="2546350" y="581660"/>
                    <a:pt x="2490470" y="560070"/>
                  </a:cubicBezTo>
                  <a:cubicBezTo>
                    <a:pt x="2378710" y="516890"/>
                    <a:pt x="2125980" y="421640"/>
                    <a:pt x="1985010" y="356870"/>
                  </a:cubicBezTo>
                  <a:cubicBezTo>
                    <a:pt x="1879600" y="308610"/>
                    <a:pt x="1750060" y="248920"/>
                    <a:pt x="1715770" y="215900"/>
                  </a:cubicBezTo>
                  <a:cubicBezTo>
                    <a:pt x="1705610" y="205740"/>
                    <a:pt x="1703070" y="199390"/>
                    <a:pt x="1700530" y="189230"/>
                  </a:cubicBezTo>
                  <a:cubicBezTo>
                    <a:pt x="1697990" y="176530"/>
                    <a:pt x="1700530" y="156210"/>
                    <a:pt x="1705610" y="144780"/>
                  </a:cubicBezTo>
                  <a:cubicBezTo>
                    <a:pt x="1709420" y="134620"/>
                    <a:pt x="1717040" y="127000"/>
                    <a:pt x="1725930" y="121920"/>
                  </a:cubicBezTo>
                  <a:cubicBezTo>
                    <a:pt x="1737360" y="115570"/>
                    <a:pt x="1752600" y="111760"/>
                    <a:pt x="1769110" y="111760"/>
                  </a:cubicBezTo>
                  <a:cubicBezTo>
                    <a:pt x="1793240" y="111760"/>
                    <a:pt x="1816100" y="119380"/>
                    <a:pt x="1856740" y="132080"/>
                  </a:cubicBezTo>
                  <a:cubicBezTo>
                    <a:pt x="1957070" y="162560"/>
                    <a:pt x="2225040" y="254000"/>
                    <a:pt x="2367280" y="321310"/>
                  </a:cubicBezTo>
                  <a:cubicBezTo>
                    <a:pt x="2477770" y="373380"/>
                    <a:pt x="2564130" y="429260"/>
                    <a:pt x="2650490" y="486410"/>
                  </a:cubicBezTo>
                  <a:cubicBezTo>
                    <a:pt x="2729230" y="538480"/>
                    <a:pt x="2832100" y="607060"/>
                    <a:pt x="2865120" y="647700"/>
                  </a:cubicBezTo>
                  <a:cubicBezTo>
                    <a:pt x="2879090" y="665480"/>
                    <a:pt x="2884170" y="676910"/>
                    <a:pt x="2885440" y="692150"/>
                  </a:cubicBezTo>
                  <a:cubicBezTo>
                    <a:pt x="2886710" y="707390"/>
                    <a:pt x="2880360" y="726440"/>
                    <a:pt x="2870200" y="739140"/>
                  </a:cubicBezTo>
                  <a:cubicBezTo>
                    <a:pt x="2861310" y="750570"/>
                    <a:pt x="2843530" y="762000"/>
                    <a:pt x="2828290" y="764540"/>
                  </a:cubicBezTo>
                  <a:cubicBezTo>
                    <a:pt x="2813050" y="767080"/>
                    <a:pt x="2797810" y="765810"/>
                    <a:pt x="2780030" y="755650"/>
                  </a:cubicBezTo>
                  <a:cubicBezTo>
                    <a:pt x="2740660" y="734060"/>
                    <a:pt x="2683510" y="631190"/>
                    <a:pt x="2632710" y="593090"/>
                  </a:cubicBezTo>
                  <a:cubicBezTo>
                    <a:pt x="2592070" y="562610"/>
                    <a:pt x="2526030" y="556260"/>
                    <a:pt x="2508250" y="532130"/>
                  </a:cubicBezTo>
                  <a:cubicBezTo>
                    <a:pt x="2498090" y="519430"/>
                    <a:pt x="2499360" y="501650"/>
                    <a:pt x="2500630" y="488950"/>
                  </a:cubicBezTo>
                  <a:cubicBezTo>
                    <a:pt x="2501900" y="478790"/>
                    <a:pt x="2505710" y="469900"/>
                    <a:pt x="2513330" y="462280"/>
                  </a:cubicBezTo>
                  <a:cubicBezTo>
                    <a:pt x="2523490" y="452120"/>
                    <a:pt x="2540000" y="436880"/>
                    <a:pt x="2565400" y="439420"/>
                  </a:cubicBezTo>
                  <a:cubicBezTo>
                    <a:pt x="2646680" y="445770"/>
                    <a:pt x="2907030" y="652780"/>
                    <a:pt x="3055620" y="751840"/>
                  </a:cubicBezTo>
                  <a:cubicBezTo>
                    <a:pt x="3183890" y="836930"/>
                    <a:pt x="3324860" y="920750"/>
                    <a:pt x="3408680" y="996950"/>
                  </a:cubicBezTo>
                  <a:cubicBezTo>
                    <a:pt x="3464560" y="1047750"/>
                    <a:pt x="3498850" y="1093470"/>
                    <a:pt x="3529330" y="1143000"/>
                  </a:cubicBezTo>
                  <a:cubicBezTo>
                    <a:pt x="3554730" y="1186180"/>
                    <a:pt x="3578860" y="1235710"/>
                    <a:pt x="3583940" y="1275080"/>
                  </a:cubicBezTo>
                  <a:cubicBezTo>
                    <a:pt x="3587750" y="1304290"/>
                    <a:pt x="3587750" y="1333500"/>
                    <a:pt x="3571240" y="1353820"/>
                  </a:cubicBezTo>
                  <a:cubicBezTo>
                    <a:pt x="3548380" y="1381760"/>
                    <a:pt x="3492500" y="1407160"/>
                    <a:pt x="3432810" y="1403350"/>
                  </a:cubicBezTo>
                  <a:cubicBezTo>
                    <a:pt x="3317240" y="1397000"/>
                    <a:pt x="3126740" y="1256030"/>
                    <a:pt x="2932430" y="1156970"/>
                  </a:cubicBezTo>
                  <a:cubicBezTo>
                    <a:pt x="2655570" y="1014730"/>
                    <a:pt x="2091690" y="728980"/>
                    <a:pt x="1931670" y="624840"/>
                  </a:cubicBezTo>
                  <a:cubicBezTo>
                    <a:pt x="1877060" y="589280"/>
                    <a:pt x="1846580" y="566420"/>
                    <a:pt x="1828800" y="544830"/>
                  </a:cubicBezTo>
                  <a:cubicBezTo>
                    <a:pt x="1819910" y="534670"/>
                    <a:pt x="1816100" y="528320"/>
                    <a:pt x="1814830" y="518160"/>
                  </a:cubicBezTo>
                  <a:cubicBezTo>
                    <a:pt x="1812290" y="505460"/>
                    <a:pt x="1814830" y="486410"/>
                    <a:pt x="1821180" y="474980"/>
                  </a:cubicBezTo>
                  <a:cubicBezTo>
                    <a:pt x="1827530" y="462280"/>
                    <a:pt x="1841500" y="450850"/>
                    <a:pt x="1854200" y="445770"/>
                  </a:cubicBezTo>
                  <a:cubicBezTo>
                    <a:pt x="1866900" y="440690"/>
                    <a:pt x="1880870" y="441960"/>
                    <a:pt x="1897380" y="445770"/>
                  </a:cubicBezTo>
                  <a:cubicBezTo>
                    <a:pt x="1921510" y="450850"/>
                    <a:pt x="1939290" y="472440"/>
                    <a:pt x="1981200" y="487680"/>
                  </a:cubicBezTo>
                  <a:cubicBezTo>
                    <a:pt x="2084070" y="524510"/>
                    <a:pt x="2386330" y="571500"/>
                    <a:pt x="2545080" y="610870"/>
                  </a:cubicBezTo>
                  <a:cubicBezTo>
                    <a:pt x="2661920" y="640080"/>
                    <a:pt x="2764790" y="662940"/>
                    <a:pt x="2847340" y="694690"/>
                  </a:cubicBezTo>
                  <a:cubicBezTo>
                    <a:pt x="2909570" y="717550"/>
                    <a:pt x="2966720" y="759460"/>
                    <a:pt x="3003550" y="769620"/>
                  </a:cubicBezTo>
                  <a:cubicBezTo>
                    <a:pt x="3021330" y="774700"/>
                    <a:pt x="3034030" y="767080"/>
                    <a:pt x="3046730" y="774700"/>
                  </a:cubicBezTo>
                  <a:cubicBezTo>
                    <a:pt x="3060700" y="783590"/>
                    <a:pt x="3077210" y="805180"/>
                    <a:pt x="3079750" y="821690"/>
                  </a:cubicBezTo>
                  <a:cubicBezTo>
                    <a:pt x="3082290" y="835660"/>
                    <a:pt x="3077210" y="853440"/>
                    <a:pt x="3069590" y="864870"/>
                  </a:cubicBezTo>
                  <a:cubicBezTo>
                    <a:pt x="3061970" y="876300"/>
                    <a:pt x="3048000" y="883920"/>
                    <a:pt x="3032760" y="889000"/>
                  </a:cubicBezTo>
                  <a:cubicBezTo>
                    <a:pt x="3011170" y="896620"/>
                    <a:pt x="2971800" y="902970"/>
                    <a:pt x="2951480" y="897890"/>
                  </a:cubicBezTo>
                  <a:cubicBezTo>
                    <a:pt x="2936240" y="894080"/>
                    <a:pt x="2923540" y="882650"/>
                    <a:pt x="2915920" y="871220"/>
                  </a:cubicBezTo>
                  <a:cubicBezTo>
                    <a:pt x="2908300" y="859790"/>
                    <a:pt x="2904490" y="842010"/>
                    <a:pt x="2907030" y="829310"/>
                  </a:cubicBezTo>
                  <a:cubicBezTo>
                    <a:pt x="2909570" y="815340"/>
                    <a:pt x="2919730" y="800100"/>
                    <a:pt x="2928620" y="791210"/>
                  </a:cubicBezTo>
                  <a:cubicBezTo>
                    <a:pt x="2936240" y="783590"/>
                    <a:pt x="2943860" y="779780"/>
                    <a:pt x="2955290" y="778510"/>
                  </a:cubicBezTo>
                  <a:cubicBezTo>
                    <a:pt x="2973070" y="775970"/>
                    <a:pt x="2992120" y="789940"/>
                    <a:pt x="3027680" y="795020"/>
                  </a:cubicBezTo>
                  <a:cubicBezTo>
                    <a:pt x="3129280" y="807720"/>
                    <a:pt x="3535680" y="791210"/>
                    <a:pt x="3614420" y="814070"/>
                  </a:cubicBezTo>
                  <a:cubicBezTo>
                    <a:pt x="3636010" y="820420"/>
                    <a:pt x="3643630" y="825500"/>
                    <a:pt x="3652520" y="836930"/>
                  </a:cubicBezTo>
                  <a:cubicBezTo>
                    <a:pt x="3661410" y="847090"/>
                    <a:pt x="3666490" y="864870"/>
                    <a:pt x="3666490" y="878840"/>
                  </a:cubicBezTo>
                  <a:cubicBezTo>
                    <a:pt x="3666490" y="892810"/>
                    <a:pt x="3660140" y="909320"/>
                    <a:pt x="3649980" y="919480"/>
                  </a:cubicBezTo>
                  <a:cubicBezTo>
                    <a:pt x="3638550" y="932180"/>
                    <a:pt x="3624580" y="938530"/>
                    <a:pt x="3594100" y="942340"/>
                  </a:cubicBezTo>
                  <a:cubicBezTo>
                    <a:pt x="3483610" y="956310"/>
                    <a:pt x="3008630" y="864870"/>
                    <a:pt x="2800350" y="825500"/>
                  </a:cubicBezTo>
                  <a:cubicBezTo>
                    <a:pt x="2663190" y="800100"/>
                    <a:pt x="2522220" y="779780"/>
                    <a:pt x="2463800" y="746760"/>
                  </a:cubicBezTo>
                  <a:cubicBezTo>
                    <a:pt x="2438400" y="732790"/>
                    <a:pt x="2424430" y="717550"/>
                    <a:pt x="2418080" y="701040"/>
                  </a:cubicBezTo>
                  <a:cubicBezTo>
                    <a:pt x="2413000" y="685800"/>
                    <a:pt x="2414270" y="666750"/>
                    <a:pt x="2420620" y="652780"/>
                  </a:cubicBezTo>
                  <a:cubicBezTo>
                    <a:pt x="2426970" y="638810"/>
                    <a:pt x="2435860" y="628650"/>
                    <a:pt x="2454910" y="617220"/>
                  </a:cubicBezTo>
                  <a:cubicBezTo>
                    <a:pt x="2498090" y="591820"/>
                    <a:pt x="2623820" y="565150"/>
                    <a:pt x="2700020" y="548640"/>
                  </a:cubicBezTo>
                  <a:cubicBezTo>
                    <a:pt x="2763520" y="534670"/>
                    <a:pt x="2840990" y="511810"/>
                    <a:pt x="2879090" y="518160"/>
                  </a:cubicBezTo>
                  <a:cubicBezTo>
                    <a:pt x="2899410" y="521970"/>
                    <a:pt x="2912110" y="532130"/>
                    <a:pt x="2922270" y="542290"/>
                  </a:cubicBezTo>
                  <a:cubicBezTo>
                    <a:pt x="2929890" y="551180"/>
                    <a:pt x="2934970" y="560070"/>
                    <a:pt x="2936240" y="571500"/>
                  </a:cubicBezTo>
                  <a:cubicBezTo>
                    <a:pt x="2938780" y="585470"/>
                    <a:pt x="2937510" y="607060"/>
                    <a:pt x="2929890" y="619760"/>
                  </a:cubicBezTo>
                  <a:cubicBezTo>
                    <a:pt x="2922270" y="632460"/>
                    <a:pt x="2912110" y="641350"/>
                    <a:pt x="2891790" y="650240"/>
                  </a:cubicBezTo>
                  <a:cubicBezTo>
                    <a:pt x="2838450" y="673100"/>
                    <a:pt x="2655570" y="687070"/>
                    <a:pt x="2574290" y="688340"/>
                  </a:cubicBezTo>
                  <a:cubicBezTo>
                    <a:pt x="2523490" y="689610"/>
                    <a:pt x="2449830" y="680720"/>
                    <a:pt x="2449830" y="678180"/>
                  </a:cubicBezTo>
                  <a:cubicBezTo>
                    <a:pt x="2449830" y="669290"/>
                    <a:pt x="3722370" y="633730"/>
                    <a:pt x="3849370" y="670560"/>
                  </a:cubicBezTo>
                  <a:cubicBezTo>
                    <a:pt x="3870960" y="676910"/>
                    <a:pt x="3877310" y="683260"/>
                    <a:pt x="3884930" y="693420"/>
                  </a:cubicBezTo>
                  <a:cubicBezTo>
                    <a:pt x="3892550" y="703580"/>
                    <a:pt x="3898900" y="721360"/>
                    <a:pt x="3897630" y="734060"/>
                  </a:cubicBezTo>
                  <a:cubicBezTo>
                    <a:pt x="3896360" y="746760"/>
                    <a:pt x="3887470" y="763270"/>
                    <a:pt x="3879850" y="772160"/>
                  </a:cubicBezTo>
                  <a:cubicBezTo>
                    <a:pt x="3873500" y="779780"/>
                    <a:pt x="3867150" y="784860"/>
                    <a:pt x="3854450" y="787400"/>
                  </a:cubicBezTo>
                  <a:cubicBezTo>
                    <a:pt x="3820160" y="792480"/>
                    <a:pt x="3746500" y="759460"/>
                    <a:pt x="3657600" y="745490"/>
                  </a:cubicBezTo>
                  <a:cubicBezTo>
                    <a:pt x="3477260" y="716280"/>
                    <a:pt x="2899410" y="693420"/>
                    <a:pt x="2827020" y="652780"/>
                  </a:cubicBezTo>
                  <a:cubicBezTo>
                    <a:pt x="2813050" y="645160"/>
                    <a:pt x="2811780" y="638810"/>
                    <a:pt x="2807970" y="628650"/>
                  </a:cubicBezTo>
                  <a:cubicBezTo>
                    <a:pt x="2802890" y="617220"/>
                    <a:pt x="2800350" y="598170"/>
                    <a:pt x="2805430" y="584200"/>
                  </a:cubicBezTo>
                  <a:cubicBezTo>
                    <a:pt x="2811780" y="568960"/>
                    <a:pt x="2820670" y="554990"/>
                    <a:pt x="2846070" y="543560"/>
                  </a:cubicBezTo>
                  <a:cubicBezTo>
                    <a:pt x="2928620" y="504190"/>
                    <a:pt x="3395980" y="457200"/>
                    <a:pt x="3469640" y="485140"/>
                  </a:cubicBezTo>
                  <a:cubicBezTo>
                    <a:pt x="3488690" y="492760"/>
                    <a:pt x="3495040" y="504190"/>
                    <a:pt x="3500120" y="516890"/>
                  </a:cubicBezTo>
                  <a:cubicBezTo>
                    <a:pt x="3505200" y="529590"/>
                    <a:pt x="3505200" y="548640"/>
                    <a:pt x="3501390" y="560070"/>
                  </a:cubicBezTo>
                  <a:cubicBezTo>
                    <a:pt x="3498850" y="570230"/>
                    <a:pt x="3492500" y="579120"/>
                    <a:pt x="3484880" y="585470"/>
                  </a:cubicBezTo>
                  <a:cubicBezTo>
                    <a:pt x="3474720" y="593090"/>
                    <a:pt x="3465830" y="596900"/>
                    <a:pt x="3444240" y="601980"/>
                  </a:cubicBezTo>
                  <a:cubicBezTo>
                    <a:pt x="3366770" y="618490"/>
                    <a:pt x="3051810" y="605790"/>
                    <a:pt x="2900680" y="626110"/>
                  </a:cubicBezTo>
                  <a:cubicBezTo>
                    <a:pt x="2791460" y="641350"/>
                    <a:pt x="2678430" y="695960"/>
                    <a:pt x="2621280" y="692150"/>
                  </a:cubicBezTo>
                  <a:cubicBezTo>
                    <a:pt x="2595880" y="690880"/>
                    <a:pt x="2578100" y="683260"/>
                    <a:pt x="2566670" y="671830"/>
                  </a:cubicBezTo>
                  <a:cubicBezTo>
                    <a:pt x="2556510" y="661670"/>
                    <a:pt x="2552700" y="643890"/>
                    <a:pt x="2551430" y="631190"/>
                  </a:cubicBezTo>
                  <a:cubicBezTo>
                    <a:pt x="2551430" y="621030"/>
                    <a:pt x="2552700" y="610870"/>
                    <a:pt x="2559050" y="601980"/>
                  </a:cubicBezTo>
                  <a:cubicBezTo>
                    <a:pt x="2567940" y="589280"/>
                    <a:pt x="2588260" y="574040"/>
                    <a:pt x="2606040" y="570230"/>
                  </a:cubicBezTo>
                  <a:cubicBezTo>
                    <a:pt x="2623820" y="566420"/>
                    <a:pt x="2635250" y="576580"/>
                    <a:pt x="2663190" y="576580"/>
                  </a:cubicBezTo>
                  <a:cubicBezTo>
                    <a:pt x="2743200" y="576580"/>
                    <a:pt x="3053080" y="510540"/>
                    <a:pt x="3119120" y="525780"/>
                  </a:cubicBezTo>
                  <a:cubicBezTo>
                    <a:pt x="3139440" y="530860"/>
                    <a:pt x="3148330" y="539750"/>
                    <a:pt x="3155950" y="548640"/>
                  </a:cubicBezTo>
                  <a:cubicBezTo>
                    <a:pt x="3162300" y="556260"/>
                    <a:pt x="3166110" y="565150"/>
                    <a:pt x="3167380" y="575310"/>
                  </a:cubicBezTo>
                  <a:cubicBezTo>
                    <a:pt x="3168650" y="588010"/>
                    <a:pt x="3166110" y="607060"/>
                    <a:pt x="3158490" y="618490"/>
                  </a:cubicBezTo>
                  <a:cubicBezTo>
                    <a:pt x="3150870" y="629920"/>
                    <a:pt x="3143250" y="637540"/>
                    <a:pt x="3122930" y="643890"/>
                  </a:cubicBezTo>
                  <a:cubicBezTo>
                    <a:pt x="3055620" y="666750"/>
                    <a:pt x="2703830" y="683260"/>
                    <a:pt x="2644140" y="657860"/>
                  </a:cubicBezTo>
                  <a:cubicBezTo>
                    <a:pt x="2626360" y="650240"/>
                    <a:pt x="2622550" y="637540"/>
                    <a:pt x="2617470" y="627380"/>
                  </a:cubicBezTo>
                  <a:cubicBezTo>
                    <a:pt x="2613660" y="618490"/>
                    <a:pt x="2612390" y="608330"/>
                    <a:pt x="2613660" y="599440"/>
                  </a:cubicBezTo>
                  <a:cubicBezTo>
                    <a:pt x="2614930" y="590550"/>
                    <a:pt x="2617470" y="581660"/>
                    <a:pt x="2623820" y="574040"/>
                  </a:cubicBezTo>
                  <a:cubicBezTo>
                    <a:pt x="2631440" y="565150"/>
                    <a:pt x="2637790" y="557530"/>
                    <a:pt x="2658110" y="551180"/>
                  </a:cubicBezTo>
                  <a:cubicBezTo>
                    <a:pt x="2744470" y="525780"/>
                    <a:pt x="3304540" y="546100"/>
                    <a:pt x="3395980" y="565150"/>
                  </a:cubicBezTo>
                  <a:cubicBezTo>
                    <a:pt x="3417570" y="570230"/>
                    <a:pt x="3426460" y="572770"/>
                    <a:pt x="3435350" y="581660"/>
                  </a:cubicBezTo>
                  <a:cubicBezTo>
                    <a:pt x="3445510" y="590550"/>
                    <a:pt x="3451860" y="608330"/>
                    <a:pt x="3453130" y="621030"/>
                  </a:cubicBezTo>
                  <a:cubicBezTo>
                    <a:pt x="3454400" y="633730"/>
                    <a:pt x="3449320" y="650240"/>
                    <a:pt x="3440430" y="660400"/>
                  </a:cubicBezTo>
                  <a:cubicBezTo>
                    <a:pt x="3430270" y="671830"/>
                    <a:pt x="3417570" y="679450"/>
                    <a:pt x="3390900" y="684530"/>
                  </a:cubicBezTo>
                  <a:cubicBezTo>
                    <a:pt x="3299460" y="702310"/>
                    <a:pt x="2890520" y="646430"/>
                    <a:pt x="2750820" y="643890"/>
                  </a:cubicBezTo>
                  <a:cubicBezTo>
                    <a:pt x="2683510" y="642620"/>
                    <a:pt x="2631440" y="651510"/>
                    <a:pt x="2600960" y="647700"/>
                  </a:cubicBezTo>
                  <a:cubicBezTo>
                    <a:pt x="2588260" y="646430"/>
                    <a:pt x="2581910" y="645160"/>
                    <a:pt x="2573020" y="638810"/>
                  </a:cubicBezTo>
                  <a:cubicBezTo>
                    <a:pt x="2562860" y="632460"/>
                    <a:pt x="2550160" y="618490"/>
                    <a:pt x="2546350" y="605790"/>
                  </a:cubicBezTo>
                  <a:cubicBezTo>
                    <a:pt x="2542540" y="593090"/>
                    <a:pt x="2543810" y="574040"/>
                    <a:pt x="2547620" y="562610"/>
                  </a:cubicBezTo>
                  <a:cubicBezTo>
                    <a:pt x="2551430" y="552450"/>
                    <a:pt x="2556510" y="544830"/>
                    <a:pt x="2565400" y="538480"/>
                  </a:cubicBezTo>
                  <a:cubicBezTo>
                    <a:pt x="2575560" y="530860"/>
                    <a:pt x="2585720" y="528320"/>
                    <a:pt x="2607310" y="525780"/>
                  </a:cubicBezTo>
                  <a:cubicBezTo>
                    <a:pt x="2680970" y="516890"/>
                    <a:pt x="2967990" y="544830"/>
                    <a:pt x="3101340" y="560070"/>
                  </a:cubicBezTo>
                  <a:cubicBezTo>
                    <a:pt x="3192780" y="570230"/>
                    <a:pt x="3289300" y="580390"/>
                    <a:pt x="3332480" y="596900"/>
                  </a:cubicBezTo>
                  <a:cubicBezTo>
                    <a:pt x="3350260" y="603250"/>
                    <a:pt x="3360420" y="608330"/>
                    <a:pt x="3368040" y="619760"/>
                  </a:cubicBezTo>
                  <a:cubicBezTo>
                    <a:pt x="3376930" y="633730"/>
                    <a:pt x="3383280" y="659130"/>
                    <a:pt x="3378200" y="675640"/>
                  </a:cubicBezTo>
                  <a:cubicBezTo>
                    <a:pt x="3373120" y="690880"/>
                    <a:pt x="3361690" y="701040"/>
                    <a:pt x="3337560" y="715010"/>
                  </a:cubicBezTo>
                  <a:cubicBezTo>
                    <a:pt x="3268980" y="755650"/>
                    <a:pt x="2969260" y="811530"/>
                    <a:pt x="2880360" y="852170"/>
                  </a:cubicBezTo>
                  <a:cubicBezTo>
                    <a:pt x="2840990" y="869950"/>
                    <a:pt x="2823210" y="901700"/>
                    <a:pt x="2800350" y="902970"/>
                  </a:cubicBezTo>
                  <a:cubicBezTo>
                    <a:pt x="2785110" y="904240"/>
                    <a:pt x="2769870" y="892810"/>
                    <a:pt x="2760980" y="882650"/>
                  </a:cubicBezTo>
                  <a:cubicBezTo>
                    <a:pt x="2752090" y="872490"/>
                    <a:pt x="2744470" y="855980"/>
                    <a:pt x="2744470" y="842010"/>
                  </a:cubicBezTo>
                  <a:cubicBezTo>
                    <a:pt x="2744470" y="828040"/>
                    <a:pt x="2752090" y="810260"/>
                    <a:pt x="2759710" y="800100"/>
                  </a:cubicBezTo>
                  <a:cubicBezTo>
                    <a:pt x="2766060" y="791210"/>
                    <a:pt x="2769870" y="787400"/>
                    <a:pt x="2783840" y="782320"/>
                  </a:cubicBezTo>
                  <a:cubicBezTo>
                    <a:pt x="2828290" y="764540"/>
                    <a:pt x="3003550" y="763270"/>
                    <a:pt x="3097530" y="741680"/>
                  </a:cubicBezTo>
                  <a:cubicBezTo>
                    <a:pt x="3176270" y="723900"/>
                    <a:pt x="3313430" y="685800"/>
                    <a:pt x="3310890" y="671830"/>
                  </a:cubicBezTo>
                  <a:cubicBezTo>
                    <a:pt x="3305810" y="643890"/>
                    <a:pt x="2696210" y="674370"/>
                    <a:pt x="2493010" y="687070"/>
                  </a:cubicBezTo>
                  <a:cubicBezTo>
                    <a:pt x="2372360" y="694690"/>
                    <a:pt x="2292350" y="702310"/>
                    <a:pt x="2205990" y="717550"/>
                  </a:cubicBezTo>
                  <a:cubicBezTo>
                    <a:pt x="2133600" y="730250"/>
                    <a:pt x="2047240" y="770890"/>
                    <a:pt x="2007870" y="767080"/>
                  </a:cubicBezTo>
                  <a:cubicBezTo>
                    <a:pt x="1990090" y="765810"/>
                    <a:pt x="1979930" y="759460"/>
                    <a:pt x="1969770" y="750570"/>
                  </a:cubicBezTo>
                  <a:cubicBezTo>
                    <a:pt x="1960880" y="741680"/>
                    <a:pt x="1951990" y="726440"/>
                    <a:pt x="1950720" y="713740"/>
                  </a:cubicBezTo>
                  <a:cubicBezTo>
                    <a:pt x="1949450" y="701040"/>
                    <a:pt x="1953260" y="683260"/>
                    <a:pt x="1962150" y="673100"/>
                  </a:cubicBezTo>
                  <a:cubicBezTo>
                    <a:pt x="1972310" y="661670"/>
                    <a:pt x="1990090" y="652780"/>
                    <a:pt x="2011680" y="648970"/>
                  </a:cubicBezTo>
                  <a:cubicBezTo>
                    <a:pt x="2045970" y="643890"/>
                    <a:pt x="2082800" y="661670"/>
                    <a:pt x="2151380" y="668020"/>
                  </a:cubicBezTo>
                  <a:cubicBezTo>
                    <a:pt x="2346960" y="684530"/>
                    <a:pt x="2934970" y="689610"/>
                    <a:pt x="3274060" y="712470"/>
                  </a:cubicBezTo>
                  <a:cubicBezTo>
                    <a:pt x="3554730" y="731520"/>
                    <a:pt x="3812540" y="745490"/>
                    <a:pt x="4042410" y="786130"/>
                  </a:cubicBezTo>
                  <a:cubicBezTo>
                    <a:pt x="4234180" y="820420"/>
                    <a:pt x="4489450" y="880110"/>
                    <a:pt x="4561840" y="920750"/>
                  </a:cubicBezTo>
                  <a:cubicBezTo>
                    <a:pt x="4584700" y="933450"/>
                    <a:pt x="4594860" y="944880"/>
                    <a:pt x="4599940" y="958850"/>
                  </a:cubicBezTo>
                  <a:cubicBezTo>
                    <a:pt x="4605020" y="971550"/>
                    <a:pt x="4605020" y="988060"/>
                    <a:pt x="4598670" y="999490"/>
                  </a:cubicBezTo>
                  <a:cubicBezTo>
                    <a:pt x="4589780" y="1014730"/>
                    <a:pt x="4573270" y="1027430"/>
                    <a:pt x="4542790" y="1035050"/>
                  </a:cubicBezTo>
                  <a:cubicBezTo>
                    <a:pt x="4448810" y="1060450"/>
                    <a:pt x="4114800" y="1021080"/>
                    <a:pt x="3916680" y="1008380"/>
                  </a:cubicBezTo>
                  <a:cubicBezTo>
                    <a:pt x="3737610" y="996950"/>
                    <a:pt x="3558540" y="984250"/>
                    <a:pt x="3403600" y="965200"/>
                  </a:cubicBezTo>
                  <a:cubicBezTo>
                    <a:pt x="3274060" y="948690"/>
                    <a:pt x="3102610" y="929640"/>
                    <a:pt x="3046730" y="906780"/>
                  </a:cubicBezTo>
                  <a:cubicBezTo>
                    <a:pt x="3027680" y="899160"/>
                    <a:pt x="3020060" y="891540"/>
                    <a:pt x="3012440" y="882650"/>
                  </a:cubicBezTo>
                  <a:cubicBezTo>
                    <a:pt x="3006090" y="875030"/>
                    <a:pt x="3003550" y="866140"/>
                    <a:pt x="3003550" y="857250"/>
                  </a:cubicBezTo>
                  <a:cubicBezTo>
                    <a:pt x="3002280" y="845820"/>
                    <a:pt x="3004820" y="828040"/>
                    <a:pt x="3012440" y="817880"/>
                  </a:cubicBezTo>
                  <a:cubicBezTo>
                    <a:pt x="3020060" y="807720"/>
                    <a:pt x="3025140" y="801370"/>
                    <a:pt x="3046730" y="795020"/>
                  </a:cubicBezTo>
                  <a:cubicBezTo>
                    <a:pt x="3162300" y="760730"/>
                    <a:pt x="3970020" y="810260"/>
                    <a:pt x="4267200" y="802640"/>
                  </a:cubicBezTo>
                  <a:cubicBezTo>
                    <a:pt x="4438650" y="797560"/>
                    <a:pt x="4616450" y="769620"/>
                    <a:pt x="4671060" y="778510"/>
                  </a:cubicBezTo>
                  <a:cubicBezTo>
                    <a:pt x="4685030" y="781050"/>
                    <a:pt x="4690110" y="782320"/>
                    <a:pt x="4697730" y="788670"/>
                  </a:cubicBezTo>
                  <a:cubicBezTo>
                    <a:pt x="4707890" y="796290"/>
                    <a:pt x="4718050" y="810260"/>
                    <a:pt x="4721860" y="822960"/>
                  </a:cubicBezTo>
                  <a:cubicBezTo>
                    <a:pt x="4725670" y="835660"/>
                    <a:pt x="4723130" y="854710"/>
                    <a:pt x="4716780" y="866140"/>
                  </a:cubicBezTo>
                  <a:cubicBezTo>
                    <a:pt x="4710430" y="877570"/>
                    <a:pt x="4697730" y="889000"/>
                    <a:pt x="4686300" y="894080"/>
                  </a:cubicBezTo>
                  <a:cubicBezTo>
                    <a:pt x="4677410" y="897890"/>
                    <a:pt x="4667250" y="899160"/>
                    <a:pt x="4657090" y="897890"/>
                  </a:cubicBezTo>
                  <a:cubicBezTo>
                    <a:pt x="4643120" y="896620"/>
                    <a:pt x="4636770" y="886460"/>
                    <a:pt x="4611370" y="880110"/>
                  </a:cubicBezTo>
                  <a:cubicBezTo>
                    <a:pt x="4495800" y="850900"/>
                    <a:pt x="3961130" y="802640"/>
                    <a:pt x="3636010" y="759460"/>
                  </a:cubicBezTo>
                  <a:cubicBezTo>
                    <a:pt x="3310890" y="716280"/>
                    <a:pt x="2974340" y="659130"/>
                    <a:pt x="2663190" y="619760"/>
                  </a:cubicBezTo>
                  <a:cubicBezTo>
                    <a:pt x="2378710" y="584200"/>
                    <a:pt x="2010410" y="539750"/>
                    <a:pt x="1842770" y="530860"/>
                  </a:cubicBezTo>
                  <a:cubicBezTo>
                    <a:pt x="1769110" y="527050"/>
                    <a:pt x="1717040" y="541020"/>
                    <a:pt x="1684020" y="530860"/>
                  </a:cubicBezTo>
                  <a:cubicBezTo>
                    <a:pt x="1667510" y="525780"/>
                    <a:pt x="1657350" y="518160"/>
                    <a:pt x="1649730" y="506730"/>
                  </a:cubicBezTo>
                  <a:cubicBezTo>
                    <a:pt x="1642110" y="496570"/>
                    <a:pt x="1638300" y="478790"/>
                    <a:pt x="1639570" y="466090"/>
                  </a:cubicBezTo>
                  <a:cubicBezTo>
                    <a:pt x="1640840" y="453390"/>
                    <a:pt x="1648460" y="436880"/>
                    <a:pt x="1658620" y="427990"/>
                  </a:cubicBezTo>
                  <a:cubicBezTo>
                    <a:pt x="1668780" y="419100"/>
                    <a:pt x="1675130" y="416560"/>
                    <a:pt x="1699260" y="412750"/>
                  </a:cubicBezTo>
                  <a:cubicBezTo>
                    <a:pt x="1842770" y="386080"/>
                    <a:pt x="3093720" y="358140"/>
                    <a:pt x="3244850" y="402590"/>
                  </a:cubicBezTo>
                  <a:cubicBezTo>
                    <a:pt x="3274060" y="411480"/>
                    <a:pt x="3282950" y="421640"/>
                    <a:pt x="3291840" y="433070"/>
                  </a:cubicBezTo>
                  <a:cubicBezTo>
                    <a:pt x="3298190" y="441960"/>
                    <a:pt x="3299460" y="450850"/>
                    <a:pt x="3299460" y="461010"/>
                  </a:cubicBezTo>
                  <a:cubicBezTo>
                    <a:pt x="3299460" y="473710"/>
                    <a:pt x="3295650" y="491490"/>
                    <a:pt x="3286760" y="501650"/>
                  </a:cubicBezTo>
                  <a:cubicBezTo>
                    <a:pt x="3276600" y="513080"/>
                    <a:pt x="3263900" y="519430"/>
                    <a:pt x="3234690" y="523240"/>
                  </a:cubicBezTo>
                  <a:cubicBezTo>
                    <a:pt x="3119120" y="541020"/>
                    <a:pt x="2570480" y="449580"/>
                    <a:pt x="2330450" y="434340"/>
                  </a:cubicBezTo>
                  <a:cubicBezTo>
                    <a:pt x="2172970" y="424180"/>
                    <a:pt x="1997710" y="441960"/>
                    <a:pt x="1938020" y="421640"/>
                  </a:cubicBezTo>
                  <a:cubicBezTo>
                    <a:pt x="1917700" y="415290"/>
                    <a:pt x="1910080" y="407670"/>
                    <a:pt x="1902460" y="396240"/>
                  </a:cubicBezTo>
                  <a:cubicBezTo>
                    <a:pt x="1894840" y="384810"/>
                    <a:pt x="1891030" y="367030"/>
                    <a:pt x="1892300" y="354330"/>
                  </a:cubicBezTo>
                  <a:cubicBezTo>
                    <a:pt x="1893570" y="340360"/>
                    <a:pt x="1902460" y="325120"/>
                    <a:pt x="1912620" y="316230"/>
                  </a:cubicBezTo>
                  <a:cubicBezTo>
                    <a:pt x="1922780" y="307340"/>
                    <a:pt x="1930400" y="304800"/>
                    <a:pt x="1953260" y="300990"/>
                  </a:cubicBezTo>
                  <a:cubicBezTo>
                    <a:pt x="2067560" y="280670"/>
                    <a:pt x="2896870" y="280670"/>
                    <a:pt x="3008630" y="312420"/>
                  </a:cubicBezTo>
                  <a:cubicBezTo>
                    <a:pt x="3031490" y="318770"/>
                    <a:pt x="3037840" y="323850"/>
                    <a:pt x="3046730" y="335280"/>
                  </a:cubicBezTo>
                  <a:cubicBezTo>
                    <a:pt x="3055620" y="345440"/>
                    <a:pt x="3059430" y="364490"/>
                    <a:pt x="3059430" y="377190"/>
                  </a:cubicBezTo>
                  <a:cubicBezTo>
                    <a:pt x="3059430" y="387350"/>
                    <a:pt x="3056890" y="397510"/>
                    <a:pt x="3050540" y="406400"/>
                  </a:cubicBezTo>
                  <a:cubicBezTo>
                    <a:pt x="3042920" y="416560"/>
                    <a:pt x="3036570" y="425450"/>
                    <a:pt x="3016250" y="433070"/>
                  </a:cubicBezTo>
                  <a:cubicBezTo>
                    <a:pt x="2948940" y="459740"/>
                    <a:pt x="2600960" y="496570"/>
                    <a:pt x="2524760" y="478790"/>
                  </a:cubicBezTo>
                  <a:cubicBezTo>
                    <a:pt x="2499360" y="472440"/>
                    <a:pt x="2486660" y="463550"/>
                    <a:pt x="2477770" y="450850"/>
                  </a:cubicBezTo>
                  <a:cubicBezTo>
                    <a:pt x="2470150" y="439420"/>
                    <a:pt x="2466340" y="421640"/>
                    <a:pt x="2468880" y="408940"/>
                  </a:cubicBezTo>
                  <a:cubicBezTo>
                    <a:pt x="2471420" y="396240"/>
                    <a:pt x="2480310" y="381000"/>
                    <a:pt x="2490470" y="373380"/>
                  </a:cubicBezTo>
                  <a:cubicBezTo>
                    <a:pt x="2500630" y="364490"/>
                    <a:pt x="2517140" y="358140"/>
                    <a:pt x="2529840" y="359410"/>
                  </a:cubicBezTo>
                  <a:cubicBezTo>
                    <a:pt x="2542540" y="360680"/>
                    <a:pt x="2543810" y="373380"/>
                    <a:pt x="2564130" y="379730"/>
                  </a:cubicBezTo>
                  <a:cubicBezTo>
                    <a:pt x="2645410" y="405130"/>
                    <a:pt x="3163570" y="389890"/>
                    <a:pt x="3227070" y="419100"/>
                  </a:cubicBezTo>
                  <a:cubicBezTo>
                    <a:pt x="3239770" y="425450"/>
                    <a:pt x="3242310" y="430530"/>
                    <a:pt x="3246120" y="439420"/>
                  </a:cubicBezTo>
                  <a:cubicBezTo>
                    <a:pt x="3251200" y="450850"/>
                    <a:pt x="3255010" y="468630"/>
                    <a:pt x="3252470" y="481330"/>
                  </a:cubicBezTo>
                  <a:cubicBezTo>
                    <a:pt x="3249930" y="494030"/>
                    <a:pt x="3238500" y="508000"/>
                    <a:pt x="3228340" y="515620"/>
                  </a:cubicBezTo>
                  <a:cubicBezTo>
                    <a:pt x="3216910" y="523240"/>
                    <a:pt x="3210560" y="525780"/>
                    <a:pt x="3187700" y="527050"/>
                  </a:cubicBezTo>
                  <a:cubicBezTo>
                    <a:pt x="3078480" y="535940"/>
                    <a:pt x="2500630" y="453390"/>
                    <a:pt x="2218690" y="414020"/>
                  </a:cubicBezTo>
                  <a:cubicBezTo>
                    <a:pt x="1997710" y="383540"/>
                    <a:pt x="1781810" y="353060"/>
                    <a:pt x="1631950" y="317500"/>
                  </a:cubicBezTo>
                  <a:cubicBezTo>
                    <a:pt x="1535430" y="294640"/>
                    <a:pt x="1436370" y="260350"/>
                    <a:pt x="1398270" y="245110"/>
                  </a:cubicBezTo>
                  <a:cubicBezTo>
                    <a:pt x="1385570" y="240030"/>
                    <a:pt x="1380490" y="238760"/>
                    <a:pt x="1374140" y="232410"/>
                  </a:cubicBezTo>
                  <a:cubicBezTo>
                    <a:pt x="1365250" y="223520"/>
                    <a:pt x="1357630" y="207010"/>
                    <a:pt x="1355090" y="195580"/>
                  </a:cubicBezTo>
                  <a:cubicBezTo>
                    <a:pt x="1353820" y="185420"/>
                    <a:pt x="1355090" y="176530"/>
                    <a:pt x="1358900" y="167640"/>
                  </a:cubicBezTo>
                  <a:cubicBezTo>
                    <a:pt x="1363980" y="157480"/>
                    <a:pt x="1371600" y="146050"/>
                    <a:pt x="1386840" y="137160"/>
                  </a:cubicBezTo>
                  <a:cubicBezTo>
                    <a:pt x="1417320" y="120650"/>
                    <a:pt x="1473200" y="113030"/>
                    <a:pt x="1554480" y="107950"/>
                  </a:cubicBezTo>
                  <a:cubicBezTo>
                    <a:pt x="1762760" y="93980"/>
                    <a:pt x="2310130" y="121920"/>
                    <a:pt x="2679700" y="149860"/>
                  </a:cubicBezTo>
                  <a:cubicBezTo>
                    <a:pt x="3041650" y="176530"/>
                    <a:pt x="3393440" y="217170"/>
                    <a:pt x="3751580" y="269240"/>
                  </a:cubicBezTo>
                  <a:cubicBezTo>
                    <a:pt x="4116070" y="322580"/>
                    <a:pt x="4737100" y="406400"/>
                    <a:pt x="4850130" y="468630"/>
                  </a:cubicBezTo>
                  <a:cubicBezTo>
                    <a:pt x="4875530" y="482600"/>
                    <a:pt x="4884420" y="494030"/>
                    <a:pt x="4888230" y="509270"/>
                  </a:cubicBezTo>
                  <a:cubicBezTo>
                    <a:pt x="4892040" y="525780"/>
                    <a:pt x="4884420" y="551180"/>
                    <a:pt x="4875530" y="563880"/>
                  </a:cubicBezTo>
                  <a:cubicBezTo>
                    <a:pt x="4866640" y="575310"/>
                    <a:pt x="4855210" y="580390"/>
                    <a:pt x="4838700" y="585470"/>
                  </a:cubicBezTo>
                  <a:cubicBezTo>
                    <a:pt x="4813300" y="593090"/>
                    <a:pt x="4786630" y="595630"/>
                    <a:pt x="4733290" y="594360"/>
                  </a:cubicBezTo>
                  <a:cubicBezTo>
                    <a:pt x="4568190" y="591820"/>
                    <a:pt x="4047490" y="527050"/>
                    <a:pt x="3716020" y="482600"/>
                  </a:cubicBezTo>
                  <a:cubicBezTo>
                    <a:pt x="3395980" y="439420"/>
                    <a:pt x="2877820" y="369570"/>
                    <a:pt x="2774950" y="331470"/>
                  </a:cubicBezTo>
                  <a:cubicBezTo>
                    <a:pt x="2753360" y="323850"/>
                    <a:pt x="2745740" y="318770"/>
                    <a:pt x="2738120" y="308610"/>
                  </a:cubicBezTo>
                  <a:cubicBezTo>
                    <a:pt x="2729230" y="297180"/>
                    <a:pt x="2725420" y="279400"/>
                    <a:pt x="2725420" y="266700"/>
                  </a:cubicBezTo>
                  <a:cubicBezTo>
                    <a:pt x="2725420" y="256540"/>
                    <a:pt x="2727960" y="247650"/>
                    <a:pt x="2734310" y="238760"/>
                  </a:cubicBezTo>
                  <a:cubicBezTo>
                    <a:pt x="2741930" y="228600"/>
                    <a:pt x="2749550" y="219710"/>
                    <a:pt x="2769870" y="212090"/>
                  </a:cubicBezTo>
                  <a:cubicBezTo>
                    <a:pt x="2842260" y="185420"/>
                    <a:pt x="3138170" y="176530"/>
                    <a:pt x="3310890" y="173990"/>
                  </a:cubicBezTo>
                  <a:cubicBezTo>
                    <a:pt x="3470910" y="171450"/>
                    <a:pt x="3628390" y="173990"/>
                    <a:pt x="3771900" y="191770"/>
                  </a:cubicBezTo>
                  <a:cubicBezTo>
                    <a:pt x="3900170" y="208280"/>
                    <a:pt x="4077970" y="233680"/>
                    <a:pt x="4131310" y="267970"/>
                  </a:cubicBezTo>
                  <a:cubicBezTo>
                    <a:pt x="4151630" y="280670"/>
                    <a:pt x="4159250" y="297180"/>
                    <a:pt x="4163060" y="311150"/>
                  </a:cubicBezTo>
                  <a:cubicBezTo>
                    <a:pt x="4165600" y="321310"/>
                    <a:pt x="4164330" y="330200"/>
                    <a:pt x="4160520" y="339090"/>
                  </a:cubicBezTo>
                  <a:cubicBezTo>
                    <a:pt x="4155440" y="350520"/>
                    <a:pt x="4150360" y="361950"/>
                    <a:pt x="4133850" y="370840"/>
                  </a:cubicBezTo>
                  <a:cubicBezTo>
                    <a:pt x="4090670" y="394970"/>
                    <a:pt x="3990340" y="398780"/>
                    <a:pt x="3844290" y="410210"/>
                  </a:cubicBezTo>
                  <a:cubicBezTo>
                    <a:pt x="3406140" y="443230"/>
                    <a:pt x="1630680" y="417830"/>
                    <a:pt x="1200150" y="453390"/>
                  </a:cubicBezTo>
                  <a:cubicBezTo>
                    <a:pt x="1059180" y="464820"/>
                    <a:pt x="930910" y="514350"/>
                    <a:pt x="922020" y="495300"/>
                  </a:cubicBezTo>
                  <a:cubicBezTo>
                    <a:pt x="916940" y="482600"/>
                    <a:pt x="969010" y="433070"/>
                    <a:pt x="1019810" y="414020"/>
                  </a:cubicBezTo>
                  <a:cubicBezTo>
                    <a:pt x="1122680" y="375920"/>
                    <a:pt x="1412240" y="419100"/>
                    <a:pt x="1546860" y="406400"/>
                  </a:cubicBezTo>
                  <a:cubicBezTo>
                    <a:pt x="1631950" y="398780"/>
                    <a:pt x="1710690" y="369570"/>
                    <a:pt x="1753870" y="372110"/>
                  </a:cubicBezTo>
                  <a:cubicBezTo>
                    <a:pt x="1772920" y="373380"/>
                    <a:pt x="1785620" y="375920"/>
                    <a:pt x="1795780" y="384810"/>
                  </a:cubicBezTo>
                  <a:cubicBezTo>
                    <a:pt x="1808480" y="394970"/>
                    <a:pt x="1819910" y="419100"/>
                    <a:pt x="1819910" y="434340"/>
                  </a:cubicBezTo>
                  <a:cubicBezTo>
                    <a:pt x="1819910" y="448310"/>
                    <a:pt x="1812290" y="464820"/>
                    <a:pt x="1802130" y="474980"/>
                  </a:cubicBezTo>
                  <a:cubicBezTo>
                    <a:pt x="1793240" y="483870"/>
                    <a:pt x="1783080" y="487680"/>
                    <a:pt x="1764030" y="492760"/>
                  </a:cubicBezTo>
                  <a:cubicBezTo>
                    <a:pt x="1719580" y="504190"/>
                    <a:pt x="1628140" y="505460"/>
                    <a:pt x="1525270" y="509270"/>
                  </a:cubicBezTo>
                  <a:cubicBezTo>
                    <a:pt x="1337310" y="515620"/>
                    <a:pt x="942340" y="510540"/>
                    <a:pt x="731520" y="510540"/>
                  </a:cubicBezTo>
                  <a:cubicBezTo>
                    <a:pt x="591820" y="510540"/>
                    <a:pt x="430530" y="519430"/>
                    <a:pt x="382270" y="508000"/>
                  </a:cubicBezTo>
                  <a:cubicBezTo>
                    <a:pt x="368300" y="504190"/>
                    <a:pt x="364490" y="501650"/>
                    <a:pt x="358140" y="495300"/>
                  </a:cubicBezTo>
                  <a:cubicBezTo>
                    <a:pt x="349250" y="486410"/>
                    <a:pt x="340360" y="471170"/>
                    <a:pt x="339090" y="458470"/>
                  </a:cubicBezTo>
                  <a:cubicBezTo>
                    <a:pt x="337820" y="445770"/>
                    <a:pt x="342900" y="427990"/>
                    <a:pt x="349250" y="417830"/>
                  </a:cubicBezTo>
                  <a:cubicBezTo>
                    <a:pt x="354330" y="410210"/>
                    <a:pt x="355600" y="405130"/>
                    <a:pt x="369570" y="400050"/>
                  </a:cubicBezTo>
                  <a:cubicBezTo>
                    <a:pt x="463550" y="364490"/>
                    <a:pt x="1292860" y="398780"/>
                    <a:pt x="1617980" y="403860"/>
                  </a:cubicBezTo>
                  <a:cubicBezTo>
                    <a:pt x="1826260" y="407670"/>
                    <a:pt x="1978660" y="407670"/>
                    <a:pt x="2131060" y="419100"/>
                  </a:cubicBezTo>
                  <a:cubicBezTo>
                    <a:pt x="2254250" y="427990"/>
                    <a:pt x="2378710" y="436880"/>
                    <a:pt x="2465070" y="457200"/>
                  </a:cubicBezTo>
                  <a:cubicBezTo>
                    <a:pt x="2520950" y="469900"/>
                    <a:pt x="2579370" y="482600"/>
                    <a:pt x="2600960" y="506730"/>
                  </a:cubicBezTo>
                  <a:cubicBezTo>
                    <a:pt x="2613660" y="521970"/>
                    <a:pt x="2617470" y="546100"/>
                    <a:pt x="2612390" y="562610"/>
                  </a:cubicBezTo>
                  <a:cubicBezTo>
                    <a:pt x="2607310" y="579120"/>
                    <a:pt x="2597150" y="591820"/>
                    <a:pt x="2573020" y="603250"/>
                  </a:cubicBezTo>
                  <a:cubicBezTo>
                    <a:pt x="2500630" y="637540"/>
                    <a:pt x="2129790" y="651510"/>
                    <a:pt x="2065020" y="646430"/>
                  </a:cubicBezTo>
                  <a:cubicBezTo>
                    <a:pt x="2048510" y="645160"/>
                    <a:pt x="2044700" y="643890"/>
                    <a:pt x="2035810" y="638810"/>
                  </a:cubicBezTo>
                  <a:cubicBezTo>
                    <a:pt x="2025650" y="632460"/>
                    <a:pt x="2012950" y="618490"/>
                    <a:pt x="2007870" y="605790"/>
                  </a:cubicBezTo>
                  <a:cubicBezTo>
                    <a:pt x="2002790" y="593090"/>
                    <a:pt x="2004060" y="574040"/>
                    <a:pt x="2009140" y="561340"/>
                  </a:cubicBezTo>
                  <a:cubicBezTo>
                    <a:pt x="2014220" y="548640"/>
                    <a:pt x="2020570" y="539750"/>
                    <a:pt x="2039620" y="529590"/>
                  </a:cubicBezTo>
                  <a:cubicBezTo>
                    <a:pt x="2100580" y="497840"/>
                    <a:pt x="2421890" y="495300"/>
                    <a:pt x="2496820" y="454660"/>
                  </a:cubicBezTo>
                  <a:cubicBezTo>
                    <a:pt x="2527300" y="438150"/>
                    <a:pt x="2531110" y="401320"/>
                    <a:pt x="2548890" y="397510"/>
                  </a:cubicBezTo>
                  <a:cubicBezTo>
                    <a:pt x="2561590" y="394970"/>
                    <a:pt x="2578100" y="406400"/>
                    <a:pt x="2586990" y="415290"/>
                  </a:cubicBezTo>
                  <a:cubicBezTo>
                    <a:pt x="2595880" y="424180"/>
                    <a:pt x="2603500" y="439420"/>
                    <a:pt x="2603500" y="452120"/>
                  </a:cubicBezTo>
                  <a:cubicBezTo>
                    <a:pt x="2603500" y="467360"/>
                    <a:pt x="2592070" y="491490"/>
                    <a:pt x="2580640" y="501650"/>
                  </a:cubicBezTo>
                  <a:cubicBezTo>
                    <a:pt x="2570480" y="510540"/>
                    <a:pt x="2561590" y="510540"/>
                    <a:pt x="2541270" y="513080"/>
                  </a:cubicBezTo>
                  <a:cubicBezTo>
                    <a:pt x="2467610" y="520700"/>
                    <a:pt x="2213610" y="473710"/>
                    <a:pt x="2028190" y="464820"/>
                  </a:cubicBezTo>
                  <a:cubicBezTo>
                    <a:pt x="1809750" y="453390"/>
                    <a:pt x="1385570" y="485140"/>
                    <a:pt x="1315720" y="458470"/>
                  </a:cubicBezTo>
                  <a:cubicBezTo>
                    <a:pt x="1301750" y="453390"/>
                    <a:pt x="1299210" y="448310"/>
                    <a:pt x="1294130" y="439420"/>
                  </a:cubicBezTo>
                  <a:cubicBezTo>
                    <a:pt x="1287780" y="429260"/>
                    <a:pt x="1283970" y="411480"/>
                    <a:pt x="1283970" y="398780"/>
                  </a:cubicBezTo>
                  <a:cubicBezTo>
                    <a:pt x="1283970" y="388620"/>
                    <a:pt x="1286510" y="379730"/>
                    <a:pt x="1292860" y="372110"/>
                  </a:cubicBezTo>
                  <a:cubicBezTo>
                    <a:pt x="1300480" y="361950"/>
                    <a:pt x="1308100" y="354330"/>
                    <a:pt x="1327150" y="347980"/>
                  </a:cubicBezTo>
                  <a:cubicBezTo>
                    <a:pt x="1381760" y="330200"/>
                    <a:pt x="1577340" y="349250"/>
                    <a:pt x="1680210" y="341630"/>
                  </a:cubicBezTo>
                  <a:cubicBezTo>
                    <a:pt x="1761490" y="336550"/>
                    <a:pt x="1856740" y="309880"/>
                    <a:pt x="1898650" y="314960"/>
                  </a:cubicBezTo>
                  <a:cubicBezTo>
                    <a:pt x="1916430" y="317500"/>
                    <a:pt x="1927860" y="321310"/>
                    <a:pt x="1936750" y="330200"/>
                  </a:cubicBezTo>
                  <a:cubicBezTo>
                    <a:pt x="1946910" y="339090"/>
                    <a:pt x="1954530" y="354330"/>
                    <a:pt x="1955800" y="367030"/>
                  </a:cubicBezTo>
                  <a:cubicBezTo>
                    <a:pt x="1957070" y="379730"/>
                    <a:pt x="1953260" y="396240"/>
                    <a:pt x="1945640" y="406400"/>
                  </a:cubicBezTo>
                  <a:cubicBezTo>
                    <a:pt x="1938020" y="416560"/>
                    <a:pt x="1931670" y="424180"/>
                    <a:pt x="1911350" y="429260"/>
                  </a:cubicBezTo>
                  <a:cubicBezTo>
                    <a:pt x="1837690" y="449580"/>
                    <a:pt x="1502410" y="408940"/>
                    <a:pt x="1341120" y="408940"/>
                  </a:cubicBezTo>
                  <a:cubicBezTo>
                    <a:pt x="1220470" y="408940"/>
                    <a:pt x="1120140" y="412750"/>
                    <a:pt x="1027430" y="421640"/>
                  </a:cubicBezTo>
                  <a:cubicBezTo>
                    <a:pt x="953770" y="429260"/>
                    <a:pt x="830580" y="445770"/>
                    <a:pt x="830580" y="453390"/>
                  </a:cubicBezTo>
                  <a:cubicBezTo>
                    <a:pt x="830580" y="462280"/>
                    <a:pt x="1017270" y="455930"/>
                    <a:pt x="1131570" y="464820"/>
                  </a:cubicBezTo>
                  <a:cubicBezTo>
                    <a:pt x="1283970" y="477520"/>
                    <a:pt x="1492250" y="514350"/>
                    <a:pt x="1661160" y="532130"/>
                  </a:cubicBezTo>
                  <a:cubicBezTo>
                    <a:pt x="1816100" y="548640"/>
                    <a:pt x="1992630" y="553720"/>
                    <a:pt x="2108200" y="568960"/>
                  </a:cubicBezTo>
                  <a:cubicBezTo>
                    <a:pt x="2183130" y="579120"/>
                    <a:pt x="2258060" y="585470"/>
                    <a:pt x="2292350" y="603250"/>
                  </a:cubicBezTo>
                  <a:cubicBezTo>
                    <a:pt x="2307590" y="612140"/>
                    <a:pt x="2316480" y="621030"/>
                    <a:pt x="2321560" y="632460"/>
                  </a:cubicBezTo>
                  <a:cubicBezTo>
                    <a:pt x="2326640" y="643890"/>
                    <a:pt x="2327910" y="660400"/>
                    <a:pt x="2324100" y="673100"/>
                  </a:cubicBezTo>
                  <a:cubicBezTo>
                    <a:pt x="2320290" y="685800"/>
                    <a:pt x="2308860" y="699770"/>
                    <a:pt x="2298700" y="706120"/>
                  </a:cubicBezTo>
                  <a:cubicBezTo>
                    <a:pt x="2291080" y="711200"/>
                    <a:pt x="2287270" y="711200"/>
                    <a:pt x="2272030" y="713740"/>
                  </a:cubicBezTo>
                  <a:cubicBezTo>
                    <a:pt x="2186940" y="727710"/>
                    <a:pt x="1513840" y="770890"/>
                    <a:pt x="1431290" y="753110"/>
                  </a:cubicBezTo>
                  <a:cubicBezTo>
                    <a:pt x="1416050" y="749300"/>
                    <a:pt x="1413510" y="746760"/>
                    <a:pt x="1405890" y="740410"/>
                  </a:cubicBezTo>
                  <a:cubicBezTo>
                    <a:pt x="1397000" y="731520"/>
                    <a:pt x="1386840" y="716280"/>
                    <a:pt x="1385570" y="702310"/>
                  </a:cubicBezTo>
                  <a:cubicBezTo>
                    <a:pt x="1384300" y="689610"/>
                    <a:pt x="1386840" y="671830"/>
                    <a:pt x="1394460" y="660400"/>
                  </a:cubicBezTo>
                  <a:cubicBezTo>
                    <a:pt x="1402080" y="648970"/>
                    <a:pt x="1408430" y="642620"/>
                    <a:pt x="1430020" y="635000"/>
                  </a:cubicBezTo>
                  <a:cubicBezTo>
                    <a:pt x="1531620" y="600710"/>
                    <a:pt x="2264410" y="596900"/>
                    <a:pt x="2373630" y="613410"/>
                  </a:cubicBezTo>
                  <a:cubicBezTo>
                    <a:pt x="2397760" y="617220"/>
                    <a:pt x="2405380" y="618490"/>
                    <a:pt x="2415540" y="627380"/>
                  </a:cubicBezTo>
                  <a:cubicBezTo>
                    <a:pt x="2425700" y="636270"/>
                    <a:pt x="2434590" y="651510"/>
                    <a:pt x="2435860" y="665480"/>
                  </a:cubicBezTo>
                  <a:cubicBezTo>
                    <a:pt x="2437130" y="678180"/>
                    <a:pt x="2434590" y="695960"/>
                    <a:pt x="2426970" y="707390"/>
                  </a:cubicBezTo>
                  <a:cubicBezTo>
                    <a:pt x="2419350" y="718820"/>
                    <a:pt x="2413000" y="725170"/>
                    <a:pt x="2392680" y="732790"/>
                  </a:cubicBezTo>
                  <a:cubicBezTo>
                    <a:pt x="2308860" y="763270"/>
                    <a:pt x="1769110" y="772160"/>
                    <a:pt x="1690370" y="769620"/>
                  </a:cubicBezTo>
                  <a:cubicBezTo>
                    <a:pt x="1673860" y="769620"/>
                    <a:pt x="1670050" y="769620"/>
                    <a:pt x="1661160" y="765810"/>
                  </a:cubicBezTo>
                  <a:cubicBezTo>
                    <a:pt x="1649730" y="760730"/>
                    <a:pt x="1635760" y="748030"/>
                    <a:pt x="1629410" y="736600"/>
                  </a:cubicBezTo>
                  <a:cubicBezTo>
                    <a:pt x="1623060" y="723900"/>
                    <a:pt x="1621790" y="706120"/>
                    <a:pt x="1624330" y="693420"/>
                  </a:cubicBezTo>
                  <a:cubicBezTo>
                    <a:pt x="1626870" y="683260"/>
                    <a:pt x="1630680" y="675640"/>
                    <a:pt x="1638300" y="668020"/>
                  </a:cubicBezTo>
                  <a:cubicBezTo>
                    <a:pt x="1647190" y="659130"/>
                    <a:pt x="1654810" y="655320"/>
                    <a:pt x="1676400" y="648970"/>
                  </a:cubicBezTo>
                  <a:cubicBezTo>
                    <a:pt x="1774190" y="619760"/>
                    <a:pt x="2433320" y="539750"/>
                    <a:pt x="2519680" y="549910"/>
                  </a:cubicBezTo>
                  <a:cubicBezTo>
                    <a:pt x="2536190" y="551180"/>
                    <a:pt x="2538730" y="553720"/>
                    <a:pt x="2547620" y="560070"/>
                  </a:cubicBezTo>
                  <a:cubicBezTo>
                    <a:pt x="2557780" y="567690"/>
                    <a:pt x="2570480" y="581660"/>
                    <a:pt x="2573020" y="595630"/>
                  </a:cubicBezTo>
                  <a:cubicBezTo>
                    <a:pt x="2576830" y="612140"/>
                    <a:pt x="2571750" y="637540"/>
                    <a:pt x="2560320" y="651510"/>
                  </a:cubicBezTo>
                  <a:cubicBezTo>
                    <a:pt x="2548890" y="665480"/>
                    <a:pt x="2528570" y="671830"/>
                    <a:pt x="2504440" y="679450"/>
                  </a:cubicBezTo>
                  <a:cubicBezTo>
                    <a:pt x="2468880" y="689610"/>
                    <a:pt x="2421890" y="692150"/>
                    <a:pt x="2366010" y="697230"/>
                  </a:cubicBezTo>
                  <a:cubicBezTo>
                    <a:pt x="2282190" y="704850"/>
                    <a:pt x="2198370" y="708660"/>
                    <a:pt x="2052320" y="711200"/>
                  </a:cubicBezTo>
                  <a:cubicBezTo>
                    <a:pt x="1720850" y="717550"/>
                    <a:pt x="572770" y="740410"/>
                    <a:pt x="421640" y="704850"/>
                  </a:cubicBezTo>
                  <a:cubicBezTo>
                    <a:pt x="396240" y="698500"/>
                    <a:pt x="388620" y="694690"/>
                    <a:pt x="378460" y="683260"/>
                  </a:cubicBezTo>
                  <a:cubicBezTo>
                    <a:pt x="368300" y="671830"/>
                    <a:pt x="360680" y="654050"/>
                    <a:pt x="360680" y="638810"/>
                  </a:cubicBezTo>
                  <a:cubicBezTo>
                    <a:pt x="360680" y="623570"/>
                    <a:pt x="368300" y="604520"/>
                    <a:pt x="377190" y="593090"/>
                  </a:cubicBezTo>
                  <a:cubicBezTo>
                    <a:pt x="383540" y="584200"/>
                    <a:pt x="389890" y="580390"/>
                    <a:pt x="403860" y="574040"/>
                  </a:cubicBezTo>
                  <a:cubicBezTo>
                    <a:pt x="441960" y="556260"/>
                    <a:pt x="598170" y="518160"/>
                    <a:pt x="638810" y="520700"/>
                  </a:cubicBezTo>
                  <a:cubicBezTo>
                    <a:pt x="652780" y="521970"/>
                    <a:pt x="659130" y="524510"/>
                    <a:pt x="668020" y="530860"/>
                  </a:cubicBezTo>
                  <a:cubicBezTo>
                    <a:pt x="678180" y="538480"/>
                    <a:pt x="692150" y="553720"/>
                    <a:pt x="695960" y="567690"/>
                  </a:cubicBezTo>
                  <a:cubicBezTo>
                    <a:pt x="699770" y="581660"/>
                    <a:pt x="699770" y="600710"/>
                    <a:pt x="692150" y="613410"/>
                  </a:cubicBezTo>
                  <a:cubicBezTo>
                    <a:pt x="683260" y="628650"/>
                    <a:pt x="662940" y="646430"/>
                    <a:pt x="643890" y="648970"/>
                  </a:cubicBezTo>
                  <a:cubicBezTo>
                    <a:pt x="619760" y="651510"/>
                    <a:pt x="593090" y="622300"/>
                    <a:pt x="554990" y="613410"/>
                  </a:cubicBezTo>
                  <a:cubicBezTo>
                    <a:pt x="495300" y="600710"/>
                    <a:pt x="359410" y="617220"/>
                    <a:pt x="318770" y="600710"/>
                  </a:cubicBezTo>
                  <a:cubicBezTo>
                    <a:pt x="300990" y="593090"/>
                    <a:pt x="293370" y="582930"/>
                    <a:pt x="287020" y="572770"/>
                  </a:cubicBezTo>
                  <a:cubicBezTo>
                    <a:pt x="281940" y="563880"/>
                    <a:pt x="279400" y="556260"/>
                    <a:pt x="280670" y="546100"/>
                  </a:cubicBezTo>
                  <a:cubicBezTo>
                    <a:pt x="281940" y="534670"/>
                    <a:pt x="287020" y="516890"/>
                    <a:pt x="295910" y="508000"/>
                  </a:cubicBezTo>
                  <a:cubicBezTo>
                    <a:pt x="304800" y="497840"/>
                    <a:pt x="312420" y="492760"/>
                    <a:pt x="332740" y="488950"/>
                  </a:cubicBezTo>
                  <a:cubicBezTo>
                    <a:pt x="403860" y="477520"/>
                    <a:pt x="660400" y="544830"/>
                    <a:pt x="834390" y="568960"/>
                  </a:cubicBezTo>
                  <a:cubicBezTo>
                    <a:pt x="1019810" y="594360"/>
                    <a:pt x="1334770" y="598170"/>
                    <a:pt x="1413510" y="633730"/>
                  </a:cubicBezTo>
                  <a:cubicBezTo>
                    <a:pt x="1437640" y="645160"/>
                    <a:pt x="1447800" y="655320"/>
                    <a:pt x="1454150" y="670560"/>
                  </a:cubicBezTo>
                  <a:cubicBezTo>
                    <a:pt x="1460500" y="685800"/>
                    <a:pt x="1456690" y="709930"/>
                    <a:pt x="1447800" y="725170"/>
                  </a:cubicBezTo>
                  <a:cubicBezTo>
                    <a:pt x="1436370" y="744220"/>
                    <a:pt x="1421130" y="758190"/>
                    <a:pt x="1383030" y="769620"/>
                  </a:cubicBezTo>
                  <a:cubicBezTo>
                    <a:pt x="1230630" y="816610"/>
                    <a:pt x="264160" y="797560"/>
                    <a:pt x="139700" y="775970"/>
                  </a:cubicBezTo>
                  <a:cubicBezTo>
                    <a:pt x="116840" y="772160"/>
                    <a:pt x="110490" y="770890"/>
                    <a:pt x="100330" y="762000"/>
                  </a:cubicBezTo>
                  <a:cubicBezTo>
                    <a:pt x="90170" y="753110"/>
                    <a:pt x="81280" y="737870"/>
                    <a:pt x="80010" y="723900"/>
                  </a:cubicBezTo>
                  <a:cubicBezTo>
                    <a:pt x="78740" y="711200"/>
                    <a:pt x="82550" y="693420"/>
                    <a:pt x="90170" y="681990"/>
                  </a:cubicBezTo>
                  <a:cubicBezTo>
                    <a:pt x="97790" y="670560"/>
                    <a:pt x="104140" y="664210"/>
                    <a:pt x="125730" y="657860"/>
                  </a:cubicBezTo>
                  <a:cubicBezTo>
                    <a:pt x="218440" y="629920"/>
                    <a:pt x="830580" y="624840"/>
                    <a:pt x="933450" y="654050"/>
                  </a:cubicBezTo>
                  <a:cubicBezTo>
                    <a:pt x="960120" y="661670"/>
                    <a:pt x="971550" y="670560"/>
                    <a:pt x="980440" y="683260"/>
                  </a:cubicBezTo>
                  <a:cubicBezTo>
                    <a:pt x="988060" y="694690"/>
                    <a:pt x="988060" y="712470"/>
                    <a:pt x="986790" y="723900"/>
                  </a:cubicBezTo>
                  <a:cubicBezTo>
                    <a:pt x="985520" y="734060"/>
                    <a:pt x="981710" y="742950"/>
                    <a:pt x="974090" y="750570"/>
                  </a:cubicBezTo>
                  <a:cubicBezTo>
                    <a:pt x="963930" y="760730"/>
                    <a:pt x="935990" y="774700"/>
                    <a:pt x="923290" y="772160"/>
                  </a:cubicBezTo>
                  <a:cubicBezTo>
                    <a:pt x="914400" y="770890"/>
                    <a:pt x="913130" y="756920"/>
                    <a:pt x="901700" y="753110"/>
                  </a:cubicBezTo>
                  <a:cubicBezTo>
                    <a:pt x="876300" y="742950"/>
                    <a:pt x="815340" y="755650"/>
                    <a:pt x="760730" y="753110"/>
                  </a:cubicBezTo>
                  <a:cubicBezTo>
                    <a:pt x="683260" y="749300"/>
                    <a:pt x="586740" y="730250"/>
                    <a:pt x="483870" y="722630"/>
                  </a:cubicBezTo>
                  <a:cubicBezTo>
                    <a:pt x="355600" y="713740"/>
                    <a:pt x="114300" y="730250"/>
                    <a:pt x="50800" y="709930"/>
                  </a:cubicBezTo>
                  <a:cubicBezTo>
                    <a:pt x="30480" y="703580"/>
                    <a:pt x="21590" y="695960"/>
                    <a:pt x="13970" y="685800"/>
                  </a:cubicBezTo>
                  <a:cubicBezTo>
                    <a:pt x="7620" y="678180"/>
                    <a:pt x="3810" y="668020"/>
                    <a:pt x="2540" y="657860"/>
                  </a:cubicBezTo>
                  <a:cubicBezTo>
                    <a:pt x="1270" y="645160"/>
                    <a:pt x="5080" y="626110"/>
                    <a:pt x="12700" y="614680"/>
                  </a:cubicBezTo>
                  <a:cubicBezTo>
                    <a:pt x="20320" y="603250"/>
                    <a:pt x="27940" y="595630"/>
                    <a:pt x="48260" y="589280"/>
                  </a:cubicBezTo>
                  <a:cubicBezTo>
                    <a:pt x="119380" y="565150"/>
                    <a:pt x="403860" y="585470"/>
                    <a:pt x="570230" y="577850"/>
                  </a:cubicBezTo>
                  <a:cubicBezTo>
                    <a:pt x="722630" y="570230"/>
                    <a:pt x="938530" y="530860"/>
                    <a:pt x="1005840" y="544830"/>
                  </a:cubicBezTo>
                  <a:cubicBezTo>
                    <a:pt x="1028700" y="549910"/>
                    <a:pt x="1037590" y="557530"/>
                    <a:pt x="1047750" y="566420"/>
                  </a:cubicBezTo>
                  <a:cubicBezTo>
                    <a:pt x="1055370" y="574040"/>
                    <a:pt x="1060450" y="582930"/>
                    <a:pt x="1062990" y="594360"/>
                  </a:cubicBezTo>
                  <a:cubicBezTo>
                    <a:pt x="1065530" y="607060"/>
                    <a:pt x="1062990" y="627380"/>
                    <a:pt x="1057910" y="640080"/>
                  </a:cubicBezTo>
                  <a:cubicBezTo>
                    <a:pt x="1052830" y="650240"/>
                    <a:pt x="1049020" y="657860"/>
                    <a:pt x="1036320" y="664210"/>
                  </a:cubicBezTo>
                  <a:cubicBezTo>
                    <a:pt x="998220" y="684530"/>
                    <a:pt x="819150" y="701040"/>
                    <a:pt x="768350" y="695960"/>
                  </a:cubicBezTo>
                  <a:cubicBezTo>
                    <a:pt x="748030" y="694690"/>
                    <a:pt x="736600" y="692150"/>
                    <a:pt x="726440" y="683260"/>
                  </a:cubicBezTo>
                  <a:cubicBezTo>
                    <a:pt x="713740" y="673100"/>
                    <a:pt x="702310" y="648970"/>
                    <a:pt x="702310" y="632460"/>
                  </a:cubicBezTo>
                  <a:cubicBezTo>
                    <a:pt x="702310" y="618490"/>
                    <a:pt x="709930" y="601980"/>
                    <a:pt x="718820" y="591820"/>
                  </a:cubicBezTo>
                  <a:cubicBezTo>
                    <a:pt x="727710" y="581660"/>
                    <a:pt x="746760" y="572770"/>
                    <a:pt x="758190" y="572770"/>
                  </a:cubicBezTo>
                  <a:cubicBezTo>
                    <a:pt x="767080" y="572770"/>
                    <a:pt x="768350" y="581660"/>
                    <a:pt x="779780" y="584200"/>
                  </a:cubicBezTo>
                  <a:cubicBezTo>
                    <a:pt x="821690" y="591820"/>
                    <a:pt x="985520" y="563880"/>
                    <a:pt x="1087120" y="548640"/>
                  </a:cubicBezTo>
                  <a:cubicBezTo>
                    <a:pt x="1189990" y="532130"/>
                    <a:pt x="1341120" y="473710"/>
                    <a:pt x="1394460" y="488950"/>
                  </a:cubicBezTo>
                  <a:cubicBezTo>
                    <a:pt x="1417320" y="495300"/>
                    <a:pt x="1430020" y="511810"/>
                    <a:pt x="1436370" y="527050"/>
                  </a:cubicBezTo>
                  <a:cubicBezTo>
                    <a:pt x="1442720" y="543560"/>
                    <a:pt x="1437640" y="571500"/>
                    <a:pt x="1430020" y="584200"/>
                  </a:cubicBezTo>
                  <a:cubicBezTo>
                    <a:pt x="1424940" y="593090"/>
                    <a:pt x="1417320" y="599440"/>
                    <a:pt x="1407160" y="603250"/>
                  </a:cubicBezTo>
                  <a:cubicBezTo>
                    <a:pt x="1395730" y="608330"/>
                    <a:pt x="1376680" y="614680"/>
                    <a:pt x="1363980" y="608330"/>
                  </a:cubicBezTo>
                  <a:cubicBezTo>
                    <a:pt x="1348740" y="600710"/>
                    <a:pt x="1355090" y="566420"/>
                    <a:pt x="1328420" y="547370"/>
                  </a:cubicBezTo>
                  <a:cubicBezTo>
                    <a:pt x="1238250" y="481330"/>
                    <a:pt x="646430" y="424180"/>
                    <a:pt x="548640" y="375920"/>
                  </a:cubicBezTo>
                  <a:cubicBezTo>
                    <a:pt x="523240" y="363220"/>
                    <a:pt x="511810" y="354330"/>
                    <a:pt x="505460" y="339090"/>
                  </a:cubicBezTo>
                  <a:cubicBezTo>
                    <a:pt x="499110" y="323850"/>
                    <a:pt x="504190" y="297180"/>
                    <a:pt x="511810" y="283210"/>
                  </a:cubicBezTo>
                  <a:cubicBezTo>
                    <a:pt x="519430" y="270510"/>
                    <a:pt x="525780" y="265430"/>
                    <a:pt x="547370" y="257810"/>
                  </a:cubicBezTo>
                  <a:cubicBezTo>
                    <a:pt x="636270" y="227330"/>
                    <a:pt x="1220470" y="198120"/>
                    <a:pt x="1300480" y="232410"/>
                  </a:cubicBezTo>
                  <a:cubicBezTo>
                    <a:pt x="1319530" y="240030"/>
                    <a:pt x="1323340" y="252730"/>
                    <a:pt x="1328420" y="264160"/>
                  </a:cubicBezTo>
                  <a:cubicBezTo>
                    <a:pt x="1332230" y="273050"/>
                    <a:pt x="1332230" y="284480"/>
                    <a:pt x="1330960" y="293370"/>
                  </a:cubicBezTo>
                  <a:cubicBezTo>
                    <a:pt x="1329690" y="302260"/>
                    <a:pt x="1327150" y="312420"/>
                    <a:pt x="1320800" y="320040"/>
                  </a:cubicBezTo>
                  <a:cubicBezTo>
                    <a:pt x="1313180" y="330200"/>
                    <a:pt x="1306830" y="337820"/>
                    <a:pt x="1285240" y="344170"/>
                  </a:cubicBezTo>
                  <a:cubicBezTo>
                    <a:pt x="1197610" y="369570"/>
                    <a:pt x="687070" y="320040"/>
                    <a:pt x="539750" y="326390"/>
                  </a:cubicBezTo>
                  <a:cubicBezTo>
                    <a:pt x="477520" y="328930"/>
                    <a:pt x="439420" y="345440"/>
                    <a:pt x="407670" y="340360"/>
                  </a:cubicBezTo>
                  <a:cubicBezTo>
                    <a:pt x="388620" y="336550"/>
                    <a:pt x="374650" y="330200"/>
                    <a:pt x="364490" y="318770"/>
                  </a:cubicBezTo>
                  <a:cubicBezTo>
                    <a:pt x="354330" y="308610"/>
                    <a:pt x="347980" y="290830"/>
                    <a:pt x="347980" y="275590"/>
                  </a:cubicBezTo>
                  <a:cubicBezTo>
                    <a:pt x="347980" y="260350"/>
                    <a:pt x="354330" y="241300"/>
                    <a:pt x="364490" y="229870"/>
                  </a:cubicBezTo>
                  <a:cubicBezTo>
                    <a:pt x="373380" y="218440"/>
                    <a:pt x="389890" y="208280"/>
                    <a:pt x="405130" y="208280"/>
                  </a:cubicBezTo>
                  <a:cubicBezTo>
                    <a:pt x="425450" y="208280"/>
                    <a:pt x="441960" y="231140"/>
                    <a:pt x="474980" y="241300"/>
                  </a:cubicBezTo>
                  <a:cubicBezTo>
                    <a:pt x="539750" y="260350"/>
                    <a:pt x="679450" y="271780"/>
                    <a:pt x="778510" y="280670"/>
                  </a:cubicBezTo>
                  <a:cubicBezTo>
                    <a:pt x="872490" y="288290"/>
                    <a:pt x="1009650" y="280670"/>
                    <a:pt x="1055370" y="292100"/>
                  </a:cubicBezTo>
                  <a:cubicBezTo>
                    <a:pt x="1071880" y="295910"/>
                    <a:pt x="1076960" y="298450"/>
                    <a:pt x="1085850" y="307340"/>
                  </a:cubicBezTo>
                  <a:cubicBezTo>
                    <a:pt x="1096010" y="317500"/>
                    <a:pt x="1108710" y="336550"/>
                    <a:pt x="1109980" y="353060"/>
                  </a:cubicBezTo>
                  <a:cubicBezTo>
                    <a:pt x="1111250" y="372110"/>
                    <a:pt x="1099820" y="402590"/>
                    <a:pt x="1085850" y="416560"/>
                  </a:cubicBezTo>
                  <a:cubicBezTo>
                    <a:pt x="1074420" y="427990"/>
                    <a:pt x="1062990" y="430530"/>
                    <a:pt x="1037590" y="434340"/>
                  </a:cubicBezTo>
                  <a:cubicBezTo>
                    <a:pt x="953770" y="448310"/>
                    <a:pt x="643890" y="422910"/>
                    <a:pt x="478790" y="425450"/>
                  </a:cubicBezTo>
                  <a:cubicBezTo>
                    <a:pt x="346710" y="426720"/>
                    <a:pt x="170180" y="455930"/>
                    <a:pt x="123190" y="439420"/>
                  </a:cubicBezTo>
                  <a:cubicBezTo>
                    <a:pt x="109220" y="434340"/>
                    <a:pt x="105410" y="427990"/>
                    <a:pt x="100330" y="419100"/>
                  </a:cubicBezTo>
                  <a:cubicBezTo>
                    <a:pt x="93980" y="408940"/>
                    <a:pt x="88900" y="391160"/>
                    <a:pt x="90170" y="377190"/>
                  </a:cubicBezTo>
                  <a:cubicBezTo>
                    <a:pt x="91440" y="363220"/>
                    <a:pt x="100330" y="346710"/>
                    <a:pt x="110490" y="337820"/>
                  </a:cubicBezTo>
                  <a:cubicBezTo>
                    <a:pt x="120650" y="328930"/>
                    <a:pt x="129540" y="326390"/>
                    <a:pt x="151130" y="322580"/>
                  </a:cubicBezTo>
                  <a:cubicBezTo>
                    <a:pt x="222250" y="309880"/>
                    <a:pt x="542290" y="307340"/>
                    <a:pt x="619760" y="323850"/>
                  </a:cubicBezTo>
                  <a:cubicBezTo>
                    <a:pt x="647700" y="330200"/>
                    <a:pt x="662940" y="334010"/>
                    <a:pt x="673100" y="347980"/>
                  </a:cubicBezTo>
                  <a:cubicBezTo>
                    <a:pt x="683260" y="361950"/>
                    <a:pt x="688340" y="389890"/>
                    <a:pt x="683260" y="406400"/>
                  </a:cubicBezTo>
                  <a:cubicBezTo>
                    <a:pt x="678180" y="422910"/>
                    <a:pt x="664210" y="436880"/>
                    <a:pt x="640080" y="447040"/>
                  </a:cubicBezTo>
                  <a:cubicBezTo>
                    <a:pt x="586740" y="469900"/>
                    <a:pt x="406400" y="452120"/>
                    <a:pt x="334010" y="461010"/>
                  </a:cubicBezTo>
                  <a:cubicBezTo>
                    <a:pt x="293370" y="466090"/>
                    <a:pt x="265430" y="482600"/>
                    <a:pt x="240030" y="480060"/>
                  </a:cubicBezTo>
                  <a:cubicBezTo>
                    <a:pt x="223520" y="478790"/>
                    <a:pt x="208280" y="472440"/>
                    <a:pt x="198120" y="463550"/>
                  </a:cubicBezTo>
                  <a:cubicBezTo>
                    <a:pt x="187960" y="454660"/>
                    <a:pt x="177800" y="438150"/>
                    <a:pt x="176530" y="424180"/>
                  </a:cubicBezTo>
                  <a:cubicBezTo>
                    <a:pt x="175260" y="410210"/>
                    <a:pt x="180340" y="391160"/>
                    <a:pt x="187960" y="379730"/>
                  </a:cubicBezTo>
                  <a:cubicBezTo>
                    <a:pt x="195580" y="368300"/>
                    <a:pt x="208280" y="356870"/>
                    <a:pt x="224790" y="353060"/>
                  </a:cubicBezTo>
                  <a:cubicBezTo>
                    <a:pt x="248920" y="346710"/>
                    <a:pt x="275590" y="363220"/>
                    <a:pt x="323850" y="367030"/>
                  </a:cubicBezTo>
                  <a:cubicBezTo>
                    <a:pt x="457200" y="377190"/>
                    <a:pt x="904240" y="363220"/>
                    <a:pt x="1073150" y="369570"/>
                  </a:cubicBezTo>
                  <a:cubicBezTo>
                    <a:pt x="1159510" y="373380"/>
                    <a:pt x="1231900" y="378460"/>
                    <a:pt x="1267460" y="384810"/>
                  </a:cubicBezTo>
                  <a:cubicBezTo>
                    <a:pt x="1281430" y="387350"/>
                    <a:pt x="1286510" y="387350"/>
                    <a:pt x="1295400" y="393700"/>
                  </a:cubicBezTo>
                  <a:cubicBezTo>
                    <a:pt x="1305560" y="401320"/>
                    <a:pt x="1319530" y="415290"/>
                    <a:pt x="1323340" y="429260"/>
                  </a:cubicBezTo>
                  <a:cubicBezTo>
                    <a:pt x="1327150" y="441960"/>
                    <a:pt x="1325880" y="461010"/>
                    <a:pt x="1319530" y="473710"/>
                  </a:cubicBezTo>
                  <a:cubicBezTo>
                    <a:pt x="1313180" y="486410"/>
                    <a:pt x="1305560" y="495300"/>
                    <a:pt x="1287780" y="505460"/>
                  </a:cubicBezTo>
                  <a:cubicBezTo>
                    <a:pt x="1244600" y="529590"/>
                    <a:pt x="1118870" y="549910"/>
                    <a:pt x="1028700" y="563880"/>
                  </a:cubicBezTo>
                  <a:cubicBezTo>
                    <a:pt x="932180" y="579120"/>
                    <a:pt x="741680" y="621030"/>
                    <a:pt x="723900" y="591820"/>
                  </a:cubicBezTo>
                  <a:cubicBezTo>
                    <a:pt x="713740" y="575310"/>
                    <a:pt x="739140" y="523240"/>
                    <a:pt x="781050" y="500380"/>
                  </a:cubicBezTo>
                  <a:cubicBezTo>
                    <a:pt x="918210" y="424180"/>
                    <a:pt x="1827530" y="497840"/>
                    <a:pt x="1932940" y="509270"/>
                  </a:cubicBezTo>
                  <a:cubicBezTo>
                    <a:pt x="1949450" y="510540"/>
                    <a:pt x="1953260" y="510540"/>
                    <a:pt x="1962150" y="515620"/>
                  </a:cubicBezTo>
                  <a:cubicBezTo>
                    <a:pt x="1973580" y="521970"/>
                    <a:pt x="1986280" y="535940"/>
                    <a:pt x="1991360" y="548640"/>
                  </a:cubicBezTo>
                  <a:cubicBezTo>
                    <a:pt x="1996440" y="561340"/>
                    <a:pt x="1996440" y="580390"/>
                    <a:pt x="1991360" y="593090"/>
                  </a:cubicBezTo>
                  <a:cubicBezTo>
                    <a:pt x="1986280" y="605790"/>
                    <a:pt x="1977390" y="618490"/>
                    <a:pt x="1962150" y="626110"/>
                  </a:cubicBezTo>
                  <a:cubicBezTo>
                    <a:pt x="1938020" y="638810"/>
                    <a:pt x="1906270" y="638810"/>
                    <a:pt x="1850390" y="643890"/>
                  </a:cubicBezTo>
                  <a:cubicBezTo>
                    <a:pt x="1685290" y="656590"/>
                    <a:pt x="969010" y="676910"/>
                    <a:pt x="861060" y="646430"/>
                  </a:cubicBezTo>
                  <a:cubicBezTo>
                    <a:pt x="838200" y="640080"/>
                    <a:pt x="830580" y="633730"/>
                    <a:pt x="821690" y="622300"/>
                  </a:cubicBezTo>
                  <a:cubicBezTo>
                    <a:pt x="812800" y="610870"/>
                    <a:pt x="806450" y="591820"/>
                    <a:pt x="807720" y="577850"/>
                  </a:cubicBezTo>
                  <a:cubicBezTo>
                    <a:pt x="808990" y="563880"/>
                    <a:pt x="819150" y="546100"/>
                    <a:pt x="828040" y="535940"/>
                  </a:cubicBezTo>
                  <a:cubicBezTo>
                    <a:pt x="835660" y="528320"/>
                    <a:pt x="839470" y="524510"/>
                    <a:pt x="854710" y="519430"/>
                  </a:cubicBezTo>
                  <a:cubicBezTo>
                    <a:pt x="915670" y="499110"/>
                    <a:pt x="1266190" y="467360"/>
                    <a:pt x="1343660" y="472440"/>
                  </a:cubicBezTo>
                  <a:cubicBezTo>
                    <a:pt x="1367790" y="473710"/>
                    <a:pt x="1377950" y="473710"/>
                    <a:pt x="1390650" y="483870"/>
                  </a:cubicBezTo>
                  <a:cubicBezTo>
                    <a:pt x="1404620" y="495300"/>
                    <a:pt x="1418590" y="521970"/>
                    <a:pt x="1419860" y="539750"/>
                  </a:cubicBezTo>
                  <a:cubicBezTo>
                    <a:pt x="1421130" y="554990"/>
                    <a:pt x="1413510" y="572770"/>
                    <a:pt x="1403350" y="584200"/>
                  </a:cubicBezTo>
                  <a:cubicBezTo>
                    <a:pt x="1393190" y="595630"/>
                    <a:pt x="1360170" y="607060"/>
                    <a:pt x="1360170" y="607060"/>
                  </a:cubicBezTo>
                </a:path>
              </a:pathLst>
            </a:custGeom>
            <a:solidFill>
              <a:srgbClr val="FFFFFF"/>
            </a:solidFill>
            <a:ln cap="sq">
              <a:noFill/>
              <a:prstDash val="solid"/>
              <a:miter/>
            </a:ln>
          </p:spPr>
          <p:txBody>
            <a:bodyPr/>
            <a:lstStyle/>
            <a:p>
              <a:endParaRPr lang="en-US"/>
            </a:p>
          </p:txBody>
        </p:sp>
      </p:grpSp>
      <p:sp>
        <p:nvSpPr>
          <p:cNvPr id="11" name="TextBox 11"/>
          <p:cNvSpPr txBox="1"/>
          <p:nvPr/>
        </p:nvSpPr>
        <p:spPr>
          <a:xfrm>
            <a:off x="6297811" y="1489234"/>
            <a:ext cx="5692378" cy="548640"/>
          </a:xfrm>
          <a:prstGeom prst="rect">
            <a:avLst/>
          </a:prstGeom>
        </p:spPr>
        <p:txBody>
          <a:bodyPr lIns="0" tIns="0" rIns="0" bIns="0" rtlCol="0" anchor="t">
            <a:spAutoFit/>
          </a:bodyPr>
          <a:lstStyle/>
          <a:p>
            <a:pPr algn="ctr">
              <a:lnSpc>
                <a:spcPts val="4409"/>
              </a:lnSpc>
            </a:pPr>
            <a:r>
              <a:rPr lang="en-US" sz="3150">
                <a:solidFill>
                  <a:srgbClr val="000000"/>
                </a:solidFill>
                <a:latin typeface="Josefin Sans"/>
              </a:rPr>
              <a:t>Total Vintage Funding Per SFY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6D87"/>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4612821"/>
          </a:xfrm>
          <a:custGeom>
            <a:avLst/>
            <a:gdLst/>
            <a:ahLst/>
            <a:cxnLst/>
            <a:rect l="l" t="t" r="r" b="b"/>
            <a:pathLst>
              <a:path w="18288000" h="4612821">
                <a:moveTo>
                  <a:pt x="0" y="0"/>
                </a:moveTo>
                <a:lnTo>
                  <a:pt x="18288000" y="0"/>
                </a:lnTo>
                <a:lnTo>
                  <a:pt x="18288000" y="4612821"/>
                </a:lnTo>
                <a:lnTo>
                  <a:pt x="0" y="4612821"/>
                </a:lnTo>
                <a:lnTo>
                  <a:pt x="0" y="0"/>
                </a:lnTo>
                <a:close/>
              </a:path>
            </a:pathLst>
          </a:custGeom>
          <a:blipFill>
            <a:blip r:embed="rId3"/>
            <a:stretch>
              <a:fillRect t="-82235" b="-82235"/>
            </a:stretch>
          </a:blipFill>
        </p:spPr>
        <p:txBody>
          <a:bodyPr/>
          <a:lstStyle/>
          <a:p>
            <a:endParaRPr lang="en-US"/>
          </a:p>
        </p:txBody>
      </p:sp>
      <p:grpSp>
        <p:nvGrpSpPr>
          <p:cNvPr id="3" name="Group 3"/>
          <p:cNvGrpSpPr/>
          <p:nvPr/>
        </p:nvGrpSpPr>
        <p:grpSpPr>
          <a:xfrm>
            <a:off x="17010927" y="4212693"/>
            <a:ext cx="1277073" cy="800257"/>
            <a:chOff x="0" y="0"/>
            <a:chExt cx="1702765" cy="1067010"/>
          </a:xfrm>
        </p:grpSpPr>
        <p:sp>
          <p:nvSpPr>
            <p:cNvPr id="4" name="AutoShape 4"/>
            <p:cNvSpPr/>
            <p:nvPr/>
          </p:nvSpPr>
          <p:spPr>
            <a:xfrm>
              <a:off x="0" y="0"/>
              <a:ext cx="1702765" cy="1067010"/>
            </a:xfrm>
            <a:prstGeom prst="rect">
              <a:avLst/>
            </a:prstGeom>
            <a:solidFill>
              <a:srgbClr val="3D0235"/>
            </a:solidFill>
          </p:spPr>
          <p:txBody>
            <a:bodyPr/>
            <a:lstStyle/>
            <a:p>
              <a:endParaRPr lang="en-US"/>
            </a:p>
          </p:txBody>
        </p:sp>
        <p:sp>
          <p:nvSpPr>
            <p:cNvPr id="5" name="Freeform 5"/>
            <p:cNvSpPr/>
            <p:nvPr/>
          </p:nvSpPr>
          <p:spPr>
            <a:xfrm>
              <a:off x="492840" y="375094"/>
              <a:ext cx="717085" cy="316821"/>
            </a:xfrm>
            <a:custGeom>
              <a:avLst/>
              <a:gdLst/>
              <a:ahLst/>
              <a:cxnLst/>
              <a:rect l="l" t="t" r="r" b="b"/>
              <a:pathLst>
                <a:path w="717085" h="316821">
                  <a:moveTo>
                    <a:pt x="0" y="0"/>
                  </a:moveTo>
                  <a:lnTo>
                    <a:pt x="717085" y="0"/>
                  </a:lnTo>
                  <a:lnTo>
                    <a:pt x="717085" y="316821"/>
                  </a:lnTo>
                  <a:lnTo>
                    <a:pt x="0" y="316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6" name="TextBox 6"/>
          <p:cNvSpPr txBox="1"/>
          <p:nvPr/>
        </p:nvSpPr>
        <p:spPr>
          <a:xfrm>
            <a:off x="1332651" y="5630691"/>
            <a:ext cx="15678276" cy="2853281"/>
          </a:xfrm>
          <a:prstGeom prst="rect">
            <a:avLst/>
          </a:prstGeom>
        </p:spPr>
        <p:txBody>
          <a:bodyPr lIns="0" tIns="0" rIns="0" bIns="0" rtlCol="0" anchor="t">
            <a:spAutoFit/>
          </a:bodyPr>
          <a:lstStyle/>
          <a:p>
            <a:pPr algn="ctr">
              <a:lnSpc>
                <a:spcPts val="7582"/>
              </a:lnSpc>
            </a:pPr>
            <a:r>
              <a:rPr lang="en-US" sz="5416" spc="81">
                <a:solidFill>
                  <a:srgbClr val="FFFFFF"/>
                </a:solidFill>
                <a:latin typeface="Public Sans Bold"/>
              </a:rPr>
              <a:t>A Colorado well adapted for aging is one where all individuals can thrive – </a:t>
            </a:r>
          </a:p>
          <a:p>
            <a:pPr marL="0" lvl="0" indent="0" algn="ctr">
              <a:lnSpc>
                <a:spcPts val="7582"/>
              </a:lnSpc>
              <a:spcBef>
                <a:spcPct val="0"/>
              </a:spcBef>
            </a:pPr>
            <a:r>
              <a:rPr lang="en-US" sz="5416" spc="81">
                <a:solidFill>
                  <a:srgbClr val="F6BE00"/>
                </a:solidFill>
                <a:latin typeface="Public Sans Bold"/>
              </a:rPr>
              <a:t>a Colorado for all.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957476" y="970518"/>
            <a:ext cx="16230600" cy="8229600"/>
            <a:chOff x="0" y="0"/>
            <a:chExt cx="21083246" cy="10690097"/>
          </a:xfrm>
        </p:grpSpPr>
        <p:sp>
          <p:nvSpPr>
            <p:cNvPr id="4" name="Freeform 4"/>
            <p:cNvSpPr/>
            <p:nvPr/>
          </p:nvSpPr>
          <p:spPr>
            <a:xfrm>
              <a:off x="31750" y="31750"/>
              <a:ext cx="21019746" cy="10626596"/>
            </a:xfrm>
            <a:custGeom>
              <a:avLst/>
              <a:gdLst/>
              <a:ahLst/>
              <a:cxnLst/>
              <a:rect l="l" t="t" r="r" b="b"/>
              <a:pathLst>
                <a:path w="21019746" h="10626596">
                  <a:moveTo>
                    <a:pt x="20927036" y="10626596"/>
                  </a:moveTo>
                  <a:lnTo>
                    <a:pt x="92710" y="10626596"/>
                  </a:lnTo>
                  <a:cubicBezTo>
                    <a:pt x="41910" y="10626596"/>
                    <a:pt x="0" y="10584686"/>
                    <a:pt x="0" y="10533886"/>
                  </a:cubicBezTo>
                  <a:lnTo>
                    <a:pt x="0" y="92710"/>
                  </a:lnTo>
                  <a:cubicBezTo>
                    <a:pt x="0" y="41910"/>
                    <a:pt x="41910" y="0"/>
                    <a:pt x="92710" y="0"/>
                  </a:cubicBezTo>
                  <a:lnTo>
                    <a:pt x="20925766" y="0"/>
                  </a:lnTo>
                  <a:cubicBezTo>
                    <a:pt x="20976566" y="0"/>
                    <a:pt x="21018477" y="41910"/>
                    <a:pt x="21018477" y="92710"/>
                  </a:cubicBezTo>
                  <a:lnTo>
                    <a:pt x="21018477" y="10532617"/>
                  </a:lnTo>
                  <a:cubicBezTo>
                    <a:pt x="21019746" y="10584686"/>
                    <a:pt x="20977836" y="10626596"/>
                    <a:pt x="20927036" y="10626596"/>
                  </a:cubicBezTo>
                  <a:close/>
                </a:path>
              </a:pathLst>
            </a:custGeom>
            <a:solidFill>
              <a:srgbClr val="FFFFFF"/>
            </a:solidFill>
          </p:spPr>
          <p:txBody>
            <a:bodyPr/>
            <a:lstStyle/>
            <a:p>
              <a:endParaRPr lang="en-US"/>
            </a:p>
          </p:txBody>
        </p:sp>
        <p:sp>
          <p:nvSpPr>
            <p:cNvPr id="5" name="Freeform 5"/>
            <p:cNvSpPr/>
            <p:nvPr/>
          </p:nvSpPr>
          <p:spPr>
            <a:xfrm>
              <a:off x="0" y="0"/>
              <a:ext cx="21083246" cy="10690096"/>
            </a:xfrm>
            <a:custGeom>
              <a:avLst/>
              <a:gdLst/>
              <a:ahLst/>
              <a:cxnLst/>
              <a:rect l="l" t="t" r="r" b="b"/>
              <a:pathLst>
                <a:path w="21083246" h="10690096">
                  <a:moveTo>
                    <a:pt x="20958786" y="59690"/>
                  </a:moveTo>
                  <a:cubicBezTo>
                    <a:pt x="20994346" y="59690"/>
                    <a:pt x="21023556" y="88900"/>
                    <a:pt x="21023556" y="124460"/>
                  </a:cubicBezTo>
                  <a:lnTo>
                    <a:pt x="21023556" y="10565636"/>
                  </a:lnTo>
                  <a:cubicBezTo>
                    <a:pt x="21023556" y="10601196"/>
                    <a:pt x="20994346" y="10630406"/>
                    <a:pt x="20958786" y="10630406"/>
                  </a:cubicBezTo>
                  <a:lnTo>
                    <a:pt x="124460" y="10630406"/>
                  </a:lnTo>
                  <a:cubicBezTo>
                    <a:pt x="88900" y="10630406"/>
                    <a:pt x="59690" y="10601196"/>
                    <a:pt x="59690" y="10565636"/>
                  </a:cubicBezTo>
                  <a:lnTo>
                    <a:pt x="59690" y="124460"/>
                  </a:lnTo>
                  <a:cubicBezTo>
                    <a:pt x="59690" y="88900"/>
                    <a:pt x="88900" y="59690"/>
                    <a:pt x="124460" y="59690"/>
                  </a:cubicBezTo>
                  <a:lnTo>
                    <a:pt x="20958786" y="59690"/>
                  </a:lnTo>
                  <a:moveTo>
                    <a:pt x="20958786" y="0"/>
                  </a:moveTo>
                  <a:lnTo>
                    <a:pt x="124460" y="0"/>
                  </a:lnTo>
                  <a:cubicBezTo>
                    <a:pt x="55880" y="0"/>
                    <a:pt x="0" y="55880"/>
                    <a:pt x="0" y="124460"/>
                  </a:cubicBezTo>
                  <a:lnTo>
                    <a:pt x="0" y="10565636"/>
                  </a:lnTo>
                  <a:cubicBezTo>
                    <a:pt x="0" y="10634217"/>
                    <a:pt x="55880" y="10690096"/>
                    <a:pt x="124460" y="10690096"/>
                  </a:cubicBezTo>
                  <a:lnTo>
                    <a:pt x="20958786" y="10690096"/>
                  </a:lnTo>
                  <a:cubicBezTo>
                    <a:pt x="21027366" y="10690096"/>
                    <a:pt x="21083246" y="10634217"/>
                    <a:pt x="21083246" y="10565636"/>
                  </a:cubicBezTo>
                  <a:lnTo>
                    <a:pt x="21083246" y="124460"/>
                  </a:lnTo>
                  <a:cubicBezTo>
                    <a:pt x="21083246" y="55880"/>
                    <a:pt x="21027366" y="0"/>
                    <a:pt x="20958786" y="0"/>
                  </a:cubicBezTo>
                  <a:close/>
                </a:path>
              </a:pathLst>
            </a:custGeom>
            <a:solidFill>
              <a:srgbClr val="191919"/>
            </a:solidFill>
          </p:spPr>
          <p:txBody>
            <a:bodyPr/>
            <a:lstStyle/>
            <a:p>
              <a:endParaRPr lang="en-US"/>
            </a:p>
          </p:txBody>
        </p:sp>
      </p:grpSp>
      <p:sp>
        <p:nvSpPr>
          <p:cNvPr id="6" name="AutoShape 6"/>
          <p:cNvSpPr/>
          <p:nvPr/>
        </p:nvSpPr>
        <p:spPr>
          <a:xfrm>
            <a:off x="957544" y="1742735"/>
            <a:ext cx="16230529" cy="46518"/>
          </a:xfrm>
          <a:prstGeom prst="line">
            <a:avLst/>
          </a:prstGeom>
          <a:ln w="4762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13772282" y="-4157664"/>
            <a:ext cx="0" cy="8849727"/>
          </a:xfrm>
          <a:prstGeom prst="line">
            <a:avLst/>
          </a:prstGeom>
          <a:ln w="142875" cap="flat">
            <a:solidFill>
              <a:srgbClr val="000000"/>
            </a:solidFill>
            <a:prstDash val="solid"/>
            <a:headEnd type="none" w="sm" len="sm"/>
            <a:tailEnd type="none" w="sm" len="sm"/>
          </a:ln>
        </p:spPr>
        <p:txBody>
          <a:bodyPr/>
          <a:lstStyle/>
          <a:p>
            <a:endParaRPr lang="en-US"/>
          </a:p>
        </p:txBody>
      </p:sp>
      <p:sp>
        <p:nvSpPr>
          <p:cNvPr id="8" name="Freeform 8"/>
          <p:cNvSpPr/>
          <p:nvPr/>
        </p:nvSpPr>
        <p:spPr>
          <a:xfrm rot="-10800000">
            <a:off x="12359929" y="3230009"/>
            <a:ext cx="2824707" cy="4120925"/>
          </a:xfrm>
          <a:custGeom>
            <a:avLst/>
            <a:gdLst/>
            <a:ahLst/>
            <a:cxnLst/>
            <a:rect l="l" t="t" r="r" b="b"/>
            <a:pathLst>
              <a:path w="2824707" h="4120925">
                <a:moveTo>
                  <a:pt x="0" y="0"/>
                </a:moveTo>
                <a:lnTo>
                  <a:pt x="2824707" y="0"/>
                </a:lnTo>
                <a:lnTo>
                  <a:pt x="2824707" y="4120925"/>
                </a:lnTo>
                <a:lnTo>
                  <a:pt x="0" y="41209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1032777" y="5022234"/>
            <a:ext cx="1279527" cy="1837441"/>
          </a:xfrm>
          <a:custGeom>
            <a:avLst/>
            <a:gdLst/>
            <a:ahLst/>
            <a:cxnLst/>
            <a:rect l="l" t="t" r="r" b="b"/>
            <a:pathLst>
              <a:path w="1279527" h="1837441">
                <a:moveTo>
                  <a:pt x="0" y="0"/>
                </a:moveTo>
                <a:lnTo>
                  <a:pt x="1279527" y="0"/>
                </a:lnTo>
                <a:lnTo>
                  <a:pt x="1279527" y="1837441"/>
                </a:lnTo>
                <a:lnTo>
                  <a:pt x="0" y="18374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800000">
            <a:off x="15231768" y="4847153"/>
            <a:ext cx="1279527" cy="1837441"/>
          </a:xfrm>
          <a:custGeom>
            <a:avLst/>
            <a:gdLst/>
            <a:ahLst/>
            <a:cxnLst/>
            <a:rect l="l" t="t" r="r" b="b"/>
            <a:pathLst>
              <a:path w="1279527" h="1837441">
                <a:moveTo>
                  <a:pt x="0" y="0"/>
                </a:moveTo>
                <a:lnTo>
                  <a:pt x="1279527" y="0"/>
                </a:lnTo>
                <a:lnTo>
                  <a:pt x="1279527" y="1837440"/>
                </a:lnTo>
                <a:lnTo>
                  <a:pt x="0" y="18374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489345" y="2371918"/>
            <a:ext cx="9040372" cy="6278482"/>
          </a:xfrm>
          <a:custGeom>
            <a:avLst/>
            <a:gdLst/>
            <a:ahLst/>
            <a:cxnLst/>
            <a:rect l="l" t="t" r="r" b="b"/>
            <a:pathLst>
              <a:path w="9040372" h="6278482">
                <a:moveTo>
                  <a:pt x="0" y="0"/>
                </a:moveTo>
                <a:lnTo>
                  <a:pt x="9040371" y="0"/>
                </a:lnTo>
                <a:lnTo>
                  <a:pt x="9040371" y="6278482"/>
                </a:lnTo>
                <a:lnTo>
                  <a:pt x="0" y="6278482"/>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4825998" y="9520025"/>
            <a:ext cx="8493621" cy="423545"/>
          </a:xfrm>
          <a:prstGeom prst="rect">
            <a:avLst/>
          </a:prstGeom>
        </p:spPr>
        <p:txBody>
          <a:bodyPr lIns="0" tIns="0" rIns="0" bIns="0" rtlCol="0" anchor="t">
            <a:spAutoFit/>
          </a:bodyPr>
          <a:lstStyle/>
          <a:p>
            <a:pPr algn="ctr">
              <a:lnSpc>
                <a:spcPts val="3430"/>
              </a:lnSpc>
            </a:pPr>
            <a:r>
              <a:rPr lang="en-US" sz="2450">
                <a:solidFill>
                  <a:srgbClr val="FFFFFF"/>
                </a:solidFill>
                <a:latin typeface="Josefin Sans"/>
              </a:rPr>
              <a:t>State Demographers Office 2021 Final Population Estimates</a:t>
            </a:r>
          </a:p>
        </p:txBody>
      </p:sp>
      <p:sp>
        <p:nvSpPr>
          <p:cNvPr id="13" name="TextBox 13"/>
          <p:cNvSpPr txBox="1"/>
          <p:nvPr/>
        </p:nvSpPr>
        <p:spPr>
          <a:xfrm>
            <a:off x="1489345" y="1170282"/>
            <a:ext cx="7056998" cy="548640"/>
          </a:xfrm>
          <a:prstGeom prst="rect">
            <a:avLst/>
          </a:prstGeom>
        </p:spPr>
        <p:txBody>
          <a:bodyPr lIns="0" tIns="0" rIns="0" bIns="0" rtlCol="0" anchor="t">
            <a:spAutoFit/>
          </a:bodyPr>
          <a:lstStyle/>
          <a:p>
            <a:pPr>
              <a:lnSpc>
                <a:spcPts val="4409"/>
              </a:lnSpc>
            </a:pPr>
            <a:r>
              <a:rPr lang="en-US" sz="3150">
                <a:solidFill>
                  <a:srgbClr val="000000"/>
                </a:solidFill>
                <a:latin typeface="Josefin Sans"/>
              </a:rPr>
              <a:t>60+ Population of Total in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957476" y="970518"/>
            <a:ext cx="16230600" cy="8229600"/>
            <a:chOff x="0" y="0"/>
            <a:chExt cx="21083246" cy="10690097"/>
          </a:xfrm>
        </p:grpSpPr>
        <p:sp>
          <p:nvSpPr>
            <p:cNvPr id="4" name="Freeform 4"/>
            <p:cNvSpPr/>
            <p:nvPr/>
          </p:nvSpPr>
          <p:spPr>
            <a:xfrm>
              <a:off x="31750" y="31750"/>
              <a:ext cx="21019746" cy="10626596"/>
            </a:xfrm>
            <a:custGeom>
              <a:avLst/>
              <a:gdLst/>
              <a:ahLst/>
              <a:cxnLst/>
              <a:rect l="l" t="t" r="r" b="b"/>
              <a:pathLst>
                <a:path w="21019746" h="10626596">
                  <a:moveTo>
                    <a:pt x="20927036" y="10626596"/>
                  </a:moveTo>
                  <a:lnTo>
                    <a:pt x="92710" y="10626596"/>
                  </a:lnTo>
                  <a:cubicBezTo>
                    <a:pt x="41910" y="10626596"/>
                    <a:pt x="0" y="10584686"/>
                    <a:pt x="0" y="10533886"/>
                  </a:cubicBezTo>
                  <a:lnTo>
                    <a:pt x="0" y="92710"/>
                  </a:lnTo>
                  <a:cubicBezTo>
                    <a:pt x="0" y="41910"/>
                    <a:pt x="41910" y="0"/>
                    <a:pt x="92710" y="0"/>
                  </a:cubicBezTo>
                  <a:lnTo>
                    <a:pt x="20925766" y="0"/>
                  </a:lnTo>
                  <a:cubicBezTo>
                    <a:pt x="20976566" y="0"/>
                    <a:pt x="21018477" y="41910"/>
                    <a:pt x="21018477" y="92710"/>
                  </a:cubicBezTo>
                  <a:lnTo>
                    <a:pt x="21018477" y="10532617"/>
                  </a:lnTo>
                  <a:cubicBezTo>
                    <a:pt x="21019746" y="10584686"/>
                    <a:pt x="20977836" y="10626596"/>
                    <a:pt x="20927036" y="10626596"/>
                  </a:cubicBezTo>
                  <a:close/>
                </a:path>
              </a:pathLst>
            </a:custGeom>
            <a:solidFill>
              <a:srgbClr val="FFFFFF"/>
            </a:solidFill>
          </p:spPr>
          <p:txBody>
            <a:bodyPr/>
            <a:lstStyle/>
            <a:p>
              <a:endParaRPr lang="en-US"/>
            </a:p>
          </p:txBody>
        </p:sp>
        <p:sp>
          <p:nvSpPr>
            <p:cNvPr id="5" name="Freeform 5"/>
            <p:cNvSpPr/>
            <p:nvPr/>
          </p:nvSpPr>
          <p:spPr>
            <a:xfrm>
              <a:off x="0" y="0"/>
              <a:ext cx="21083246" cy="10690096"/>
            </a:xfrm>
            <a:custGeom>
              <a:avLst/>
              <a:gdLst/>
              <a:ahLst/>
              <a:cxnLst/>
              <a:rect l="l" t="t" r="r" b="b"/>
              <a:pathLst>
                <a:path w="21083246" h="10690096">
                  <a:moveTo>
                    <a:pt x="20958786" y="59690"/>
                  </a:moveTo>
                  <a:cubicBezTo>
                    <a:pt x="20994346" y="59690"/>
                    <a:pt x="21023556" y="88900"/>
                    <a:pt x="21023556" y="124460"/>
                  </a:cubicBezTo>
                  <a:lnTo>
                    <a:pt x="21023556" y="10565636"/>
                  </a:lnTo>
                  <a:cubicBezTo>
                    <a:pt x="21023556" y="10601196"/>
                    <a:pt x="20994346" y="10630406"/>
                    <a:pt x="20958786" y="10630406"/>
                  </a:cubicBezTo>
                  <a:lnTo>
                    <a:pt x="124460" y="10630406"/>
                  </a:lnTo>
                  <a:cubicBezTo>
                    <a:pt x="88900" y="10630406"/>
                    <a:pt x="59690" y="10601196"/>
                    <a:pt x="59690" y="10565636"/>
                  </a:cubicBezTo>
                  <a:lnTo>
                    <a:pt x="59690" y="124460"/>
                  </a:lnTo>
                  <a:cubicBezTo>
                    <a:pt x="59690" y="88900"/>
                    <a:pt x="88900" y="59690"/>
                    <a:pt x="124460" y="59690"/>
                  </a:cubicBezTo>
                  <a:lnTo>
                    <a:pt x="20958786" y="59690"/>
                  </a:lnTo>
                  <a:moveTo>
                    <a:pt x="20958786" y="0"/>
                  </a:moveTo>
                  <a:lnTo>
                    <a:pt x="124460" y="0"/>
                  </a:lnTo>
                  <a:cubicBezTo>
                    <a:pt x="55880" y="0"/>
                    <a:pt x="0" y="55880"/>
                    <a:pt x="0" y="124460"/>
                  </a:cubicBezTo>
                  <a:lnTo>
                    <a:pt x="0" y="10565636"/>
                  </a:lnTo>
                  <a:cubicBezTo>
                    <a:pt x="0" y="10634217"/>
                    <a:pt x="55880" y="10690096"/>
                    <a:pt x="124460" y="10690096"/>
                  </a:cubicBezTo>
                  <a:lnTo>
                    <a:pt x="20958786" y="10690096"/>
                  </a:lnTo>
                  <a:cubicBezTo>
                    <a:pt x="21027366" y="10690096"/>
                    <a:pt x="21083246" y="10634217"/>
                    <a:pt x="21083246" y="10565636"/>
                  </a:cubicBezTo>
                  <a:lnTo>
                    <a:pt x="21083246" y="124460"/>
                  </a:lnTo>
                  <a:cubicBezTo>
                    <a:pt x="21083246" y="55880"/>
                    <a:pt x="21027366" y="0"/>
                    <a:pt x="20958786" y="0"/>
                  </a:cubicBezTo>
                  <a:close/>
                </a:path>
              </a:pathLst>
            </a:custGeom>
            <a:solidFill>
              <a:srgbClr val="191919"/>
            </a:solidFill>
          </p:spPr>
          <p:txBody>
            <a:bodyPr/>
            <a:lstStyle/>
            <a:p>
              <a:endParaRPr lang="en-US"/>
            </a:p>
          </p:txBody>
        </p:sp>
      </p:grpSp>
      <p:sp>
        <p:nvSpPr>
          <p:cNvPr id="6" name="AutoShape 6"/>
          <p:cNvSpPr/>
          <p:nvPr/>
        </p:nvSpPr>
        <p:spPr>
          <a:xfrm>
            <a:off x="957544" y="1742735"/>
            <a:ext cx="16230529" cy="46518"/>
          </a:xfrm>
          <a:prstGeom prst="line">
            <a:avLst/>
          </a:prstGeom>
          <a:ln w="4762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1972902" y="-4424863"/>
            <a:ext cx="0" cy="8849727"/>
          </a:xfrm>
          <a:prstGeom prst="line">
            <a:avLst/>
          </a:prstGeom>
          <a:ln w="142875" cap="flat">
            <a:solidFill>
              <a:srgbClr val="000000"/>
            </a:solidFill>
            <a:prstDash val="solid"/>
            <a:headEnd type="none" w="sm" len="sm"/>
            <a:tailEnd type="none" w="sm" len="sm"/>
          </a:ln>
        </p:spPr>
        <p:txBody>
          <a:bodyPr/>
          <a:lstStyle/>
          <a:p>
            <a:endParaRPr lang="en-US"/>
          </a:p>
        </p:txBody>
      </p:sp>
      <p:sp>
        <p:nvSpPr>
          <p:cNvPr id="8" name="Freeform 8"/>
          <p:cNvSpPr/>
          <p:nvPr/>
        </p:nvSpPr>
        <p:spPr>
          <a:xfrm rot="-10800000">
            <a:off x="489112" y="4144045"/>
            <a:ext cx="2824707" cy="4120925"/>
          </a:xfrm>
          <a:custGeom>
            <a:avLst/>
            <a:gdLst/>
            <a:ahLst/>
            <a:cxnLst/>
            <a:rect l="l" t="t" r="r" b="b"/>
            <a:pathLst>
              <a:path w="2824707" h="4120925">
                <a:moveTo>
                  <a:pt x="0" y="0"/>
                </a:moveTo>
                <a:lnTo>
                  <a:pt x="2824706" y="0"/>
                </a:lnTo>
                <a:lnTo>
                  <a:pt x="2824706" y="4120925"/>
                </a:lnTo>
                <a:lnTo>
                  <a:pt x="0" y="41209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322051" y="5765873"/>
            <a:ext cx="1279527" cy="1837441"/>
          </a:xfrm>
          <a:custGeom>
            <a:avLst/>
            <a:gdLst/>
            <a:ahLst/>
            <a:cxnLst/>
            <a:rect l="l" t="t" r="r" b="b"/>
            <a:pathLst>
              <a:path w="1279527" h="1837441">
                <a:moveTo>
                  <a:pt x="0" y="0"/>
                </a:moveTo>
                <a:lnTo>
                  <a:pt x="1279527" y="0"/>
                </a:lnTo>
                <a:lnTo>
                  <a:pt x="1279527" y="1837441"/>
                </a:lnTo>
                <a:lnTo>
                  <a:pt x="0" y="18374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0800000">
            <a:off x="2867347" y="5765873"/>
            <a:ext cx="1279527" cy="1837441"/>
          </a:xfrm>
          <a:custGeom>
            <a:avLst/>
            <a:gdLst/>
            <a:ahLst/>
            <a:cxnLst/>
            <a:rect l="l" t="t" r="r" b="b"/>
            <a:pathLst>
              <a:path w="1279527" h="1837441">
                <a:moveTo>
                  <a:pt x="0" y="0"/>
                </a:moveTo>
                <a:lnTo>
                  <a:pt x="1279527" y="0"/>
                </a:lnTo>
                <a:lnTo>
                  <a:pt x="1279527" y="1837441"/>
                </a:lnTo>
                <a:lnTo>
                  <a:pt x="0" y="18374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4786521" y="2783265"/>
            <a:ext cx="11761570" cy="5481705"/>
          </a:xfrm>
          <a:custGeom>
            <a:avLst/>
            <a:gdLst/>
            <a:ahLst/>
            <a:cxnLst/>
            <a:rect l="l" t="t" r="r" b="b"/>
            <a:pathLst>
              <a:path w="11761570" h="5481705">
                <a:moveTo>
                  <a:pt x="0" y="0"/>
                </a:moveTo>
                <a:lnTo>
                  <a:pt x="11761571" y="0"/>
                </a:lnTo>
                <a:lnTo>
                  <a:pt x="11761571" y="5481705"/>
                </a:lnTo>
                <a:lnTo>
                  <a:pt x="0" y="5481705"/>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7072261" y="9520025"/>
            <a:ext cx="4001095" cy="423545"/>
          </a:xfrm>
          <a:prstGeom prst="rect">
            <a:avLst/>
          </a:prstGeom>
        </p:spPr>
        <p:txBody>
          <a:bodyPr lIns="0" tIns="0" rIns="0" bIns="0" rtlCol="0" anchor="t">
            <a:spAutoFit/>
          </a:bodyPr>
          <a:lstStyle/>
          <a:p>
            <a:pPr algn="ctr">
              <a:lnSpc>
                <a:spcPts val="3430"/>
              </a:lnSpc>
            </a:pPr>
            <a:r>
              <a:rPr lang="en-US" sz="2450">
                <a:solidFill>
                  <a:srgbClr val="FFFFFF"/>
                </a:solidFill>
                <a:latin typeface="Josefin Sans"/>
              </a:rPr>
              <a:t>State Demographers Office </a:t>
            </a:r>
          </a:p>
        </p:txBody>
      </p:sp>
      <p:sp>
        <p:nvSpPr>
          <p:cNvPr id="13" name="TextBox 13"/>
          <p:cNvSpPr txBox="1"/>
          <p:nvPr/>
        </p:nvSpPr>
        <p:spPr>
          <a:xfrm>
            <a:off x="5777006" y="1170282"/>
            <a:ext cx="11261565" cy="548640"/>
          </a:xfrm>
          <a:prstGeom prst="rect">
            <a:avLst/>
          </a:prstGeom>
        </p:spPr>
        <p:txBody>
          <a:bodyPr lIns="0" tIns="0" rIns="0" bIns="0" rtlCol="0" anchor="t">
            <a:spAutoFit/>
          </a:bodyPr>
          <a:lstStyle/>
          <a:p>
            <a:pPr>
              <a:lnSpc>
                <a:spcPts val="4409"/>
              </a:lnSpc>
            </a:pPr>
            <a:r>
              <a:rPr lang="en-US" sz="3150">
                <a:solidFill>
                  <a:srgbClr val="000000"/>
                </a:solidFill>
                <a:latin typeface="Josefin Sans"/>
              </a:rPr>
              <a:t>Estimated Percentage age change 75+ from 2024 to 2027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Freeform 3"/>
          <p:cNvSpPr/>
          <p:nvPr/>
        </p:nvSpPr>
        <p:spPr>
          <a:xfrm>
            <a:off x="919568" y="1875055"/>
            <a:ext cx="16051530" cy="5204207"/>
          </a:xfrm>
          <a:custGeom>
            <a:avLst/>
            <a:gdLst/>
            <a:ahLst/>
            <a:cxnLst/>
            <a:rect l="l" t="t" r="r" b="b"/>
            <a:pathLst>
              <a:path w="16051530" h="5204207">
                <a:moveTo>
                  <a:pt x="0" y="0"/>
                </a:moveTo>
                <a:lnTo>
                  <a:pt x="16051530" y="0"/>
                </a:lnTo>
                <a:lnTo>
                  <a:pt x="16051530" y="5204207"/>
                </a:lnTo>
                <a:lnTo>
                  <a:pt x="0" y="520420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7148982" y="9520025"/>
            <a:ext cx="3847654" cy="423545"/>
          </a:xfrm>
          <a:prstGeom prst="rect">
            <a:avLst/>
          </a:prstGeom>
        </p:spPr>
        <p:txBody>
          <a:bodyPr lIns="0" tIns="0" rIns="0" bIns="0" rtlCol="0" anchor="t">
            <a:spAutoFit/>
          </a:bodyPr>
          <a:lstStyle/>
          <a:p>
            <a:pPr algn="ctr">
              <a:lnSpc>
                <a:spcPts val="3430"/>
              </a:lnSpc>
            </a:pPr>
            <a:r>
              <a:rPr lang="en-US" sz="2450">
                <a:solidFill>
                  <a:srgbClr val="FFFFFF"/>
                </a:solidFill>
                <a:latin typeface="Josefin Sans"/>
              </a:rPr>
              <a:t>Center for Disease Control </a:t>
            </a:r>
          </a:p>
        </p:txBody>
      </p:sp>
      <p:sp>
        <p:nvSpPr>
          <p:cNvPr id="5" name="TextBox 5"/>
          <p:cNvSpPr txBox="1"/>
          <p:nvPr/>
        </p:nvSpPr>
        <p:spPr>
          <a:xfrm>
            <a:off x="681373" y="157480"/>
            <a:ext cx="17157919" cy="548640"/>
          </a:xfrm>
          <a:prstGeom prst="rect">
            <a:avLst/>
          </a:prstGeom>
        </p:spPr>
        <p:txBody>
          <a:bodyPr lIns="0" tIns="0" rIns="0" bIns="0" rtlCol="0" anchor="t">
            <a:spAutoFit/>
          </a:bodyPr>
          <a:lstStyle/>
          <a:p>
            <a:pPr algn="ctr">
              <a:lnSpc>
                <a:spcPts val="4409"/>
              </a:lnSpc>
              <a:spcBef>
                <a:spcPct val="0"/>
              </a:spcBef>
            </a:pPr>
            <a:r>
              <a:rPr lang="en-US" sz="3150">
                <a:solidFill>
                  <a:srgbClr val="FFFFFF"/>
                </a:solidFill>
                <a:latin typeface="Josefin Sans"/>
              </a:rPr>
              <a:t>Activities of Daily Living (ADLs) &amp; Instrumental Activities of Daily Living (IADLs)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alphaModFix amt="18000"/>
            </a:blip>
            <a:stretch>
              <a:fillRect r="-16666"/>
            </a:stretch>
          </a:blipFill>
        </p:spPr>
        <p:txBody>
          <a:bodyPr/>
          <a:lstStyle/>
          <a:p>
            <a:endParaRPr lang="en-US"/>
          </a:p>
        </p:txBody>
      </p:sp>
      <p:sp>
        <p:nvSpPr>
          <p:cNvPr id="3" name="Freeform 3"/>
          <p:cNvSpPr/>
          <p:nvPr/>
        </p:nvSpPr>
        <p:spPr>
          <a:xfrm rot="1217959">
            <a:off x="11790628" y="-6554565"/>
            <a:ext cx="10421448" cy="9574705"/>
          </a:xfrm>
          <a:custGeom>
            <a:avLst/>
            <a:gdLst/>
            <a:ahLst/>
            <a:cxnLst/>
            <a:rect l="l" t="t" r="r" b="b"/>
            <a:pathLst>
              <a:path w="10421448" h="9574705">
                <a:moveTo>
                  <a:pt x="0" y="0"/>
                </a:moveTo>
                <a:lnTo>
                  <a:pt x="10421448" y="0"/>
                </a:lnTo>
                <a:lnTo>
                  <a:pt x="10421448" y="9574705"/>
                </a:lnTo>
                <a:lnTo>
                  <a:pt x="0" y="95747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8334562" flipH="1">
            <a:off x="3029849" y="7841112"/>
            <a:ext cx="7605986" cy="7841223"/>
          </a:xfrm>
          <a:custGeom>
            <a:avLst/>
            <a:gdLst/>
            <a:ahLst/>
            <a:cxnLst/>
            <a:rect l="l" t="t" r="r" b="b"/>
            <a:pathLst>
              <a:path w="7605986" h="7841223">
                <a:moveTo>
                  <a:pt x="7605986" y="0"/>
                </a:moveTo>
                <a:lnTo>
                  <a:pt x="0" y="0"/>
                </a:lnTo>
                <a:lnTo>
                  <a:pt x="0" y="7841223"/>
                </a:lnTo>
                <a:lnTo>
                  <a:pt x="7605986" y="7841223"/>
                </a:lnTo>
                <a:lnTo>
                  <a:pt x="760598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353728" y="915898"/>
            <a:ext cx="11313069" cy="7326559"/>
          </a:xfrm>
          <a:custGeom>
            <a:avLst/>
            <a:gdLst/>
            <a:ahLst/>
            <a:cxnLst/>
            <a:rect l="l" t="t" r="r" b="b"/>
            <a:pathLst>
              <a:path w="11313069" h="7326559">
                <a:moveTo>
                  <a:pt x="0" y="0"/>
                </a:moveTo>
                <a:lnTo>
                  <a:pt x="11313069" y="0"/>
                </a:lnTo>
                <a:lnTo>
                  <a:pt x="11313069" y="7326559"/>
                </a:lnTo>
                <a:lnTo>
                  <a:pt x="0" y="7326559"/>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11960518" y="173996"/>
            <a:ext cx="6682077" cy="1101090"/>
          </a:xfrm>
          <a:prstGeom prst="rect">
            <a:avLst/>
          </a:prstGeom>
        </p:spPr>
        <p:txBody>
          <a:bodyPr lIns="0" tIns="0" rIns="0" bIns="0" rtlCol="0" anchor="t">
            <a:spAutoFit/>
          </a:bodyPr>
          <a:lstStyle/>
          <a:p>
            <a:pPr algn="ctr">
              <a:lnSpc>
                <a:spcPts val="4409"/>
              </a:lnSpc>
            </a:pPr>
            <a:r>
              <a:rPr lang="en-US" sz="3150">
                <a:solidFill>
                  <a:srgbClr val="000000"/>
                </a:solidFill>
                <a:latin typeface="Josefin Sans"/>
              </a:rPr>
              <a:t>Percentage of population 60+ by Poverty Status</a:t>
            </a:r>
          </a:p>
        </p:txBody>
      </p:sp>
      <p:sp>
        <p:nvSpPr>
          <p:cNvPr id="7" name="TextBox 7"/>
          <p:cNvSpPr txBox="1"/>
          <p:nvPr/>
        </p:nvSpPr>
        <p:spPr>
          <a:xfrm>
            <a:off x="5731281" y="9077433"/>
            <a:ext cx="3308451" cy="968375"/>
          </a:xfrm>
          <a:prstGeom prst="rect">
            <a:avLst/>
          </a:prstGeom>
        </p:spPr>
        <p:txBody>
          <a:bodyPr lIns="0" tIns="0" rIns="0" bIns="0" rtlCol="0" anchor="t">
            <a:spAutoFit/>
          </a:bodyPr>
          <a:lstStyle/>
          <a:p>
            <a:pPr algn="ctr">
              <a:lnSpc>
                <a:spcPts val="3850"/>
              </a:lnSpc>
            </a:pPr>
            <a:r>
              <a:rPr lang="en-US" sz="2750">
                <a:solidFill>
                  <a:srgbClr val="000000"/>
                </a:solidFill>
                <a:latin typeface="Josefin Sans"/>
              </a:rPr>
              <a:t>Colorado Demography Office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9CB5"/>
        </a:solidFill>
        <a:effectLst/>
      </p:bgPr>
    </p:bg>
    <p:spTree>
      <p:nvGrpSpPr>
        <p:cNvPr id="1" name=""/>
        <p:cNvGrpSpPr/>
        <p:nvPr/>
      </p:nvGrpSpPr>
      <p:grpSpPr>
        <a:xfrm>
          <a:off x="0" y="0"/>
          <a:ext cx="0" cy="0"/>
          <a:chOff x="0" y="0"/>
          <a:chExt cx="0" cy="0"/>
        </a:xfrm>
      </p:grpSpPr>
      <p:sp>
        <p:nvSpPr>
          <p:cNvPr id="2" name="TextBox 2"/>
          <p:cNvSpPr txBox="1"/>
          <p:nvPr/>
        </p:nvSpPr>
        <p:spPr>
          <a:xfrm>
            <a:off x="193942" y="0"/>
            <a:ext cx="7372654" cy="1901953"/>
          </a:xfrm>
          <a:prstGeom prst="rect">
            <a:avLst/>
          </a:prstGeom>
        </p:spPr>
        <p:txBody>
          <a:bodyPr lIns="0" tIns="0" rIns="0" bIns="0" rtlCol="0" anchor="t">
            <a:spAutoFit/>
          </a:bodyPr>
          <a:lstStyle/>
          <a:p>
            <a:pPr>
              <a:lnSpc>
                <a:spcPts val="7434"/>
              </a:lnSpc>
            </a:pPr>
            <a:r>
              <a:rPr lang="en-US" sz="6300">
                <a:solidFill>
                  <a:srgbClr val="3D0235"/>
                </a:solidFill>
                <a:latin typeface="Kenao Sans Serif"/>
              </a:rPr>
              <a:t>Your Community</a:t>
            </a:r>
          </a:p>
          <a:p>
            <a:pPr marL="0" lvl="0" indent="0" algn="l">
              <a:lnSpc>
                <a:spcPts val="7434"/>
              </a:lnSpc>
            </a:pPr>
            <a:r>
              <a:rPr lang="en-US" sz="6300">
                <a:solidFill>
                  <a:srgbClr val="3D0235"/>
                </a:solidFill>
                <a:latin typeface="Kenao Sans Serif"/>
              </a:rPr>
              <a:t> Support</a:t>
            </a:r>
          </a:p>
        </p:txBody>
      </p:sp>
      <p:sp>
        <p:nvSpPr>
          <p:cNvPr id="3" name="TextBox 3"/>
          <p:cNvSpPr txBox="1"/>
          <p:nvPr/>
        </p:nvSpPr>
        <p:spPr>
          <a:xfrm>
            <a:off x="370277" y="1760559"/>
            <a:ext cx="5103012" cy="4323715"/>
          </a:xfrm>
          <a:prstGeom prst="rect">
            <a:avLst/>
          </a:prstGeom>
        </p:spPr>
        <p:txBody>
          <a:bodyPr lIns="0" tIns="0" rIns="0" bIns="0" rtlCol="0" anchor="t">
            <a:spAutoFit/>
          </a:bodyPr>
          <a:lstStyle/>
          <a:p>
            <a:pPr>
              <a:lnSpc>
                <a:spcPts val="4939"/>
              </a:lnSpc>
            </a:pPr>
            <a:r>
              <a:rPr lang="en-US" sz="3799">
                <a:solidFill>
                  <a:srgbClr val="FFFFFF"/>
                </a:solidFill>
                <a:latin typeface="TT Fors"/>
              </a:rPr>
              <a:t>Legal Assistance</a:t>
            </a:r>
          </a:p>
          <a:p>
            <a:pPr>
              <a:lnSpc>
                <a:spcPts val="4939"/>
              </a:lnSpc>
            </a:pPr>
            <a:r>
              <a:rPr lang="en-US" sz="3799">
                <a:solidFill>
                  <a:srgbClr val="FFFFFF"/>
                </a:solidFill>
                <a:latin typeface="TT Fors"/>
              </a:rPr>
              <a:t>Long Term Care Ombudsman</a:t>
            </a:r>
          </a:p>
          <a:p>
            <a:pPr>
              <a:lnSpc>
                <a:spcPts val="4939"/>
              </a:lnSpc>
            </a:pPr>
            <a:r>
              <a:rPr lang="en-US" sz="3799">
                <a:solidFill>
                  <a:srgbClr val="FFFFFF"/>
                </a:solidFill>
                <a:latin typeface="TT Fors"/>
              </a:rPr>
              <a:t>Outreach</a:t>
            </a:r>
          </a:p>
          <a:p>
            <a:pPr>
              <a:lnSpc>
                <a:spcPts val="4939"/>
              </a:lnSpc>
            </a:pPr>
            <a:r>
              <a:rPr lang="en-US" sz="3799">
                <a:solidFill>
                  <a:srgbClr val="FFFFFF"/>
                </a:solidFill>
                <a:latin typeface="TT Fors"/>
              </a:rPr>
              <a:t>Caregiver Conference</a:t>
            </a:r>
          </a:p>
          <a:p>
            <a:pPr>
              <a:lnSpc>
                <a:spcPts val="4939"/>
              </a:lnSpc>
            </a:pPr>
            <a:r>
              <a:rPr lang="en-US" sz="3799">
                <a:solidFill>
                  <a:srgbClr val="FFFFFF"/>
                </a:solidFill>
                <a:latin typeface="TT Fors"/>
              </a:rPr>
              <a:t>Senior Law Day</a:t>
            </a:r>
          </a:p>
          <a:p>
            <a:pPr marL="0" lvl="0" indent="0" algn="l">
              <a:lnSpc>
                <a:spcPts val="4939"/>
              </a:lnSpc>
              <a:spcBef>
                <a:spcPct val="0"/>
              </a:spcBef>
            </a:pPr>
            <a:r>
              <a:rPr lang="en-US" sz="3799">
                <a:solidFill>
                  <a:srgbClr val="FFFFFF"/>
                </a:solidFill>
                <a:latin typeface="TT Fors"/>
              </a:rPr>
              <a:t>Restaurant Vouchers</a:t>
            </a:r>
          </a:p>
        </p:txBody>
      </p:sp>
      <p:sp>
        <p:nvSpPr>
          <p:cNvPr id="4" name="TextBox 4"/>
          <p:cNvSpPr txBox="1"/>
          <p:nvPr/>
        </p:nvSpPr>
        <p:spPr>
          <a:xfrm>
            <a:off x="7333932" y="522309"/>
            <a:ext cx="5103012" cy="6800215"/>
          </a:xfrm>
          <a:prstGeom prst="rect">
            <a:avLst/>
          </a:prstGeom>
        </p:spPr>
        <p:txBody>
          <a:bodyPr lIns="0" tIns="0" rIns="0" bIns="0" rtlCol="0" anchor="t">
            <a:spAutoFit/>
          </a:bodyPr>
          <a:lstStyle/>
          <a:p>
            <a:pPr>
              <a:lnSpc>
                <a:spcPts val="4939"/>
              </a:lnSpc>
            </a:pPr>
            <a:r>
              <a:rPr lang="en-US" sz="3799">
                <a:solidFill>
                  <a:srgbClr val="FFFFFF"/>
                </a:solidFill>
                <a:latin typeface="TT Fors"/>
              </a:rPr>
              <a:t>Meals</a:t>
            </a:r>
          </a:p>
          <a:p>
            <a:pPr>
              <a:lnSpc>
                <a:spcPts val="4939"/>
              </a:lnSpc>
            </a:pPr>
            <a:r>
              <a:rPr lang="en-US" sz="3799">
                <a:solidFill>
                  <a:srgbClr val="FFFFFF"/>
                </a:solidFill>
                <a:latin typeface="TT Fors"/>
              </a:rPr>
              <a:t>Transportation</a:t>
            </a:r>
          </a:p>
          <a:p>
            <a:pPr>
              <a:lnSpc>
                <a:spcPts val="4939"/>
              </a:lnSpc>
            </a:pPr>
            <a:r>
              <a:rPr lang="en-US" sz="3799">
                <a:solidFill>
                  <a:srgbClr val="FFFFFF"/>
                </a:solidFill>
                <a:latin typeface="TT Fors"/>
              </a:rPr>
              <a:t>Case Management</a:t>
            </a:r>
          </a:p>
          <a:p>
            <a:pPr>
              <a:lnSpc>
                <a:spcPts val="4939"/>
              </a:lnSpc>
            </a:pPr>
            <a:r>
              <a:rPr lang="en-US" sz="3799">
                <a:solidFill>
                  <a:srgbClr val="FFFFFF"/>
                </a:solidFill>
                <a:latin typeface="TT Fors"/>
              </a:rPr>
              <a:t>Medicare Counseling</a:t>
            </a:r>
          </a:p>
          <a:p>
            <a:pPr>
              <a:lnSpc>
                <a:spcPts val="4939"/>
              </a:lnSpc>
            </a:pPr>
            <a:r>
              <a:rPr lang="en-US" sz="3799">
                <a:solidFill>
                  <a:srgbClr val="FFFFFF"/>
                </a:solidFill>
                <a:latin typeface="TT Fors"/>
              </a:rPr>
              <a:t>Education</a:t>
            </a:r>
          </a:p>
          <a:p>
            <a:pPr>
              <a:lnSpc>
                <a:spcPts val="4939"/>
              </a:lnSpc>
            </a:pPr>
            <a:r>
              <a:rPr lang="en-US" sz="3799">
                <a:solidFill>
                  <a:srgbClr val="FFFFFF"/>
                </a:solidFill>
                <a:latin typeface="TT Fors"/>
              </a:rPr>
              <a:t>Caregiver Services</a:t>
            </a:r>
          </a:p>
          <a:p>
            <a:pPr>
              <a:lnSpc>
                <a:spcPts val="4939"/>
              </a:lnSpc>
            </a:pPr>
            <a:r>
              <a:rPr lang="en-US" sz="3799">
                <a:solidFill>
                  <a:srgbClr val="FFFFFF"/>
                </a:solidFill>
                <a:latin typeface="TT Fors"/>
              </a:rPr>
              <a:t>Dental </a:t>
            </a:r>
          </a:p>
          <a:p>
            <a:pPr>
              <a:lnSpc>
                <a:spcPts val="4939"/>
              </a:lnSpc>
            </a:pPr>
            <a:r>
              <a:rPr lang="en-US" sz="3799">
                <a:solidFill>
                  <a:srgbClr val="FFFFFF"/>
                </a:solidFill>
                <a:latin typeface="TT Fors"/>
              </a:rPr>
              <a:t>Emergency Funding</a:t>
            </a:r>
          </a:p>
          <a:p>
            <a:pPr>
              <a:lnSpc>
                <a:spcPts val="4939"/>
              </a:lnSpc>
            </a:pPr>
            <a:r>
              <a:rPr lang="en-US" sz="3799">
                <a:solidFill>
                  <a:srgbClr val="FFFFFF"/>
                </a:solidFill>
                <a:latin typeface="TT Fors"/>
              </a:rPr>
              <a:t>Bountiful Baskets</a:t>
            </a:r>
          </a:p>
          <a:p>
            <a:pPr>
              <a:lnSpc>
                <a:spcPts val="4939"/>
              </a:lnSpc>
            </a:pPr>
            <a:endParaRPr lang="en-US" sz="3799">
              <a:solidFill>
                <a:srgbClr val="FFFFFF"/>
              </a:solidFill>
              <a:latin typeface="TT Fors"/>
            </a:endParaRPr>
          </a:p>
          <a:p>
            <a:pPr marL="0" lvl="0" indent="0" algn="l">
              <a:lnSpc>
                <a:spcPts val="4939"/>
              </a:lnSpc>
              <a:spcBef>
                <a:spcPct val="0"/>
              </a:spcBef>
            </a:pPr>
            <a:endParaRPr lang="en-US" sz="3799">
              <a:solidFill>
                <a:srgbClr val="FFFFFF"/>
              </a:solidFill>
              <a:latin typeface="TT Fors"/>
            </a:endParaRPr>
          </a:p>
        </p:txBody>
      </p:sp>
      <p:sp>
        <p:nvSpPr>
          <p:cNvPr id="5" name="TextBox 5"/>
          <p:cNvSpPr txBox="1"/>
          <p:nvPr/>
        </p:nvSpPr>
        <p:spPr>
          <a:xfrm>
            <a:off x="12857049" y="511111"/>
            <a:ext cx="5202726" cy="5561965"/>
          </a:xfrm>
          <a:prstGeom prst="rect">
            <a:avLst/>
          </a:prstGeom>
        </p:spPr>
        <p:txBody>
          <a:bodyPr lIns="0" tIns="0" rIns="0" bIns="0" rtlCol="0" anchor="t">
            <a:spAutoFit/>
          </a:bodyPr>
          <a:lstStyle/>
          <a:p>
            <a:pPr>
              <a:lnSpc>
                <a:spcPts val="4939"/>
              </a:lnSpc>
            </a:pPr>
            <a:r>
              <a:rPr lang="en-US" sz="3799">
                <a:solidFill>
                  <a:srgbClr val="FFFFFF"/>
                </a:solidFill>
                <a:latin typeface="TT Fors"/>
              </a:rPr>
              <a:t>Information &amp; Referral</a:t>
            </a:r>
          </a:p>
          <a:p>
            <a:pPr>
              <a:lnSpc>
                <a:spcPts val="4939"/>
              </a:lnSpc>
            </a:pPr>
            <a:r>
              <a:rPr lang="en-US" sz="3799">
                <a:solidFill>
                  <a:srgbClr val="FFFFFF"/>
                </a:solidFill>
                <a:latin typeface="TT Fors"/>
              </a:rPr>
              <a:t>Evidence Based Health Promotion</a:t>
            </a:r>
          </a:p>
          <a:p>
            <a:pPr>
              <a:lnSpc>
                <a:spcPts val="4939"/>
              </a:lnSpc>
            </a:pPr>
            <a:r>
              <a:rPr lang="en-US" sz="3799">
                <a:solidFill>
                  <a:srgbClr val="FFFFFF"/>
                </a:solidFill>
                <a:latin typeface="TT Fors"/>
              </a:rPr>
              <a:t>Homemaker Services</a:t>
            </a:r>
          </a:p>
          <a:p>
            <a:pPr>
              <a:lnSpc>
                <a:spcPts val="4939"/>
              </a:lnSpc>
            </a:pPr>
            <a:r>
              <a:rPr lang="en-US" sz="3799">
                <a:solidFill>
                  <a:srgbClr val="FFFFFF"/>
                </a:solidFill>
                <a:latin typeface="TT Fors"/>
              </a:rPr>
              <a:t>Chore Services</a:t>
            </a:r>
          </a:p>
          <a:p>
            <a:pPr>
              <a:lnSpc>
                <a:spcPts val="4939"/>
              </a:lnSpc>
            </a:pPr>
            <a:r>
              <a:rPr lang="en-US" sz="3799">
                <a:solidFill>
                  <a:srgbClr val="FFFFFF"/>
                </a:solidFill>
                <a:latin typeface="TT Fors"/>
              </a:rPr>
              <a:t>Financial Vouchers</a:t>
            </a:r>
          </a:p>
          <a:p>
            <a:pPr>
              <a:lnSpc>
                <a:spcPts val="4939"/>
              </a:lnSpc>
            </a:pPr>
            <a:r>
              <a:rPr lang="en-US" sz="3799">
                <a:solidFill>
                  <a:srgbClr val="FFFFFF"/>
                </a:solidFill>
                <a:latin typeface="TT Fors"/>
              </a:rPr>
              <a:t>Home Modifications</a:t>
            </a:r>
          </a:p>
          <a:p>
            <a:pPr>
              <a:lnSpc>
                <a:spcPts val="4939"/>
              </a:lnSpc>
            </a:pPr>
            <a:r>
              <a:rPr lang="en-US" sz="3799">
                <a:solidFill>
                  <a:srgbClr val="FFFFFF"/>
                </a:solidFill>
                <a:latin typeface="TT Fors"/>
              </a:rPr>
              <a:t>Hearing Aids</a:t>
            </a:r>
          </a:p>
          <a:p>
            <a:pPr marL="0" lvl="0" indent="0" algn="l">
              <a:lnSpc>
                <a:spcPts val="4939"/>
              </a:lnSpc>
              <a:spcBef>
                <a:spcPct val="0"/>
              </a:spcBef>
            </a:pPr>
            <a:r>
              <a:rPr lang="en-US" sz="3799">
                <a:solidFill>
                  <a:srgbClr val="FFFFFF"/>
                </a:solidFill>
                <a:latin typeface="TT Fors"/>
              </a:rPr>
              <a:t>Elder Abuse Prevention</a:t>
            </a:r>
          </a:p>
        </p:txBody>
      </p:sp>
      <p:sp>
        <p:nvSpPr>
          <p:cNvPr id="6" name="Freeform 6"/>
          <p:cNvSpPr/>
          <p:nvPr/>
        </p:nvSpPr>
        <p:spPr>
          <a:xfrm>
            <a:off x="1460892" y="6084274"/>
            <a:ext cx="15366216" cy="4202726"/>
          </a:xfrm>
          <a:custGeom>
            <a:avLst/>
            <a:gdLst/>
            <a:ahLst/>
            <a:cxnLst/>
            <a:rect l="l" t="t" r="r" b="b"/>
            <a:pathLst>
              <a:path w="15366216" h="4202726">
                <a:moveTo>
                  <a:pt x="0" y="0"/>
                </a:moveTo>
                <a:lnTo>
                  <a:pt x="15366216" y="0"/>
                </a:lnTo>
                <a:lnTo>
                  <a:pt x="15366216" y="4202726"/>
                </a:lnTo>
                <a:lnTo>
                  <a:pt x="0" y="420272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59CB5"/>
        </a:solidFill>
        <a:effectLst/>
      </p:bgPr>
    </p:bg>
    <p:spTree>
      <p:nvGrpSpPr>
        <p:cNvPr id="1" name=""/>
        <p:cNvGrpSpPr/>
        <p:nvPr/>
      </p:nvGrpSpPr>
      <p:grpSpPr>
        <a:xfrm>
          <a:off x="0" y="0"/>
          <a:ext cx="0" cy="0"/>
          <a:chOff x="0" y="0"/>
          <a:chExt cx="0" cy="0"/>
        </a:xfrm>
      </p:grpSpPr>
      <p:sp>
        <p:nvSpPr>
          <p:cNvPr id="2" name="Freeform 2"/>
          <p:cNvSpPr/>
          <p:nvPr/>
        </p:nvSpPr>
        <p:spPr>
          <a:xfrm>
            <a:off x="0" y="0"/>
            <a:ext cx="7024000" cy="1457811"/>
          </a:xfrm>
          <a:custGeom>
            <a:avLst/>
            <a:gdLst/>
            <a:ahLst/>
            <a:cxnLst/>
            <a:rect l="l" t="t" r="r" b="b"/>
            <a:pathLst>
              <a:path w="7024000" h="1457811">
                <a:moveTo>
                  <a:pt x="0" y="0"/>
                </a:moveTo>
                <a:lnTo>
                  <a:pt x="7024000" y="0"/>
                </a:lnTo>
                <a:lnTo>
                  <a:pt x="7024000" y="1457811"/>
                </a:lnTo>
                <a:lnTo>
                  <a:pt x="0" y="1457811"/>
                </a:lnTo>
                <a:lnTo>
                  <a:pt x="0" y="0"/>
                </a:lnTo>
                <a:close/>
              </a:path>
            </a:pathLst>
          </a:custGeom>
          <a:blipFill>
            <a:blip r:embed="rId3"/>
            <a:stretch>
              <a:fillRect/>
            </a:stretch>
          </a:blipFill>
        </p:spPr>
        <p:txBody>
          <a:bodyPr/>
          <a:lstStyle/>
          <a:p>
            <a:endParaRPr lang="en-US"/>
          </a:p>
        </p:txBody>
      </p:sp>
      <p:sp>
        <p:nvSpPr>
          <p:cNvPr id="3" name="Freeform 3"/>
          <p:cNvSpPr/>
          <p:nvPr/>
        </p:nvSpPr>
        <p:spPr>
          <a:xfrm>
            <a:off x="0" y="1457811"/>
            <a:ext cx="7024000" cy="5354017"/>
          </a:xfrm>
          <a:custGeom>
            <a:avLst/>
            <a:gdLst/>
            <a:ahLst/>
            <a:cxnLst/>
            <a:rect l="l" t="t" r="r" b="b"/>
            <a:pathLst>
              <a:path w="7024000" h="5354017">
                <a:moveTo>
                  <a:pt x="0" y="0"/>
                </a:moveTo>
                <a:lnTo>
                  <a:pt x="7024000" y="0"/>
                </a:lnTo>
                <a:lnTo>
                  <a:pt x="7024000" y="5354017"/>
                </a:lnTo>
                <a:lnTo>
                  <a:pt x="0" y="5354017"/>
                </a:lnTo>
                <a:lnTo>
                  <a:pt x="0" y="0"/>
                </a:lnTo>
                <a:close/>
              </a:path>
            </a:pathLst>
          </a:custGeom>
          <a:blipFill>
            <a:blip r:embed="rId4"/>
            <a:stretch>
              <a:fillRect/>
            </a:stretch>
          </a:blipFill>
        </p:spPr>
        <p:txBody>
          <a:bodyPr/>
          <a:lstStyle/>
          <a:p>
            <a:endParaRPr lang="en-US"/>
          </a:p>
        </p:txBody>
      </p:sp>
      <p:sp>
        <p:nvSpPr>
          <p:cNvPr id="4" name="Freeform 4"/>
          <p:cNvSpPr/>
          <p:nvPr/>
        </p:nvSpPr>
        <p:spPr>
          <a:xfrm>
            <a:off x="12074469" y="6811828"/>
            <a:ext cx="6213531" cy="3475172"/>
          </a:xfrm>
          <a:custGeom>
            <a:avLst/>
            <a:gdLst/>
            <a:ahLst/>
            <a:cxnLst/>
            <a:rect l="l" t="t" r="r" b="b"/>
            <a:pathLst>
              <a:path w="6213531" h="3475172">
                <a:moveTo>
                  <a:pt x="0" y="0"/>
                </a:moveTo>
                <a:lnTo>
                  <a:pt x="6213531" y="0"/>
                </a:lnTo>
                <a:lnTo>
                  <a:pt x="6213531" y="3475172"/>
                </a:lnTo>
                <a:lnTo>
                  <a:pt x="0" y="3475172"/>
                </a:lnTo>
                <a:lnTo>
                  <a:pt x="0" y="0"/>
                </a:lnTo>
                <a:close/>
              </a:path>
            </a:pathLst>
          </a:custGeom>
          <a:blipFill>
            <a:blip r:embed="rId5"/>
            <a:stretch>
              <a:fillRect l="-6279" r="-6279"/>
            </a:stretch>
          </a:blipFill>
        </p:spPr>
        <p:txBody>
          <a:bodyPr/>
          <a:lstStyle/>
          <a:p>
            <a:endParaRPr lang="en-US"/>
          </a:p>
        </p:txBody>
      </p:sp>
      <p:sp>
        <p:nvSpPr>
          <p:cNvPr id="5" name="Freeform 5"/>
          <p:cNvSpPr/>
          <p:nvPr/>
        </p:nvSpPr>
        <p:spPr>
          <a:xfrm>
            <a:off x="5286357" y="6811828"/>
            <a:ext cx="6788112" cy="3475172"/>
          </a:xfrm>
          <a:custGeom>
            <a:avLst/>
            <a:gdLst/>
            <a:ahLst/>
            <a:cxnLst/>
            <a:rect l="l" t="t" r="r" b="b"/>
            <a:pathLst>
              <a:path w="6788112" h="3475172">
                <a:moveTo>
                  <a:pt x="0" y="0"/>
                </a:moveTo>
                <a:lnTo>
                  <a:pt x="6788112" y="0"/>
                </a:lnTo>
                <a:lnTo>
                  <a:pt x="6788112" y="3475172"/>
                </a:lnTo>
                <a:lnTo>
                  <a:pt x="0" y="3475172"/>
                </a:lnTo>
                <a:lnTo>
                  <a:pt x="0" y="0"/>
                </a:lnTo>
                <a:close/>
              </a:path>
            </a:pathLst>
          </a:custGeom>
          <a:blipFill>
            <a:blip r:embed="rId6"/>
            <a:stretch>
              <a:fillRect/>
            </a:stretch>
          </a:blipFill>
        </p:spPr>
        <p:txBody>
          <a:bodyPr/>
          <a:lstStyle/>
          <a:p>
            <a:endParaRPr lang="en-US"/>
          </a:p>
        </p:txBody>
      </p:sp>
      <p:sp>
        <p:nvSpPr>
          <p:cNvPr id="6" name="Freeform 6"/>
          <p:cNvSpPr/>
          <p:nvPr/>
        </p:nvSpPr>
        <p:spPr>
          <a:xfrm>
            <a:off x="0" y="6811828"/>
            <a:ext cx="5286357" cy="3475172"/>
          </a:xfrm>
          <a:custGeom>
            <a:avLst/>
            <a:gdLst/>
            <a:ahLst/>
            <a:cxnLst/>
            <a:rect l="l" t="t" r="r" b="b"/>
            <a:pathLst>
              <a:path w="5286357" h="3475172">
                <a:moveTo>
                  <a:pt x="0" y="0"/>
                </a:moveTo>
                <a:lnTo>
                  <a:pt x="5286357" y="0"/>
                </a:lnTo>
                <a:lnTo>
                  <a:pt x="5286357" y="3475172"/>
                </a:lnTo>
                <a:lnTo>
                  <a:pt x="0" y="3475172"/>
                </a:lnTo>
                <a:lnTo>
                  <a:pt x="0" y="0"/>
                </a:lnTo>
                <a:close/>
              </a:path>
            </a:pathLst>
          </a:custGeom>
          <a:blipFill>
            <a:blip r:embed="rId7"/>
            <a:stretch>
              <a:fillRect/>
            </a:stretch>
          </a:blipFill>
        </p:spPr>
        <p:txBody>
          <a:bodyPr/>
          <a:lstStyle/>
          <a:p>
            <a:endParaRPr lang="en-US"/>
          </a:p>
        </p:txBody>
      </p:sp>
      <p:sp>
        <p:nvSpPr>
          <p:cNvPr id="7" name="Freeform 7"/>
          <p:cNvSpPr/>
          <p:nvPr/>
        </p:nvSpPr>
        <p:spPr>
          <a:xfrm>
            <a:off x="7024000" y="0"/>
            <a:ext cx="5617307" cy="6944779"/>
          </a:xfrm>
          <a:custGeom>
            <a:avLst/>
            <a:gdLst/>
            <a:ahLst/>
            <a:cxnLst/>
            <a:rect l="l" t="t" r="r" b="b"/>
            <a:pathLst>
              <a:path w="5617307" h="6944779">
                <a:moveTo>
                  <a:pt x="0" y="0"/>
                </a:moveTo>
                <a:lnTo>
                  <a:pt x="5617308" y="0"/>
                </a:lnTo>
                <a:lnTo>
                  <a:pt x="5617308" y="6944779"/>
                </a:lnTo>
                <a:lnTo>
                  <a:pt x="0" y="6944779"/>
                </a:lnTo>
                <a:lnTo>
                  <a:pt x="0" y="0"/>
                </a:lnTo>
                <a:close/>
              </a:path>
            </a:pathLst>
          </a:custGeom>
          <a:blipFill>
            <a:blip r:embed="rId8"/>
            <a:stretch>
              <a:fillRect l="-2407" r="-5818"/>
            </a:stretch>
          </a:blipFill>
        </p:spPr>
        <p:txBody>
          <a:bodyPr/>
          <a:lstStyle/>
          <a:p>
            <a:endParaRPr lang="en-US"/>
          </a:p>
        </p:txBody>
      </p:sp>
      <p:sp>
        <p:nvSpPr>
          <p:cNvPr id="8" name="TextBox 8"/>
          <p:cNvSpPr txBox="1"/>
          <p:nvPr/>
        </p:nvSpPr>
        <p:spPr>
          <a:xfrm>
            <a:off x="12796510" y="716280"/>
            <a:ext cx="5491490" cy="3863340"/>
          </a:xfrm>
          <a:prstGeom prst="rect">
            <a:avLst/>
          </a:prstGeom>
        </p:spPr>
        <p:txBody>
          <a:bodyPr lIns="0" tIns="0" rIns="0" bIns="0" rtlCol="0" anchor="t">
            <a:spAutoFit/>
          </a:bodyPr>
          <a:lstStyle/>
          <a:p>
            <a:pPr algn="ctr">
              <a:lnSpc>
                <a:spcPts val="4409"/>
              </a:lnSpc>
            </a:pPr>
            <a:r>
              <a:rPr lang="en-US" sz="3150">
                <a:solidFill>
                  <a:srgbClr val="FFFFFF"/>
                </a:solidFill>
                <a:latin typeface="Josefin Sans"/>
              </a:rPr>
              <a:t>89 Supporters, including counties, municipalities, statewide older adult advocacy organizations, councils of governments, individual AAAs, local service providers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7EC"/>
        </a:solidFill>
        <a:effectLst/>
      </p:bgPr>
    </p:bg>
    <p:spTree>
      <p:nvGrpSpPr>
        <p:cNvPr id="1" name=""/>
        <p:cNvGrpSpPr/>
        <p:nvPr/>
      </p:nvGrpSpPr>
      <p:grpSpPr>
        <a:xfrm>
          <a:off x="0" y="0"/>
          <a:ext cx="0" cy="0"/>
          <a:chOff x="0" y="0"/>
          <a:chExt cx="0" cy="0"/>
        </a:xfrm>
      </p:grpSpPr>
      <p:grpSp>
        <p:nvGrpSpPr>
          <p:cNvPr id="2" name="Group 2"/>
          <p:cNvGrpSpPr/>
          <p:nvPr/>
        </p:nvGrpSpPr>
        <p:grpSpPr>
          <a:xfrm>
            <a:off x="12058382" y="4773435"/>
            <a:ext cx="4865636" cy="6740765"/>
            <a:chOff x="0" y="0"/>
            <a:chExt cx="612443" cy="848468"/>
          </a:xfrm>
        </p:grpSpPr>
        <p:sp>
          <p:nvSpPr>
            <p:cNvPr id="3" name="Freeform 3"/>
            <p:cNvSpPr/>
            <p:nvPr/>
          </p:nvSpPr>
          <p:spPr>
            <a:xfrm>
              <a:off x="0" y="0"/>
              <a:ext cx="612443" cy="848468"/>
            </a:xfrm>
            <a:custGeom>
              <a:avLst/>
              <a:gdLst/>
              <a:ahLst/>
              <a:cxnLst/>
              <a:rect l="l" t="t" r="r" b="b"/>
              <a:pathLst>
                <a:path w="612443" h="848468">
                  <a:moveTo>
                    <a:pt x="204258" y="19070"/>
                  </a:moveTo>
                  <a:cubicBezTo>
                    <a:pt x="235555" y="7556"/>
                    <a:pt x="271352" y="0"/>
                    <a:pt x="306386" y="0"/>
                  </a:cubicBezTo>
                  <a:cubicBezTo>
                    <a:pt x="341422" y="0"/>
                    <a:pt x="375134" y="6476"/>
                    <a:pt x="406202" y="17990"/>
                  </a:cubicBezTo>
                  <a:cubicBezTo>
                    <a:pt x="406864" y="18350"/>
                    <a:pt x="407524" y="18350"/>
                    <a:pt x="408185" y="18710"/>
                  </a:cubicBezTo>
                  <a:cubicBezTo>
                    <a:pt x="524857" y="64765"/>
                    <a:pt x="610791" y="186379"/>
                    <a:pt x="612443" y="329294"/>
                  </a:cubicBezTo>
                  <a:lnTo>
                    <a:pt x="612443" y="848468"/>
                  </a:lnTo>
                  <a:lnTo>
                    <a:pt x="0" y="848468"/>
                  </a:lnTo>
                  <a:lnTo>
                    <a:pt x="0" y="329680"/>
                  </a:lnTo>
                  <a:cubicBezTo>
                    <a:pt x="1653" y="185660"/>
                    <a:pt x="86264" y="64045"/>
                    <a:pt x="204258" y="19070"/>
                  </a:cubicBezTo>
                  <a:close/>
                </a:path>
              </a:pathLst>
            </a:custGeom>
            <a:solidFill>
              <a:srgbClr val="559CB5"/>
            </a:solidFill>
          </p:spPr>
          <p:txBody>
            <a:bodyPr/>
            <a:lstStyle/>
            <a:p>
              <a:endParaRPr lang="en-US"/>
            </a:p>
          </p:txBody>
        </p:sp>
        <p:sp>
          <p:nvSpPr>
            <p:cNvPr id="4" name="TextBox 4"/>
            <p:cNvSpPr txBox="1"/>
            <p:nvPr/>
          </p:nvSpPr>
          <p:spPr>
            <a:xfrm>
              <a:off x="0" y="88900"/>
              <a:ext cx="612443" cy="75956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63981" y="4773435"/>
            <a:ext cx="4865636" cy="6523051"/>
            <a:chOff x="0" y="0"/>
            <a:chExt cx="612443" cy="821064"/>
          </a:xfrm>
        </p:grpSpPr>
        <p:sp>
          <p:nvSpPr>
            <p:cNvPr id="6" name="Freeform 6"/>
            <p:cNvSpPr/>
            <p:nvPr/>
          </p:nvSpPr>
          <p:spPr>
            <a:xfrm>
              <a:off x="0" y="0"/>
              <a:ext cx="612443" cy="821064"/>
            </a:xfrm>
            <a:custGeom>
              <a:avLst/>
              <a:gdLst/>
              <a:ahLst/>
              <a:cxnLst/>
              <a:rect l="l" t="t" r="r" b="b"/>
              <a:pathLst>
                <a:path w="612443" h="821064">
                  <a:moveTo>
                    <a:pt x="204258" y="19070"/>
                  </a:moveTo>
                  <a:cubicBezTo>
                    <a:pt x="235555" y="7556"/>
                    <a:pt x="271352" y="0"/>
                    <a:pt x="306386" y="0"/>
                  </a:cubicBezTo>
                  <a:cubicBezTo>
                    <a:pt x="341422" y="0"/>
                    <a:pt x="375134" y="6476"/>
                    <a:pt x="406202" y="17990"/>
                  </a:cubicBezTo>
                  <a:cubicBezTo>
                    <a:pt x="406864" y="18350"/>
                    <a:pt x="407524" y="18350"/>
                    <a:pt x="408185" y="18710"/>
                  </a:cubicBezTo>
                  <a:cubicBezTo>
                    <a:pt x="524857" y="64765"/>
                    <a:pt x="610791" y="186379"/>
                    <a:pt x="612443" y="328686"/>
                  </a:cubicBezTo>
                  <a:lnTo>
                    <a:pt x="612443" y="821064"/>
                  </a:lnTo>
                  <a:lnTo>
                    <a:pt x="0" y="821064"/>
                  </a:lnTo>
                  <a:lnTo>
                    <a:pt x="0" y="329051"/>
                  </a:lnTo>
                  <a:cubicBezTo>
                    <a:pt x="1653" y="185660"/>
                    <a:pt x="86264" y="64045"/>
                    <a:pt x="204258" y="19070"/>
                  </a:cubicBezTo>
                  <a:close/>
                </a:path>
              </a:pathLst>
            </a:custGeom>
            <a:solidFill>
              <a:srgbClr val="559CB5"/>
            </a:solidFill>
          </p:spPr>
          <p:txBody>
            <a:bodyPr/>
            <a:lstStyle/>
            <a:p>
              <a:endParaRPr lang="en-US"/>
            </a:p>
          </p:txBody>
        </p:sp>
        <p:sp>
          <p:nvSpPr>
            <p:cNvPr id="7" name="TextBox 7"/>
            <p:cNvSpPr txBox="1"/>
            <p:nvPr/>
          </p:nvSpPr>
          <p:spPr>
            <a:xfrm>
              <a:off x="0" y="88900"/>
              <a:ext cx="612443" cy="73216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711182" y="4773435"/>
            <a:ext cx="4865636" cy="6523051"/>
            <a:chOff x="0" y="0"/>
            <a:chExt cx="612443" cy="821064"/>
          </a:xfrm>
        </p:grpSpPr>
        <p:sp>
          <p:nvSpPr>
            <p:cNvPr id="9" name="Freeform 9"/>
            <p:cNvSpPr/>
            <p:nvPr/>
          </p:nvSpPr>
          <p:spPr>
            <a:xfrm>
              <a:off x="0" y="0"/>
              <a:ext cx="612443" cy="821064"/>
            </a:xfrm>
            <a:custGeom>
              <a:avLst/>
              <a:gdLst/>
              <a:ahLst/>
              <a:cxnLst/>
              <a:rect l="l" t="t" r="r" b="b"/>
              <a:pathLst>
                <a:path w="612443" h="821064">
                  <a:moveTo>
                    <a:pt x="204258" y="19070"/>
                  </a:moveTo>
                  <a:cubicBezTo>
                    <a:pt x="235555" y="7556"/>
                    <a:pt x="271352" y="0"/>
                    <a:pt x="306386" y="0"/>
                  </a:cubicBezTo>
                  <a:cubicBezTo>
                    <a:pt x="341422" y="0"/>
                    <a:pt x="375134" y="6476"/>
                    <a:pt x="406202" y="17990"/>
                  </a:cubicBezTo>
                  <a:cubicBezTo>
                    <a:pt x="406864" y="18350"/>
                    <a:pt x="407524" y="18350"/>
                    <a:pt x="408185" y="18710"/>
                  </a:cubicBezTo>
                  <a:cubicBezTo>
                    <a:pt x="524857" y="64765"/>
                    <a:pt x="610791" y="186379"/>
                    <a:pt x="612443" y="328686"/>
                  </a:cubicBezTo>
                  <a:lnTo>
                    <a:pt x="612443" y="821064"/>
                  </a:lnTo>
                  <a:lnTo>
                    <a:pt x="0" y="821064"/>
                  </a:lnTo>
                  <a:lnTo>
                    <a:pt x="0" y="329051"/>
                  </a:lnTo>
                  <a:cubicBezTo>
                    <a:pt x="1653" y="185660"/>
                    <a:pt x="86264" y="64045"/>
                    <a:pt x="204258" y="19070"/>
                  </a:cubicBezTo>
                  <a:close/>
                </a:path>
              </a:pathLst>
            </a:custGeom>
            <a:solidFill>
              <a:srgbClr val="559CB5"/>
            </a:solidFill>
          </p:spPr>
          <p:txBody>
            <a:bodyPr/>
            <a:lstStyle/>
            <a:p>
              <a:endParaRPr lang="en-US"/>
            </a:p>
          </p:txBody>
        </p:sp>
        <p:sp>
          <p:nvSpPr>
            <p:cNvPr id="10" name="TextBox 10"/>
            <p:cNvSpPr txBox="1"/>
            <p:nvPr/>
          </p:nvSpPr>
          <p:spPr>
            <a:xfrm>
              <a:off x="0" y="88900"/>
              <a:ext cx="612443" cy="732164"/>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3691265" y="1009650"/>
            <a:ext cx="10694401" cy="836041"/>
          </a:xfrm>
          <a:prstGeom prst="rect">
            <a:avLst/>
          </a:prstGeom>
        </p:spPr>
        <p:txBody>
          <a:bodyPr lIns="0" tIns="0" rIns="0" bIns="0" rtlCol="0" anchor="t">
            <a:spAutoFit/>
          </a:bodyPr>
          <a:lstStyle/>
          <a:p>
            <a:pPr algn="ctr">
              <a:lnSpc>
                <a:spcPts val="6271"/>
              </a:lnSpc>
            </a:pPr>
            <a:r>
              <a:rPr lang="en-US" sz="6399">
                <a:solidFill>
                  <a:srgbClr val="5C4239"/>
                </a:solidFill>
                <a:latin typeface="Source Sans Pro Bold"/>
              </a:rPr>
              <a:t>Ask </a:t>
            </a:r>
          </a:p>
        </p:txBody>
      </p:sp>
      <p:grpSp>
        <p:nvGrpSpPr>
          <p:cNvPr id="12" name="Group 12"/>
          <p:cNvGrpSpPr/>
          <p:nvPr/>
        </p:nvGrpSpPr>
        <p:grpSpPr>
          <a:xfrm>
            <a:off x="2816142" y="3792777"/>
            <a:ext cx="1961316" cy="196131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0235"/>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8163342" y="3792777"/>
            <a:ext cx="1961316" cy="196131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0235"/>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3510542" y="3792777"/>
            <a:ext cx="1961316" cy="196131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0235"/>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2654045" y="4048760"/>
            <a:ext cx="2273091" cy="1094740"/>
          </a:xfrm>
          <a:prstGeom prst="rect">
            <a:avLst/>
          </a:prstGeom>
        </p:spPr>
        <p:txBody>
          <a:bodyPr lIns="0" tIns="0" rIns="0" bIns="0" rtlCol="0" anchor="t">
            <a:spAutoFit/>
          </a:bodyPr>
          <a:lstStyle/>
          <a:p>
            <a:pPr algn="ctr">
              <a:lnSpc>
                <a:spcPts val="8959"/>
              </a:lnSpc>
            </a:pPr>
            <a:r>
              <a:rPr lang="en-US" sz="6399">
                <a:solidFill>
                  <a:srgbClr val="FFFFFF"/>
                </a:solidFill>
                <a:latin typeface="Open Sans Bold"/>
              </a:rPr>
              <a:t>1</a:t>
            </a:r>
          </a:p>
        </p:txBody>
      </p:sp>
      <p:sp>
        <p:nvSpPr>
          <p:cNvPr id="22" name="TextBox 22"/>
          <p:cNvSpPr txBox="1"/>
          <p:nvPr/>
        </p:nvSpPr>
        <p:spPr>
          <a:xfrm>
            <a:off x="8001246" y="4048760"/>
            <a:ext cx="2273091" cy="1094740"/>
          </a:xfrm>
          <a:prstGeom prst="rect">
            <a:avLst/>
          </a:prstGeom>
        </p:spPr>
        <p:txBody>
          <a:bodyPr lIns="0" tIns="0" rIns="0" bIns="0" rtlCol="0" anchor="t">
            <a:spAutoFit/>
          </a:bodyPr>
          <a:lstStyle/>
          <a:p>
            <a:pPr algn="ctr">
              <a:lnSpc>
                <a:spcPts val="8959"/>
              </a:lnSpc>
            </a:pPr>
            <a:r>
              <a:rPr lang="en-US" sz="6399">
                <a:solidFill>
                  <a:srgbClr val="FFFFFF"/>
                </a:solidFill>
                <a:latin typeface="Open Sans Bold"/>
              </a:rPr>
              <a:t>2</a:t>
            </a:r>
          </a:p>
        </p:txBody>
      </p:sp>
      <p:sp>
        <p:nvSpPr>
          <p:cNvPr id="23" name="TextBox 23"/>
          <p:cNvSpPr txBox="1"/>
          <p:nvPr/>
        </p:nvSpPr>
        <p:spPr>
          <a:xfrm>
            <a:off x="13348446" y="4048760"/>
            <a:ext cx="2273091" cy="1094740"/>
          </a:xfrm>
          <a:prstGeom prst="rect">
            <a:avLst/>
          </a:prstGeom>
        </p:spPr>
        <p:txBody>
          <a:bodyPr lIns="0" tIns="0" rIns="0" bIns="0" rtlCol="0" anchor="t">
            <a:spAutoFit/>
          </a:bodyPr>
          <a:lstStyle/>
          <a:p>
            <a:pPr algn="ctr">
              <a:lnSpc>
                <a:spcPts val="8959"/>
              </a:lnSpc>
            </a:pPr>
            <a:r>
              <a:rPr lang="en-US" sz="6399">
                <a:solidFill>
                  <a:srgbClr val="FFFFFF"/>
                </a:solidFill>
                <a:latin typeface="Open Sans Bold"/>
              </a:rPr>
              <a:t>3</a:t>
            </a:r>
          </a:p>
        </p:txBody>
      </p:sp>
      <p:sp>
        <p:nvSpPr>
          <p:cNvPr id="24" name="TextBox 24"/>
          <p:cNvSpPr txBox="1"/>
          <p:nvPr/>
        </p:nvSpPr>
        <p:spPr>
          <a:xfrm>
            <a:off x="2096891" y="6087143"/>
            <a:ext cx="3606677" cy="388620"/>
          </a:xfrm>
          <a:prstGeom prst="rect">
            <a:avLst/>
          </a:prstGeom>
        </p:spPr>
        <p:txBody>
          <a:bodyPr lIns="0" tIns="0" rIns="0" bIns="0" rtlCol="0" anchor="t">
            <a:spAutoFit/>
          </a:bodyPr>
          <a:lstStyle/>
          <a:p>
            <a:pPr algn="ctr">
              <a:lnSpc>
                <a:spcPts val="2940"/>
              </a:lnSpc>
            </a:pPr>
            <a:r>
              <a:rPr lang="en-US" sz="3000">
                <a:solidFill>
                  <a:srgbClr val="180F10"/>
                </a:solidFill>
                <a:latin typeface="Source Sans Pro Bold"/>
              </a:rPr>
              <a:t>$5M</a:t>
            </a:r>
          </a:p>
        </p:txBody>
      </p:sp>
      <p:sp>
        <p:nvSpPr>
          <p:cNvPr id="25" name="TextBox 25"/>
          <p:cNvSpPr txBox="1"/>
          <p:nvPr/>
        </p:nvSpPr>
        <p:spPr>
          <a:xfrm>
            <a:off x="7444091" y="6087143"/>
            <a:ext cx="3606677" cy="388620"/>
          </a:xfrm>
          <a:prstGeom prst="rect">
            <a:avLst/>
          </a:prstGeom>
        </p:spPr>
        <p:txBody>
          <a:bodyPr lIns="0" tIns="0" rIns="0" bIns="0" rtlCol="0" anchor="t">
            <a:spAutoFit/>
          </a:bodyPr>
          <a:lstStyle/>
          <a:p>
            <a:pPr algn="ctr">
              <a:lnSpc>
                <a:spcPts val="2940"/>
              </a:lnSpc>
            </a:pPr>
            <a:r>
              <a:rPr lang="en-US" sz="3000">
                <a:solidFill>
                  <a:srgbClr val="180F10"/>
                </a:solidFill>
                <a:latin typeface="Source Sans Pro Bold"/>
              </a:rPr>
              <a:t>Community Provider</a:t>
            </a:r>
          </a:p>
        </p:txBody>
      </p:sp>
      <p:sp>
        <p:nvSpPr>
          <p:cNvPr id="26" name="TextBox 26"/>
          <p:cNvSpPr txBox="1"/>
          <p:nvPr/>
        </p:nvSpPr>
        <p:spPr>
          <a:xfrm>
            <a:off x="12685756" y="6087143"/>
            <a:ext cx="3606677" cy="388620"/>
          </a:xfrm>
          <a:prstGeom prst="rect">
            <a:avLst/>
          </a:prstGeom>
        </p:spPr>
        <p:txBody>
          <a:bodyPr lIns="0" tIns="0" rIns="0" bIns="0" rtlCol="0" anchor="t">
            <a:spAutoFit/>
          </a:bodyPr>
          <a:lstStyle/>
          <a:p>
            <a:pPr algn="ctr">
              <a:lnSpc>
                <a:spcPts val="2940"/>
              </a:lnSpc>
            </a:pPr>
            <a:r>
              <a:rPr lang="en-US" sz="3000">
                <a:solidFill>
                  <a:srgbClr val="180F10"/>
                </a:solidFill>
                <a:latin typeface="Source Sans Pro Bold"/>
              </a:rPr>
              <a:t>Statutory Proposal</a:t>
            </a:r>
          </a:p>
        </p:txBody>
      </p:sp>
      <p:sp>
        <p:nvSpPr>
          <p:cNvPr id="27" name="TextBox 27"/>
          <p:cNvSpPr txBox="1"/>
          <p:nvPr/>
        </p:nvSpPr>
        <p:spPr>
          <a:xfrm>
            <a:off x="1469516" y="6594418"/>
            <a:ext cx="4654566" cy="422275"/>
          </a:xfrm>
          <a:prstGeom prst="rect">
            <a:avLst/>
          </a:prstGeom>
        </p:spPr>
        <p:txBody>
          <a:bodyPr lIns="0" tIns="0" rIns="0" bIns="0" rtlCol="0" anchor="t">
            <a:spAutoFit/>
          </a:bodyPr>
          <a:lstStyle/>
          <a:p>
            <a:pPr algn="ctr">
              <a:lnSpc>
                <a:spcPts val="3499"/>
              </a:lnSpc>
            </a:pPr>
            <a:r>
              <a:rPr lang="en-US" sz="2499">
                <a:solidFill>
                  <a:srgbClr val="180F10"/>
                </a:solidFill>
                <a:latin typeface="Open Sans"/>
              </a:rPr>
              <a:t>General Fund base increase</a:t>
            </a:r>
          </a:p>
        </p:txBody>
      </p:sp>
      <p:sp>
        <p:nvSpPr>
          <p:cNvPr id="28" name="TextBox 28"/>
          <p:cNvSpPr txBox="1"/>
          <p:nvPr/>
        </p:nvSpPr>
        <p:spPr>
          <a:xfrm>
            <a:off x="6816717" y="6594418"/>
            <a:ext cx="4654566" cy="1298575"/>
          </a:xfrm>
          <a:prstGeom prst="rect">
            <a:avLst/>
          </a:prstGeom>
        </p:spPr>
        <p:txBody>
          <a:bodyPr lIns="0" tIns="0" rIns="0" bIns="0" rtlCol="0" anchor="t">
            <a:spAutoFit/>
          </a:bodyPr>
          <a:lstStyle/>
          <a:p>
            <a:pPr algn="ctr">
              <a:lnSpc>
                <a:spcPts val="3499"/>
              </a:lnSpc>
            </a:pPr>
            <a:r>
              <a:rPr lang="en-US" sz="2499">
                <a:solidFill>
                  <a:srgbClr val="180F10"/>
                </a:solidFill>
                <a:latin typeface="Open Sans"/>
              </a:rPr>
              <a:t>Classification as a community provider to be considered for annual inflationary increases</a:t>
            </a:r>
          </a:p>
        </p:txBody>
      </p:sp>
      <p:sp>
        <p:nvSpPr>
          <p:cNvPr id="29" name="TextBox 29"/>
          <p:cNvSpPr txBox="1"/>
          <p:nvPr/>
        </p:nvSpPr>
        <p:spPr>
          <a:xfrm>
            <a:off x="12058382" y="6594418"/>
            <a:ext cx="4654566" cy="860425"/>
          </a:xfrm>
          <a:prstGeom prst="rect">
            <a:avLst/>
          </a:prstGeom>
        </p:spPr>
        <p:txBody>
          <a:bodyPr lIns="0" tIns="0" rIns="0" bIns="0" rtlCol="0" anchor="t">
            <a:spAutoFit/>
          </a:bodyPr>
          <a:lstStyle/>
          <a:p>
            <a:pPr algn="ctr">
              <a:lnSpc>
                <a:spcPts val="3499"/>
              </a:lnSpc>
            </a:pPr>
            <a:r>
              <a:rPr lang="en-US" sz="2499">
                <a:solidFill>
                  <a:srgbClr val="180F10"/>
                </a:solidFill>
                <a:latin typeface="Open Sans"/>
              </a:rPr>
              <a:t>Review adequacy of funding every five years</a:t>
            </a:r>
          </a:p>
        </p:txBody>
      </p:sp>
      <p:sp>
        <p:nvSpPr>
          <p:cNvPr id="30" name="TextBox 30"/>
          <p:cNvSpPr txBox="1"/>
          <p:nvPr/>
        </p:nvSpPr>
        <p:spPr>
          <a:xfrm>
            <a:off x="3070719" y="1993256"/>
            <a:ext cx="12146561" cy="941070"/>
          </a:xfrm>
          <a:prstGeom prst="rect">
            <a:avLst/>
          </a:prstGeom>
        </p:spPr>
        <p:txBody>
          <a:bodyPr lIns="0" tIns="0" rIns="0" bIns="0" rtlCol="0" anchor="t">
            <a:spAutoFit/>
          </a:bodyPr>
          <a:lstStyle/>
          <a:p>
            <a:pPr algn="ctr">
              <a:lnSpc>
                <a:spcPts val="3779"/>
              </a:lnSpc>
            </a:pPr>
            <a:r>
              <a:rPr lang="en-US" sz="2699">
                <a:solidFill>
                  <a:srgbClr val="180F10"/>
                </a:solidFill>
                <a:latin typeface="Open Sans"/>
              </a:rPr>
              <a:t>Increase in General Fund support for </a:t>
            </a:r>
          </a:p>
          <a:p>
            <a:pPr algn="ctr">
              <a:lnSpc>
                <a:spcPts val="3779"/>
              </a:lnSpc>
            </a:pPr>
            <a:r>
              <a:rPr lang="en-US" sz="2699">
                <a:solidFill>
                  <a:srgbClr val="180F10"/>
                </a:solidFill>
                <a:latin typeface="Open Sans"/>
              </a:rPr>
              <a:t>State Funding for Senior Services (CDHS)</a:t>
            </a:r>
          </a:p>
        </p:txBody>
      </p:sp>
      <p:sp>
        <p:nvSpPr>
          <p:cNvPr id="31" name="Freeform 31"/>
          <p:cNvSpPr/>
          <p:nvPr/>
        </p:nvSpPr>
        <p:spPr>
          <a:xfrm rot="4846805">
            <a:off x="-3145769" y="-2935603"/>
            <a:ext cx="5871205" cy="5871205"/>
          </a:xfrm>
          <a:custGeom>
            <a:avLst/>
            <a:gdLst/>
            <a:ahLst/>
            <a:cxnLst/>
            <a:rect l="l" t="t" r="r" b="b"/>
            <a:pathLst>
              <a:path w="5871205" h="5871205">
                <a:moveTo>
                  <a:pt x="0" y="0"/>
                </a:moveTo>
                <a:lnTo>
                  <a:pt x="5871205" y="0"/>
                </a:lnTo>
                <a:lnTo>
                  <a:pt x="5871205" y="5871206"/>
                </a:lnTo>
                <a:lnTo>
                  <a:pt x="0" y="58712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Freeform 32"/>
          <p:cNvSpPr/>
          <p:nvPr/>
        </p:nvSpPr>
        <p:spPr>
          <a:xfrm rot="4846805">
            <a:off x="15352397" y="-2935603"/>
            <a:ext cx="5871205" cy="5871205"/>
          </a:xfrm>
          <a:custGeom>
            <a:avLst/>
            <a:gdLst/>
            <a:ahLst/>
            <a:cxnLst/>
            <a:rect l="l" t="t" r="r" b="b"/>
            <a:pathLst>
              <a:path w="5871205" h="5871205">
                <a:moveTo>
                  <a:pt x="0" y="0"/>
                </a:moveTo>
                <a:lnTo>
                  <a:pt x="5871206" y="0"/>
                </a:lnTo>
                <a:lnTo>
                  <a:pt x="5871206" y="5871206"/>
                </a:lnTo>
                <a:lnTo>
                  <a:pt x="0" y="58712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7EC"/>
        </a:solidFill>
        <a:effectLst/>
      </p:bgPr>
    </p:bg>
    <p:spTree>
      <p:nvGrpSpPr>
        <p:cNvPr id="1" name=""/>
        <p:cNvGrpSpPr/>
        <p:nvPr/>
      </p:nvGrpSpPr>
      <p:grpSpPr>
        <a:xfrm>
          <a:off x="0" y="0"/>
          <a:ext cx="0" cy="0"/>
          <a:chOff x="0" y="0"/>
          <a:chExt cx="0" cy="0"/>
        </a:xfrm>
      </p:grpSpPr>
      <p:sp>
        <p:nvSpPr>
          <p:cNvPr id="2" name="Freeform 2"/>
          <p:cNvSpPr/>
          <p:nvPr/>
        </p:nvSpPr>
        <p:spPr>
          <a:xfrm>
            <a:off x="1204050" y="1873377"/>
            <a:ext cx="16230600" cy="7384923"/>
          </a:xfrm>
          <a:custGeom>
            <a:avLst/>
            <a:gdLst/>
            <a:ahLst/>
            <a:cxnLst/>
            <a:rect l="l" t="t" r="r" b="b"/>
            <a:pathLst>
              <a:path w="16230600" h="7384923">
                <a:moveTo>
                  <a:pt x="0" y="0"/>
                </a:moveTo>
                <a:lnTo>
                  <a:pt x="16230600" y="0"/>
                </a:lnTo>
                <a:lnTo>
                  <a:pt x="16230600" y="7384923"/>
                </a:lnTo>
                <a:lnTo>
                  <a:pt x="0" y="73849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3997067" y="1691141"/>
            <a:ext cx="10293866" cy="1235069"/>
            <a:chOff x="0" y="0"/>
            <a:chExt cx="3387202" cy="406400"/>
          </a:xfrm>
        </p:grpSpPr>
        <p:sp>
          <p:nvSpPr>
            <p:cNvPr id="4" name="Freeform 4"/>
            <p:cNvSpPr/>
            <p:nvPr/>
          </p:nvSpPr>
          <p:spPr>
            <a:xfrm>
              <a:off x="0" y="0"/>
              <a:ext cx="3387203" cy="406400"/>
            </a:xfrm>
            <a:custGeom>
              <a:avLst/>
              <a:gdLst/>
              <a:ahLst/>
              <a:cxnLst/>
              <a:rect l="l" t="t" r="r" b="b"/>
              <a:pathLst>
                <a:path w="3387203" h="406400">
                  <a:moveTo>
                    <a:pt x="3184002" y="0"/>
                  </a:moveTo>
                  <a:cubicBezTo>
                    <a:pt x="3296227" y="0"/>
                    <a:pt x="3387203" y="90976"/>
                    <a:pt x="3387203" y="203200"/>
                  </a:cubicBezTo>
                  <a:cubicBezTo>
                    <a:pt x="3387203" y="315424"/>
                    <a:pt x="3296227" y="406400"/>
                    <a:pt x="3184002" y="406400"/>
                  </a:cubicBezTo>
                  <a:lnTo>
                    <a:pt x="203200" y="406400"/>
                  </a:lnTo>
                  <a:cubicBezTo>
                    <a:pt x="90976" y="406400"/>
                    <a:pt x="0" y="315424"/>
                    <a:pt x="0" y="203200"/>
                  </a:cubicBezTo>
                  <a:cubicBezTo>
                    <a:pt x="0" y="90976"/>
                    <a:pt x="90976" y="0"/>
                    <a:pt x="203200" y="0"/>
                  </a:cubicBezTo>
                  <a:close/>
                </a:path>
              </a:pathLst>
            </a:custGeom>
            <a:solidFill>
              <a:srgbClr val="559CB5"/>
            </a:solidFill>
          </p:spPr>
          <p:txBody>
            <a:bodyPr/>
            <a:lstStyle/>
            <a:p>
              <a:endParaRPr lang="en-US"/>
            </a:p>
          </p:txBody>
        </p:sp>
        <p:sp>
          <p:nvSpPr>
            <p:cNvPr id="5" name="TextBox 5"/>
            <p:cNvSpPr txBox="1"/>
            <p:nvPr/>
          </p:nvSpPr>
          <p:spPr>
            <a:xfrm>
              <a:off x="0" y="0"/>
              <a:ext cx="3387202" cy="406400"/>
            </a:xfrm>
            <a:prstGeom prst="rect">
              <a:avLst/>
            </a:prstGeom>
          </p:spPr>
          <p:txBody>
            <a:bodyPr lIns="50800" tIns="50800" rIns="50800" bIns="50800" rtlCol="0" anchor="ctr"/>
            <a:lstStyle/>
            <a:p>
              <a:pPr algn="ctr">
                <a:lnSpc>
                  <a:spcPts val="2999"/>
                </a:lnSpc>
              </a:pPr>
              <a:endParaRPr/>
            </a:p>
          </p:txBody>
        </p:sp>
      </p:grpSp>
      <p:grpSp>
        <p:nvGrpSpPr>
          <p:cNvPr id="6" name="Group 6"/>
          <p:cNvGrpSpPr/>
          <p:nvPr/>
        </p:nvGrpSpPr>
        <p:grpSpPr>
          <a:xfrm>
            <a:off x="3634776" y="3624299"/>
            <a:ext cx="1893583" cy="189358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C9B5"/>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8372558" y="3624299"/>
            <a:ext cx="1893583" cy="189358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C9B5"/>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2889267" y="3624299"/>
            <a:ext cx="1893583" cy="189358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C9B5"/>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6411113" y="4394208"/>
            <a:ext cx="839611" cy="444994"/>
          </a:xfrm>
          <a:custGeom>
            <a:avLst/>
            <a:gdLst/>
            <a:ahLst/>
            <a:cxnLst/>
            <a:rect l="l" t="t" r="r" b="b"/>
            <a:pathLst>
              <a:path w="839611" h="444994">
                <a:moveTo>
                  <a:pt x="0" y="0"/>
                </a:moveTo>
                <a:lnTo>
                  <a:pt x="839611" y="0"/>
                </a:lnTo>
                <a:lnTo>
                  <a:pt x="839611" y="444994"/>
                </a:lnTo>
                <a:lnTo>
                  <a:pt x="0" y="444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1193110" y="4394208"/>
            <a:ext cx="839611" cy="444994"/>
          </a:xfrm>
          <a:custGeom>
            <a:avLst/>
            <a:gdLst/>
            <a:ahLst/>
            <a:cxnLst/>
            <a:rect l="l" t="t" r="r" b="b"/>
            <a:pathLst>
              <a:path w="839611" h="444994">
                <a:moveTo>
                  <a:pt x="0" y="0"/>
                </a:moveTo>
                <a:lnTo>
                  <a:pt x="839610" y="0"/>
                </a:lnTo>
                <a:lnTo>
                  <a:pt x="839610" y="444994"/>
                </a:lnTo>
                <a:lnTo>
                  <a:pt x="0" y="4449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rot="4846805">
            <a:off x="-2760674" y="-2550507"/>
            <a:ext cx="5101015" cy="5101015"/>
          </a:xfrm>
          <a:custGeom>
            <a:avLst/>
            <a:gdLst/>
            <a:ahLst/>
            <a:cxnLst/>
            <a:rect l="l" t="t" r="r" b="b"/>
            <a:pathLst>
              <a:path w="5101015" h="5101015">
                <a:moveTo>
                  <a:pt x="0" y="0"/>
                </a:moveTo>
                <a:lnTo>
                  <a:pt x="5101015" y="0"/>
                </a:lnTo>
                <a:lnTo>
                  <a:pt x="5101015" y="5101014"/>
                </a:lnTo>
                <a:lnTo>
                  <a:pt x="0" y="5101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rot="4846805">
            <a:off x="15526697" y="-2554350"/>
            <a:ext cx="4980868" cy="4980868"/>
          </a:xfrm>
          <a:custGeom>
            <a:avLst/>
            <a:gdLst/>
            <a:ahLst/>
            <a:cxnLst/>
            <a:rect l="l" t="t" r="r" b="b"/>
            <a:pathLst>
              <a:path w="4980868" h="4980868">
                <a:moveTo>
                  <a:pt x="0" y="0"/>
                </a:moveTo>
                <a:lnTo>
                  <a:pt x="4980867" y="0"/>
                </a:lnTo>
                <a:lnTo>
                  <a:pt x="4980867" y="4980868"/>
                </a:lnTo>
                <a:lnTo>
                  <a:pt x="0" y="49808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9"/>
          <p:cNvSpPr/>
          <p:nvPr/>
        </p:nvSpPr>
        <p:spPr>
          <a:xfrm rot="8779971">
            <a:off x="-568951" y="8091357"/>
            <a:ext cx="2161625" cy="3456086"/>
          </a:xfrm>
          <a:custGeom>
            <a:avLst/>
            <a:gdLst/>
            <a:ahLst/>
            <a:cxnLst/>
            <a:rect l="l" t="t" r="r" b="b"/>
            <a:pathLst>
              <a:path w="2161625" h="3456086">
                <a:moveTo>
                  <a:pt x="0" y="0"/>
                </a:moveTo>
                <a:lnTo>
                  <a:pt x="2161624" y="0"/>
                </a:lnTo>
                <a:lnTo>
                  <a:pt x="2161624" y="3456086"/>
                </a:lnTo>
                <a:lnTo>
                  <a:pt x="0" y="34560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rot="2700000">
            <a:off x="16544746" y="8091357"/>
            <a:ext cx="2161625" cy="3456086"/>
          </a:xfrm>
          <a:custGeom>
            <a:avLst/>
            <a:gdLst/>
            <a:ahLst/>
            <a:cxnLst/>
            <a:rect l="l" t="t" r="r" b="b"/>
            <a:pathLst>
              <a:path w="2161625" h="3456086">
                <a:moveTo>
                  <a:pt x="0" y="0"/>
                </a:moveTo>
                <a:lnTo>
                  <a:pt x="2161625" y="0"/>
                </a:lnTo>
                <a:lnTo>
                  <a:pt x="2161625" y="3456086"/>
                </a:lnTo>
                <a:lnTo>
                  <a:pt x="0" y="34560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p:cNvSpPr/>
          <p:nvPr/>
        </p:nvSpPr>
        <p:spPr>
          <a:xfrm>
            <a:off x="8684244" y="3964192"/>
            <a:ext cx="1365150" cy="1235461"/>
          </a:xfrm>
          <a:custGeom>
            <a:avLst/>
            <a:gdLst/>
            <a:ahLst/>
            <a:cxnLst/>
            <a:rect l="l" t="t" r="r" b="b"/>
            <a:pathLst>
              <a:path w="1365150" h="1235461">
                <a:moveTo>
                  <a:pt x="0" y="0"/>
                </a:moveTo>
                <a:lnTo>
                  <a:pt x="1365150" y="0"/>
                </a:lnTo>
                <a:lnTo>
                  <a:pt x="1365150" y="1235461"/>
                </a:lnTo>
                <a:lnTo>
                  <a:pt x="0" y="123546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2" name="Freeform 22"/>
          <p:cNvSpPr/>
          <p:nvPr/>
        </p:nvSpPr>
        <p:spPr>
          <a:xfrm>
            <a:off x="3974072" y="3964192"/>
            <a:ext cx="1236892" cy="1236892"/>
          </a:xfrm>
          <a:custGeom>
            <a:avLst/>
            <a:gdLst/>
            <a:ahLst/>
            <a:cxnLst/>
            <a:rect l="l" t="t" r="r" b="b"/>
            <a:pathLst>
              <a:path w="1236892" h="1236892">
                <a:moveTo>
                  <a:pt x="0" y="0"/>
                </a:moveTo>
                <a:lnTo>
                  <a:pt x="1236891" y="0"/>
                </a:lnTo>
                <a:lnTo>
                  <a:pt x="1236891" y="1236892"/>
                </a:lnTo>
                <a:lnTo>
                  <a:pt x="0" y="123689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3" name="Freeform 23"/>
          <p:cNvSpPr/>
          <p:nvPr/>
        </p:nvSpPr>
        <p:spPr>
          <a:xfrm>
            <a:off x="13156670" y="3964192"/>
            <a:ext cx="1347463" cy="1303671"/>
          </a:xfrm>
          <a:custGeom>
            <a:avLst/>
            <a:gdLst/>
            <a:ahLst/>
            <a:cxnLst/>
            <a:rect l="l" t="t" r="r" b="b"/>
            <a:pathLst>
              <a:path w="1347463" h="1303671">
                <a:moveTo>
                  <a:pt x="0" y="0"/>
                </a:moveTo>
                <a:lnTo>
                  <a:pt x="1347464" y="0"/>
                </a:lnTo>
                <a:lnTo>
                  <a:pt x="1347464" y="1303671"/>
                </a:lnTo>
                <a:lnTo>
                  <a:pt x="0" y="130367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4" name="TextBox 24"/>
          <p:cNvSpPr txBox="1"/>
          <p:nvPr/>
        </p:nvSpPr>
        <p:spPr>
          <a:xfrm>
            <a:off x="3672924" y="1957330"/>
            <a:ext cx="10942152" cy="836041"/>
          </a:xfrm>
          <a:prstGeom prst="rect">
            <a:avLst/>
          </a:prstGeom>
        </p:spPr>
        <p:txBody>
          <a:bodyPr lIns="0" tIns="0" rIns="0" bIns="0" rtlCol="0" anchor="t">
            <a:spAutoFit/>
          </a:bodyPr>
          <a:lstStyle/>
          <a:p>
            <a:pPr algn="ctr">
              <a:lnSpc>
                <a:spcPts val="6271"/>
              </a:lnSpc>
            </a:pPr>
            <a:r>
              <a:rPr lang="en-US" sz="6399">
                <a:solidFill>
                  <a:srgbClr val="FFFEFD"/>
                </a:solidFill>
                <a:latin typeface="Source Sans Pro Bold"/>
              </a:rPr>
              <a:t>2019-2023</a:t>
            </a:r>
          </a:p>
        </p:txBody>
      </p:sp>
      <p:sp>
        <p:nvSpPr>
          <p:cNvPr id="25" name="TextBox 25"/>
          <p:cNvSpPr txBox="1"/>
          <p:nvPr/>
        </p:nvSpPr>
        <p:spPr>
          <a:xfrm>
            <a:off x="2804436" y="5874031"/>
            <a:ext cx="3606677" cy="388620"/>
          </a:xfrm>
          <a:prstGeom prst="rect">
            <a:avLst/>
          </a:prstGeom>
        </p:spPr>
        <p:txBody>
          <a:bodyPr lIns="0" tIns="0" rIns="0" bIns="0" rtlCol="0" anchor="t">
            <a:spAutoFit/>
          </a:bodyPr>
          <a:lstStyle/>
          <a:p>
            <a:pPr algn="ctr">
              <a:lnSpc>
                <a:spcPts val="2940"/>
              </a:lnSpc>
            </a:pPr>
            <a:r>
              <a:rPr lang="en-US" sz="3000">
                <a:solidFill>
                  <a:srgbClr val="180F10"/>
                </a:solidFill>
                <a:latin typeface="Source Sans Pro Bold"/>
              </a:rPr>
              <a:t>State Funding</a:t>
            </a:r>
          </a:p>
        </p:txBody>
      </p:sp>
      <p:sp>
        <p:nvSpPr>
          <p:cNvPr id="26" name="TextBox 26"/>
          <p:cNvSpPr txBox="1"/>
          <p:nvPr/>
        </p:nvSpPr>
        <p:spPr>
          <a:xfrm>
            <a:off x="7516011" y="5874031"/>
            <a:ext cx="3606677" cy="388620"/>
          </a:xfrm>
          <a:prstGeom prst="rect">
            <a:avLst/>
          </a:prstGeom>
        </p:spPr>
        <p:txBody>
          <a:bodyPr lIns="0" tIns="0" rIns="0" bIns="0" rtlCol="0" anchor="t">
            <a:spAutoFit/>
          </a:bodyPr>
          <a:lstStyle/>
          <a:p>
            <a:pPr algn="ctr">
              <a:lnSpc>
                <a:spcPts val="2940"/>
              </a:lnSpc>
            </a:pPr>
            <a:r>
              <a:rPr lang="en-US" sz="3000">
                <a:solidFill>
                  <a:srgbClr val="180F10"/>
                </a:solidFill>
                <a:latin typeface="Source Sans Pro Bold"/>
              </a:rPr>
              <a:t>Population Growth</a:t>
            </a:r>
          </a:p>
        </p:txBody>
      </p:sp>
      <p:sp>
        <p:nvSpPr>
          <p:cNvPr id="27" name="TextBox 27"/>
          <p:cNvSpPr txBox="1"/>
          <p:nvPr/>
        </p:nvSpPr>
        <p:spPr>
          <a:xfrm>
            <a:off x="12032720" y="5874031"/>
            <a:ext cx="3606677" cy="388620"/>
          </a:xfrm>
          <a:prstGeom prst="rect">
            <a:avLst/>
          </a:prstGeom>
        </p:spPr>
        <p:txBody>
          <a:bodyPr lIns="0" tIns="0" rIns="0" bIns="0" rtlCol="0" anchor="t">
            <a:spAutoFit/>
          </a:bodyPr>
          <a:lstStyle/>
          <a:p>
            <a:pPr algn="ctr">
              <a:lnSpc>
                <a:spcPts val="2940"/>
              </a:lnSpc>
            </a:pPr>
            <a:r>
              <a:rPr lang="en-US" sz="3000">
                <a:solidFill>
                  <a:srgbClr val="180F10"/>
                </a:solidFill>
                <a:latin typeface="Source Sans Pro Bold"/>
              </a:rPr>
              <a:t>Unit Rate Increase</a:t>
            </a:r>
          </a:p>
        </p:txBody>
      </p:sp>
      <p:sp>
        <p:nvSpPr>
          <p:cNvPr id="28" name="TextBox 28"/>
          <p:cNvSpPr txBox="1"/>
          <p:nvPr/>
        </p:nvSpPr>
        <p:spPr>
          <a:xfrm>
            <a:off x="2716843" y="6472201"/>
            <a:ext cx="3729447" cy="755976"/>
          </a:xfrm>
          <a:prstGeom prst="rect">
            <a:avLst/>
          </a:prstGeom>
        </p:spPr>
        <p:txBody>
          <a:bodyPr lIns="0" tIns="0" rIns="0" bIns="0" rtlCol="0" anchor="t">
            <a:spAutoFit/>
          </a:bodyPr>
          <a:lstStyle/>
          <a:p>
            <a:pPr algn="ctr">
              <a:lnSpc>
                <a:spcPts val="2999"/>
              </a:lnSpc>
            </a:pPr>
            <a:r>
              <a:rPr lang="en-US" sz="2499">
                <a:solidFill>
                  <a:srgbClr val="180F10"/>
                </a:solidFill>
                <a:latin typeface="Open Sans"/>
              </a:rPr>
              <a:t>Fallen 14.5% accounting for inflation </a:t>
            </a:r>
          </a:p>
        </p:txBody>
      </p:sp>
      <p:sp>
        <p:nvSpPr>
          <p:cNvPr id="29" name="TextBox 29"/>
          <p:cNvSpPr txBox="1"/>
          <p:nvPr/>
        </p:nvSpPr>
        <p:spPr>
          <a:xfrm>
            <a:off x="7463662" y="6472201"/>
            <a:ext cx="3729447" cy="1114425"/>
          </a:xfrm>
          <a:prstGeom prst="rect">
            <a:avLst/>
          </a:prstGeom>
        </p:spPr>
        <p:txBody>
          <a:bodyPr lIns="0" tIns="0" rIns="0" bIns="0" rtlCol="0" anchor="t">
            <a:spAutoFit/>
          </a:bodyPr>
          <a:lstStyle/>
          <a:p>
            <a:pPr algn="ctr">
              <a:lnSpc>
                <a:spcPts val="2999"/>
              </a:lnSpc>
            </a:pPr>
            <a:r>
              <a:rPr lang="en-US" sz="2499">
                <a:solidFill>
                  <a:srgbClr val="180F10"/>
                </a:solidFill>
                <a:latin typeface="Open Sans"/>
              </a:rPr>
              <a:t>Average of 5% increase in 60+ population in Region 12</a:t>
            </a:r>
          </a:p>
        </p:txBody>
      </p:sp>
      <p:sp>
        <p:nvSpPr>
          <p:cNvPr id="30" name="TextBox 30"/>
          <p:cNvSpPr txBox="1"/>
          <p:nvPr/>
        </p:nvSpPr>
        <p:spPr>
          <a:xfrm>
            <a:off x="11909950" y="6472201"/>
            <a:ext cx="3729447" cy="742950"/>
          </a:xfrm>
          <a:prstGeom prst="rect">
            <a:avLst/>
          </a:prstGeom>
        </p:spPr>
        <p:txBody>
          <a:bodyPr lIns="0" tIns="0" rIns="0" bIns="0" rtlCol="0" anchor="t">
            <a:spAutoFit/>
          </a:bodyPr>
          <a:lstStyle/>
          <a:p>
            <a:pPr algn="ctr">
              <a:lnSpc>
                <a:spcPts val="2999"/>
              </a:lnSpc>
            </a:pPr>
            <a:r>
              <a:rPr lang="en-US" sz="2499">
                <a:solidFill>
                  <a:srgbClr val="180F10"/>
                </a:solidFill>
                <a:latin typeface="Open Sans"/>
              </a:rPr>
              <a:t>The cost of providing services has increased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781</Words>
  <Application>Microsoft Office PowerPoint</Application>
  <PresentationFormat>Custom</PresentationFormat>
  <Paragraphs>124</Paragraphs>
  <Slides>11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Libre Baskerville Italics</vt:lpstr>
      <vt:lpstr>TT Fors</vt:lpstr>
      <vt:lpstr>Source Sans Pro Bold</vt:lpstr>
      <vt:lpstr>Calibri</vt:lpstr>
      <vt:lpstr>Arial</vt:lpstr>
      <vt:lpstr>Public Sans Bold</vt:lpstr>
      <vt:lpstr>Open Sans Bold</vt:lpstr>
      <vt:lpstr>Josefin Sans</vt:lpstr>
      <vt:lpstr>Open Sans</vt:lpstr>
      <vt:lpstr>Kenao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NWCCOG Council  Presentation 10/26</dc:title>
  <dc:creator>Erin Fisher</dc:creator>
  <cp:lastModifiedBy>Erin Fisher</cp:lastModifiedBy>
  <cp:revision>2</cp:revision>
  <dcterms:created xsi:type="dcterms:W3CDTF">2006-08-16T00:00:00Z</dcterms:created>
  <dcterms:modified xsi:type="dcterms:W3CDTF">2023-10-25T22:11:50Z</dcterms:modified>
  <dc:identifier>DAFxEfWj36c</dc:identifier>
</cp:coreProperties>
</file>