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637156170" r:id="rId2"/>
    <p:sldId id="1637156133" r:id="rId3"/>
    <p:sldId id="1637156195" r:id="rId4"/>
    <p:sldId id="1637156181" r:id="rId5"/>
    <p:sldId id="1637156178" r:id="rId6"/>
    <p:sldId id="1637156187" r:id="rId7"/>
    <p:sldId id="1637156182" r:id="rId8"/>
    <p:sldId id="1637156162" r:id="rId9"/>
    <p:sldId id="1637156184" r:id="rId10"/>
    <p:sldId id="1637156186" r:id="rId11"/>
    <p:sldId id="1637156189" r:id="rId12"/>
    <p:sldId id="1637156191" r:id="rId13"/>
    <p:sldId id="1637156172" r:id="rId14"/>
    <p:sldId id="1637156192" r:id="rId15"/>
    <p:sldId id="1637156196" r:id="rId16"/>
    <p:sldId id="1637156197" r:id="rId17"/>
    <p:sldId id="1637156160" r:id="rId18"/>
    <p:sldId id="1637156174" r:id="rId19"/>
    <p:sldId id="1637156169" r:id="rId20"/>
    <p:sldId id="1637156165" r:id="rId21"/>
    <p:sldId id="1637156166" r:id="rId22"/>
    <p:sldId id="1637156155" r:id="rId23"/>
    <p:sldId id="1637156140" r:id="rId24"/>
    <p:sldId id="1637156141" r:id="rId25"/>
    <p:sldId id="1637156142" r:id="rId26"/>
    <p:sldId id="1637156152" r:id="rId27"/>
    <p:sldId id="1637156156" r:id="rId28"/>
    <p:sldId id="1637156157" r:id="rId29"/>
    <p:sldId id="1637156158" r:id="rId30"/>
    <p:sldId id="1637156159" r:id="rId31"/>
    <p:sldId id="16371561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D768C-EB8B-E872-B777-40F597CD13E6}" v="10986" dt="2026-05-06T14:42:45.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varScale="1">
        <p:scale>
          <a:sx n="77" d="100"/>
          <a:sy n="77" d="100"/>
        </p:scale>
        <p:origin x="84" y="368"/>
      </p:cViewPr>
      <p:guideLst/>
    </p:cSldViewPr>
  </p:slideViewPr>
  <p:notesTextViewPr>
    <p:cViewPr>
      <p:scale>
        <a:sx n="1" d="1"/>
        <a:sy n="1" d="1"/>
      </p:scale>
      <p:origin x="0" y="0"/>
    </p:cViewPr>
  </p:notesTextViewPr>
  <p:sorterViewPr>
    <p:cViewPr>
      <p:scale>
        <a:sx n="100" d="100"/>
        <a:sy n="100" d="100"/>
      </p:scale>
      <p:origin x="0" y="-1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174ED-C26D-4813-AE81-148D78CB69A3}" type="datetimeFigureOut">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D17C5-1151-4A84-B167-7DCEAF0320B6}" type="slidenum">
              <a:t>‹#›</a:t>
            </a:fld>
            <a:endParaRPr lang="en-US"/>
          </a:p>
        </p:txBody>
      </p:sp>
    </p:spTree>
    <p:extLst>
      <p:ext uri="{BB962C8B-B14F-4D97-AF65-F5344CB8AC3E}">
        <p14:creationId xmlns:p14="http://schemas.microsoft.com/office/powerpoint/2010/main" val="142157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242FFB-657E-4C12-B302-EE5451E365B9}" type="slidenum">
              <a:rPr lang="en-US" smtClean="0"/>
              <a:t>2</a:t>
            </a:fld>
            <a:endParaRPr lang="en-US"/>
          </a:p>
        </p:txBody>
      </p:sp>
    </p:spTree>
    <p:extLst>
      <p:ext uri="{BB962C8B-B14F-4D97-AF65-F5344CB8AC3E}">
        <p14:creationId xmlns:p14="http://schemas.microsoft.com/office/powerpoint/2010/main" val="361726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Quick insight: foundational assumptions shifted after the interview phase, as the focus of local leaders was on local issues first, regional issues distant second, federal issues only when prompted and even then there was a sense of not needing to be distracted when so many local issues needed addressing first. From that we could surface some predictable results – housing, infrastructure, remote workers as potential solutions … we came into this not knowing what we would get, and this is what we got … on slides that follow.</a:t>
            </a:r>
          </a:p>
        </p:txBody>
      </p:sp>
      <p:sp>
        <p:nvSpPr>
          <p:cNvPr id="4" name="Slide Number Placeholder 3"/>
          <p:cNvSpPr>
            <a:spLocks noGrp="1"/>
          </p:cNvSpPr>
          <p:nvPr>
            <p:ph type="sldNum" sz="quarter" idx="5"/>
          </p:nvPr>
        </p:nvSpPr>
        <p:spPr/>
        <p:txBody>
          <a:bodyPr/>
          <a:lstStyle/>
          <a:p>
            <a:fld id="{BB3D17C5-1151-4A84-B167-7DCEAF0320B6}" type="slidenum">
              <a:rPr lang="en-US"/>
              <a:t>5</a:t>
            </a:fld>
            <a:endParaRPr lang="en-US"/>
          </a:p>
        </p:txBody>
      </p:sp>
    </p:spTree>
    <p:extLst>
      <p:ext uri="{BB962C8B-B14F-4D97-AF65-F5344CB8AC3E}">
        <p14:creationId xmlns:p14="http://schemas.microsoft.com/office/powerpoint/2010/main" val="234015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We're going to be informing as part of the presentation today, and the big idea is that after the presentation there is a chance to socialize these findings with each other and to make it part of the broader summit conversation. </a:t>
            </a:r>
          </a:p>
        </p:txBody>
      </p:sp>
      <p:sp>
        <p:nvSpPr>
          <p:cNvPr id="4" name="Slide Number Placeholder 3"/>
          <p:cNvSpPr>
            <a:spLocks noGrp="1"/>
          </p:cNvSpPr>
          <p:nvPr>
            <p:ph type="sldNum" sz="quarter" idx="5"/>
          </p:nvPr>
        </p:nvSpPr>
        <p:spPr/>
        <p:txBody>
          <a:bodyPr/>
          <a:lstStyle/>
          <a:p>
            <a:fld id="{BB3D17C5-1151-4A84-B167-7DCEAF0320B6}" type="slidenum">
              <a:rPr lang="en-US"/>
              <a:t>6</a:t>
            </a:fld>
            <a:endParaRPr lang="en-US"/>
          </a:p>
        </p:txBody>
      </p:sp>
    </p:spTree>
    <p:extLst>
      <p:ext uri="{BB962C8B-B14F-4D97-AF65-F5344CB8AC3E}">
        <p14:creationId xmlns:p14="http://schemas.microsoft.com/office/powerpoint/2010/main" val="195390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ea typeface="Calibri"/>
                <a:cs typeface="Calibri"/>
              </a:rPr>
              <a:t>Salida, Aspen, Basalt, Silverthorne, Crested Butte, Snowmass Village, </a:t>
            </a:r>
            <a:r>
              <a:rPr lang="en-US">
                <a:ea typeface="Calibri"/>
                <a:cs typeface="Calibri"/>
              </a:rPr>
              <a:t>Town of</a:t>
            </a:r>
            <a:r>
              <a:rPr lang="en-US" dirty="0">
                <a:ea typeface="Calibri"/>
                <a:cs typeface="Calibri"/>
              </a:rPr>
              <a:t> Avon</a:t>
            </a:r>
            <a:endParaRPr lang="en-US" dirty="0"/>
          </a:p>
          <a:p>
            <a:pPr>
              <a:lnSpc>
                <a:spcPct val="90000"/>
              </a:lnSpc>
              <a:spcBef>
                <a:spcPts val="1000"/>
              </a:spcBef>
            </a:pPr>
            <a:endParaRPr lang="en-US" dirty="0"/>
          </a:p>
          <a:p>
            <a:pPr>
              <a:lnSpc>
                <a:spcPct val="90000"/>
              </a:lnSpc>
              <a:spcBef>
                <a:spcPts val="1000"/>
              </a:spcBef>
            </a:pPr>
            <a:r>
              <a:rPr lang="en-US"/>
              <a:t>The analysis used a thematic review process to id repeated patters, shared concerns, and recurring points of emphasis.</a:t>
            </a:r>
          </a:p>
          <a:p>
            <a:pPr>
              <a:lnSpc>
                <a:spcPct val="90000"/>
              </a:lnSpc>
              <a:spcBef>
                <a:spcPts val="1000"/>
              </a:spcBef>
            </a:pPr>
            <a:r>
              <a:rPr lang="en-US"/>
              <a:t>Responses were reviewed for both frequency and intensity.</a:t>
            </a:r>
          </a:p>
        </p:txBody>
      </p:sp>
      <p:sp>
        <p:nvSpPr>
          <p:cNvPr id="4" name="Slide Number Placeholder 3"/>
          <p:cNvSpPr>
            <a:spLocks noGrp="1"/>
          </p:cNvSpPr>
          <p:nvPr>
            <p:ph type="sldNum" sz="quarter" idx="5"/>
          </p:nvPr>
        </p:nvSpPr>
        <p:spPr/>
        <p:txBody>
          <a:bodyPr/>
          <a:lstStyle/>
          <a:p>
            <a:fld id="{BB3D17C5-1151-4A84-B167-7DCEAF0320B6}" type="slidenum">
              <a:rPr lang="en-US"/>
              <a:t>7</a:t>
            </a:fld>
            <a:endParaRPr lang="en-US"/>
          </a:p>
        </p:txBody>
      </p:sp>
    </p:spTree>
    <p:extLst>
      <p:ext uri="{BB962C8B-B14F-4D97-AF65-F5344CB8AC3E}">
        <p14:creationId xmlns:p14="http://schemas.microsoft.com/office/powerpoint/2010/main" val="325332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Over 25 communities / organizations … represented, including those at the County, City, Chamber and Committee level … </a:t>
            </a:r>
            <a:endParaRPr lang="en-US" dirty="0">
              <a:ea typeface="Calibri"/>
              <a:cs typeface="Calibri"/>
            </a:endParaRPr>
          </a:p>
          <a:p>
            <a:pPr>
              <a:lnSpc>
                <a:spcPct val="90000"/>
              </a:lnSpc>
              <a:spcBef>
                <a:spcPts val="1000"/>
              </a:spcBef>
            </a:pPr>
            <a:r>
              <a:rPr lang="en-US"/>
              <a:t>Breckenridge Social Equity Advisory Committee, Vail Chamber,</a:t>
            </a:r>
          </a:p>
        </p:txBody>
      </p:sp>
      <p:sp>
        <p:nvSpPr>
          <p:cNvPr id="4" name="Slide Number Placeholder 3"/>
          <p:cNvSpPr>
            <a:spLocks noGrp="1"/>
          </p:cNvSpPr>
          <p:nvPr>
            <p:ph type="sldNum" sz="quarter" idx="5"/>
          </p:nvPr>
        </p:nvSpPr>
        <p:spPr/>
        <p:txBody>
          <a:bodyPr/>
          <a:lstStyle/>
          <a:p>
            <a:fld id="{BB3D17C5-1151-4A84-B167-7DCEAF0320B6}" type="slidenum">
              <a:rPr lang="en-US"/>
              <a:t>8</a:t>
            </a:fld>
            <a:endParaRPr lang="en-US"/>
          </a:p>
        </p:txBody>
      </p:sp>
    </p:spTree>
    <p:extLst>
      <p:ext uri="{BB962C8B-B14F-4D97-AF65-F5344CB8AC3E}">
        <p14:creationId xmlns:p14="http://schemas.microsoft.com/office/powerpoint/2010/main" val="202092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Remote worker status for government positions … </a:t>
            </a:r>
          </a:p>
        </p:txBody>
      </p:sp>
      <p:sp>
        <p:nvSpPr>
          <p:cNvPr id="4" name="Slide Number Placeholder 3"/>
          <p:cNvSpPr>
            <a:spLocks noGrp="1"/>
          </p:cNvSpPr>
          <p:nvPr>
            <p:ph type="sldNum" sz="quarter" idx="5"/>
          </p:nvPr>
        </p:nvSpPr>
        <p:spPr/>
        <p:txBody>
          <a:bodyPr/>
          <a:lstStyle/>
          <a:p>
            <a:fld id="{BB3D17C5-1151-4A84-B167-7DCEAF0320B6}" type="slidenum">
              <a:rPr lang="en-US"/>
              <a:t>12</a:t>
            </a:fld>
            <a:endParaRPr lang="en-US"/>
          </a:p>
        </p:txBody>
      </p:sp>
    </p:spTree>
    <p:extLst>
      <p:ext uri="{BB962C8B-B14F-4D97-AF65-F5344CB8AC3E}">
        <p14:creationId xmlns:p14="http://schemas.microsoft.com/office/powerpoint/2010/main" val="125338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Quick conversation started, </a:t>
            </a:r>
            <a:r>
              <a:rPr lang="en-US" dirty="0">
                <a:solidFill>
                  <a:srgbClr val="383838"/>
                </a:solidFill>
                <a:highlight>
                  <a:srgbClr val="FFFFFF"/>
                </a:highlight>
              </a:rPr>
              <a:t>Pitkin County is inviting the broader community to participate in the second phase of its 2026 Biennial Community Survey, offering an opportunity for the public to share feedback on county services and overall quality of life.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B3D17C5-1151-4A84-B167-7DCEAF0320B6}" type="slidenum">
              <a:rPr lang="en-US"/>
              <a:t>18</a:t>
            </a:fld>
            <a:endParaRPr lang="en-US"/>
          </a:p>
        </p:txBody>
      </p:sp>
    </p:spTree>
    <p:extLst>
      <p:ext uri="{BB962C8B-B14F-4D97-AF65-F5344CB8AC3E}">
        <p14:creationId xmlns:p14="http://schemas.microsoft.com/office/powerpoint/2010/main" val="246302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Tourism Revenue = Improved QOL</a:t>
            </a:r>
          </a:p>
          <a:p>
            <a:r>
              <a:rPr lang="en-US" dirty="0">
                <a:ea typeface="Calibri"/>
                <a:cs typeface="Calibri"/>
              </a:rPr>
              <a:t>Perhaps, residents View of Community Investment is that they are already paying a 'fair share'</a:t>
            </a:r>
          </a:p>
        </p:txBody>
      </p:sp>
      <p:sp>
        <p:nvSpPr>
          <p:cNvPr id="4" name="Slide Number Placeholder 3"/>
          <p:cNvSpPr>
            <a:spLocks noGrp="1"/>
          </p:cNvSpPr>
          <p:nvPr>
            <p:ph type="sldNum" sz="quarter" idx="5"/>
          </p:nvPr>
        </p:nvSpPr>
        <p:spPr/>
        <p:txBody>
          <a:bodyPr/>
          <a:lstStyle/>
          <a:p>
            <a:fld id="{BB3D17C5-1151-4A84-B167-7DCEAF0320B6}" type="slidenum">
              <a:rPr lang="en-US"/>
              <a:t>19</a:t>
            </a:fld>
            <a:endParaRPr lang="en-US"/>
          </a:p>
        </p:txBody>
      </p:sp>
    </p:spTree>
    <p:extLst>
      <p:ext uri="{BB962C8B-B14F-4D97-AF65-F5344CB8AC3E}">
        <p14:creationId xmlns:p14="http://schemas.microsoft.com/office/powerpoint/2010/main" val="132675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1204-AFB9-DB95-33FA-CF868B189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23B0F-ACAB-C708-3D51-86E4C247D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C56E14-D6D7-D87F-B2FB-003C481AD4B9}"/>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FCBAF5FE-0121-FDE4-3C67-1BC42FBE7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1BCDB-AB82-43A3-FC39-F4EBA0F87599}"/>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228882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5A20-4B19-189A-82BB-795FC13C1A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25DFB-03B4-ECB7-9A63-E2A14F949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7DAE8-4786-2487-6CC0-BC813FFF3BB5}"/>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9EAFC23A-7A99-9674-82CC-A2B6C6198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827D5-94A8-E9BB-4FB6-A789D6AC8685}"/>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429283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608B0-BB56-6D1B-2FFB-A874A87E9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ED9B9D-0BE2-70AD-D1B0-855D0EE131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E7F42-FCB9-F335-BD6A-01EFA1AB154A}"/>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FAB03672-68F4-C249-3F57-FD237A6AA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3AD74-C062-114A-2936-48762E402355}"/>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160452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733F-D960-AB4F-D3EB-347FBC196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7C50D-C0CD-8BE6-629C-765D2C218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4BFF9-CD94-2875-0DC4-9E0E084F98C6}"/>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BFD785BD-B9D6-BEF5-1E4E-842EEEB01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805F5-DBA8-E8DA-32D1-089CD3D3214E}"/>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87424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849-BF03-4ED6-7894-0A584CD1C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C613E-5944-BF2E-1948-2522C27B74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58D9C-A843-D5F6-EFB4-B7737A66A2A9}"/>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7D3AD969-D51A-DEB7-245E-EB814C023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A3703-87C5-7876-F489-2498AA1DCB44}"/>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119454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05E9-D1B8-2660-ADF2-6A443DE39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D64F8-BA47-CF34-C58D-86CC41054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72676-28D7-B6EB-1193-C5D54DAE1F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F5698E-0722-75D7-1D05-A948CC2D4FD2}"/>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6" name="Footer Placeholder 5">
            <a:extLst>
              <a:ext uri="{FF2B5EF4-FFF2-40B4-BE49-F238E27FC236}">
                <a16:creationId xmlns:a16="http://schemas.microsoft.com/office/drawing/2014/main" id="{E762CFA7-38AD-A77C-7AA5-6D85A2A2A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26BE-B703-D1FA-C67D-39EAE5ABA574}"/>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78265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1135-339A-9BE5-00FF-BC3CEED8E5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466EB7-76A2-FCAB-BE19-7657525E5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8F714-0850-EAF9-E0C5-1D3962FF3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A9E04-76EC-2822-594F-03FC7AD37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B56CC-D6E5-AADA-36DA-83FB207BF9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88D47-C0FB-8CA5-B94E-EFE13BD24DA3}"/>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8" name="Footer Placeholder 7">
            <a:extLst>
              <a:ext uri="{FF2B5EF4-FFF2-40B4-BE49-F238E27FC236}">
                <a16:creationId xmlns:a16="http://schemas.microsoft.com/office/drawing/2014/main" id="{6C9CA223-AEAD-3060-0514-016532182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4231C-55FB-2FD2-FD9A-12461F3836B9}"/>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215826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4EAB-CEC0-EE31-0B93-50901649C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968A2-E279-FFB9-0E22-F2EC633AA7B3}"/>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4" name="Footer Placeholder 3">
            <a:extLst>
              <a:ext uri="{FF2B5EF4-FFF2-40B4-BE49-F238E27FC236}">
                <a16:creationId xmlns:a16="http://schemas.microsoft.com/office/drawing/2014/main" id="{74E63CD9-B7A8-8E48-B046-C51297C08F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2A54AA-EC3E-6D53-D9A3-362B45F3714B}"/>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296417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AF1F38-B7C7-CD83-4FA9-3E4D1B74F126}"/>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3" name="Footer Placeholder 2">
            <a:extLst>
              <a:ext uri="{FF2B5EF4-FFF2-40B4-BE49-F238E27FC236}">
                <a16:creationId xmlns:a16="http://schemas.microsoft.com/office/drawing/2014/main" id="{A3F9A24A-7B35-9099-E5D3-805801582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93489-2CEE-67C3-94AF-807AD60F935D}"/>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167303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5D99-1B36-7631-62E0-B77F9CDA7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61E31-28E4-498A-8D55-6A3439BEF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E428B-BF6C-79B0-F7AA-F06ABCA7C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30615-5CF2-7118-CA80-B3642E991460}"/>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6" name="Footer Placeholder 5">
            <a:extLst>
              <a:ext uri="{FF2B5EF4-FFF2-40B4-BE49-F238E27FC236}">
                <a16:creationId xmlns:a16="http://schemas.microsoft.com/office/drawing/2014/main" id="{BF21654F-EA1A-DC8A-718B-F30DC24EE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A43D5-14F7-DD34-DD71-A40C2F4B09F5}"/>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4231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13A4-41EA-AAA2-9F7A-90DF25AAD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1D5D1-25EF-A1F9-E08E-F9B3B16A9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0A06E-86E2-5917-4ADE-0812E7D8F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802AD-848C-EC03-3B59-168B8730F307}"/>
              </a:ext>
            </a:extLst>
          </p:cNvPr>
          <p:cNvSpPr>
            <a:spLocks noGrp="1"/>
          </p:cNvSpPr>
          <p:nvPr>
            <p:ph type="dt" sz="half" idx="10"/>
          </p:nvPr>
        </p:nvSpPr>
        <p:spPr/>
        <p:txBody>
          <a:bodyPr/>
          <a:lstStyle/>
          <a:p>
            <a:fld id="{D97C7F44-6D5A-40A1-8892-53AB0962DD4A}" type="datetimeFigureOut">
              <a:rPr lang="en-US" smtClean="0"/>
              <a:t>5/6/2026</a:t>
            </a:fld>
            <a:endParaRPr lang="en-US"/>
          </a:p>
        </p:txBody>
      </p:sp>
      <p:sp>
        <p:nvSpPr>
          <p:cNvPr id="6" name="Footer Placeholder 5">
            <a:extLst>
              <a:ext uri="{FF2B5EF4-FFF2-40B4-BE49-F238E27FC236}">
                <a16:creationId xmlns:a16="http://schemas.microsoft.com/office/drawing/2014/main" id="{CB260EF1-8EB5-C61F-AF4E-BFFCBFE38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CD91D-C0A0-7DE4-7512-5FF8737580BD}"/>
              </a:ext>
            </a:extLst>
          </p:cNvPr>
          <p:cNvSpPr>
            <a:spLocks noGrp="1"/>
          </p:cNvSpPr>
          <p:nvPr>
            <p:ph type="sldNum" sz="quarter" idx="12"/>
          </p:nvPr>
        </p:nvSpPr>
        <p:spPr/>
        <p:txBody>
          <a:bodyPr/>
          <a:lstStyle/>
          <a:p>
            <a:fld id="{E599274B-3A00-465A-A987-520A7C8EA546}" type="slidenum">
              <a:rPr lang="en-US" smtClean="0"/>
              <a:t>‹#›</a:t>
            </a:fld>
            <a:endParaRPr lang="en-US"/>
          </a:p>
        </p:txBody>
      </p:sp>
    </p:spTree>
    <p:extLst>
      <p:ext uri="{BB962C8B-B14F-4D97-AF65-F5344CB8AC3E}">
        <p14:creationId xmlns:p14="http://schemas.microsoft.com/office/powerpoint/2010/main" val="80724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C872C-96D6-0284-02E6-BDC9B41E5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46E94-4030-35C6-571C-26CF8373C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59951-B51A-C886-20E1-443109BFA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7C7F44-6D5A-40A1-8892-53AB0962DD4A}" type="datetimeFigureOut">
              <a:rPr lang="en-US" smtClean="0"/>
              <a:t>5/6/2026</a:t>
            </a:fld>
            <a:endParaRPr lang="en-US"/>
          </a:p>
        </p:txBody>
      </p:sp>
      <p:sp>
        <p:nvSpPr>
          <p:cNvPr id="5" name="Footer Placeholder 4">
            <a:extLst>
              <a:ext uri="{FF2B5EF4-FFF2-40B4-BE49-F238E27FC236}">
                <a16:creationId xmlns:a16="http://schemas.microsoft.com/office/drawing/2014/main" id="{06EAD5F8-03FE-675D-CD7A-BABC97179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2223D0-A22B-D3C0-B507-97FF555BF8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99274B-3A00-465A-A987-520A7C8EA546}" type="slidenum">
              <a:rPr lang="en-US" smtClean="0"/>
              <a:t>‹#›</a:t>
            </a:fld>
            <a:endParaRPr lang="en-US"/>
          </a:p>
        </p:txBody>
      </p:sp>
    </p:spTree>
    <p:extLst>
      <p:ext uri="{BB962C8B-B14F-4D97-AF65-F5344CB8AC3E}">
        <p14:creationId xmlns:p14="http://schemas.microsoft.com/office/powerpoint/2010/main" val="214193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18" Type="http://schemas.openxmlformats.org/officeDocument/2006/relationships/image" Target="../media/image28.png"/><Relationship Id="rId26" Type="http://schemas.openxmlformats.org/officeDocument/2006/relationships/image" Target="../media/image15.jpeg"/><Relationship Id="rId3" Type="http://schemas.openxmlformats.org/officeDocument/2006/relationships/image" Target="../media/image16.png"/><Relationship Id="rId21" Type="http://schemas.openxmlformats.org/officeDocument/2006/relationships/image" Target="../media/image31.png"/><Relationship Id="rId7" Type="http://schemas.openxmlformats.org/officeDocument/2006/relationships/image" Target="../media/image21.jpeg"/><Relationship Id="rId12" Type="http://schemas.openxmlformats.org/officeDocument/2006/relationships/image" Target="../media/image25.png"/><Relationship Id="rId17" Type="http://schemas.openxmlformats.org/officeDocument/2006/relationships/image" Target="../media/image19.png"/><Relationship Id="rId25" Type="http://schemas.openxmlformats.org/officeDocument/2006/relationships/image" Target="../media/image33.jpeg"/><Relationship Id="rId2" Type="http://schemas.openxmlformats.org/officeDocument/2006/relationships/notesSlide" Target="../notesSlides/notesSlide5.xml"/><Relationship Id="rId16" Type="http://schemas.openxmlformats.org/officeDocument/2006/relationships/image" Target="../media/image11.pn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png"/><Relationship Id="rId24"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27.jpeg"/><Relationship Id="rId23" Type="http://schemas.openxmlformats.org/officeDocument/2006/relationships/image" Target="../media/image32.png"/><Relationship Id="rId28" Type="http://schemas.openxmlformats.org/officeDocument/2006/relationships/image" Target="../media/image4.jpeg"/><Relationship Id="rId10" Type="http://schemas.openxmlformats.org/officeDocument/2006/relationships/image" Target="../media/image10.png"/><Relationship Id="rId19" Type="http://schemas.openxmlformats.org/officeDocument/2006/relationships/image" Target="../media/image29.png"/><Relationship Id="rId4" Type="http://schemas.openxmlformats.org/officeDocument/2006/relationships/image" Target="../media/image17.jpeg"/><Relationship Id="rId9" Type="http://schemas.openxmlformats.org/officeDocument/2006/relationships/image" Target="../media/image23.png"/><Relationship Id="rId14" Type="http://schemas.openxmlformats.org/officeDocument/2006/relationships/image" Target="../media/image18.jpeg"/><Relationship Id="rId22" Type="http://schemas.openxmlformats.org/officeDocument/2006/relationships/image" Target="../media/image12.jpeg"/><Relationship Id="rId27"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B4849D-1E29-1CFB-9A60-CCB1906CC04D}"/>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8ED5DE8-CA8B-4332-9D76-60AD9B818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E9B08-F129-0207-CD33-94E68F28B35B}"/>
              </a:ext>
            </a:extLst>
          </p:cNvPr>
          <p:cNvSpPr>
            <a:spLocks noGrp="1"/>
          </p:cNvSpPr>
          <p:nvPr>
            <p:ph type="ctrTitle"/>
          </p:nvPr>
        </p:nvSpPr>
        <p:spPr>
          <a:xfrm>
            <a:off x="338050" y="1230020"/>
            <a:ext cx="3931924" cy="3346322"/>
          </a:xfrm>
        </p:spPr>
        <p:txBody>
          <a:bodyPr>
            <a:normAutofit fontScale="90000"/>
          </a:bodyPr>
          <a:lstStyle/>
          <a:p>
            <a:pPr algn="l"/>
            <a:r>
              <a:rPr lang="en-US" sz="2500" b="1" dirty="0"/>
              <a:t>Regional Statistical </a:t>
            </a:r>
            <a:r>
              <a:rPr lang="en-US" sz="2500" b="1"/>
              <a:t>Analysis Project – Study Results</a:t>
            </a:r>
            <a:br>
              <a:rPr lang="en-US" sz="2500" b="1" dirty="0"/>
            </a:br>
            <a:br>
              <a:rPr lang="en-US" sz="2500" b="1" dirty="0"/>
            </a:br>
            <a:r>
              <a:rPr lang="en-US" sz="2500" dirty="0"/>
              <a:t>Presented to attendees of the NWCCOG Regional Economic Summit</a:t>
            </a:r>
            <a:br>
              <a:rPr lang="en-US" sz="2500" dirty="0"/>
            </a:br>
            <a:br>
              <a:rPr lang="en-US" sz="2500" dirty="0"/>
            </a:br>
            <a:r>
              <a:rPr lang="en-US" sz="2500" dirty="0"/>
              <a:t>Thursday, May 7, 2026</a:t>
            </a:r>
            <a:br>
              <a:rPr lang="en-US" sz="2500" dirty="0"/>
            </a:br>
            <a:r>
              <a:rPr lang="en-US" sz="2500" dirty="0"/>
              <a:t>10:30 – 11:30 am</a:t>
            </a:r>
          </a:p>
        </p:txBody>
      </p:sp>
      <p:grpSp>
        <p:nvGrpSpPr>
          <p:cNvPr id="43" name="Group 42">
            <a:extLst>
              <a:ext uri="{FF2B5EF4-FFF2-40B4-BE49-F238E27FC236}">
                <a16:creationId xmlns:a16="http://schemas.microsoft.com/office/drawing/2014/main" id="{22983B4D-AA9E-4FCA-A321-B87362793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2446384" cy="5777808"/>
          </a:xfrm>
        </p:grpSpPr>
        <p:cxnSp>
          <p:nvCxnSpPr>
            <p:cNvPr id="44" name="Straight Connector 4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243216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2446384"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7417" y="679731"/>
            <a:ext cx="6875958"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glasses and a scarf&#10;&#10;AI-generated content may be incorrect.">
            <a:extLst>
              <a:ext uri="{FF2B5EF4-FFF2-40B4-BE49-F238E27FC236}">
                <a16:creationId xmlns:a16="http://schemas.microsoft.com/office/drawing/2014/main" id="{02DB2D08-E7E0-CBE0-6B32-50F5545F505D}"/>
              </a:ext>
            </a:extLst>
          </p:cNvPr>
          <p:cNvPicPr>
            <a:picLocks noChangeAspect="1"/>
          </p:cNvPicPr>
          <p:nvPr/>
        </p:nvPicPr>
        <p:blipFill>
          <a:blip r:embed="rId2"/>
          <a:stretch>
            <a:fillRect/>
          </a:stretch>
        </p:blipFill>
        <p:spPr>
          <a:xfrm>
            <a:off x="5176364" y="873723"/>
            <a:ext cx="2560320" cy="2560320"/>
          </a:xfrm>
          <a:prstGeom prst="rect">
            <a:avLst/>
          </a:prstGeom>
        </p:spPr>
      </p:pic>
      <p:pic>
        <p:nvPicPr>
          <p:cNvPr id="4" name="Picture 3" descr="A person in a suit&#10;&#10;AI-generated content may be incorrect.">
            <a:extLst>
              <a:ext uri="{FF2B5EF4-FFF2-40B4-BE49-F238E27FC236}">
                <a16:creationId xmlns:a16="http://schemas.microsoft.com/office/drawing/2014/main" id="{E2128B66-0082-7703-BD8A-F7E77986ECD3}"/>
              </a:ext>
            </a:extLst>
          </p:cNvPr>
          <p:cNvPicPr>
            <a:picLocks noChangeAspect="1"/>
          </p:cNvPicPr>
          <p:nvPr/>
        </p:nvPicPr>
        <p:blipFill>
          <a:blip r:embed="rId3"/>
          <a:stretch>
            <a:fillRect/>
          </a:stretch>
        </p:blipFill>
        <p:spPr>
          <a:xfrm>
            <a:off x="8450222" y="873723"/>
            <a:ext cx="2560320" cy="2560320"/>
          </a:xfrm>
          <a:prstGeom prst="rect">
            <a:avLst/>
          </a:prstGeom>
        </p:spPr>
      </p:pic>
      <p:pic>
        <p:nvPicPr>
          <p:cNvPr id="7" name="Picture 6" descr="A person with curly hair smiling&#10;&#10;AI-generated content may be incorrect.">
            <a:extLst>
              <a:ext uri="{FF2B5EF4-FFF2-40B4-BE49-F238E27FC236}">
                <a16:creationId xmlns:a16="http://schemas.microsoft.com/office/drawing/2014/main" id="{1C55CA61-A648-9A4F-F7A5-C124361C23B0}"/>
              </a:ext>
            </a:extLst>
          </p:cNvPr>
          <p:cNvPicPr>
            <a:picLocks noChangeAspect="1"/>
          </p:cNvPicPr>
          <p:nvPr/>
        </p:nvPicPr>
        <p:blipFill>
          <a:blip r:embed="rId4"/>
          <a:stretch>
            <a:fillRect/>
          </a:stretch>
        </p:blipFill>
        <p:spPr>
          <a:xfrm>
            <a:off x="5176364" y="3583018"/>
            <a:ext cx="2560320" cy="2560320"/>
          </a:xfrm>
          <a:prstGeom prst="rect">
            <a:avLst/>
          </a:prstGeom>
        </p:spPr>
      </p:pic>
      <p:pic>
        <p:nvPicPr>
          <p:cNvPr id="3" name="Picture 2" descr="A close up of a logo&#10;&#10;Description automatically generated">
            <a:extLst>
              <a:ext uri="{FF2B5EF4-FFF2-40B4-BE49-F238E27FC236}">
                <a16:creationId xmlns:a16="http://schemas.microsoft.com/office/drawing/2014/main" id="{9A5CC42A-930E-D8D5-220C-8E6C3C746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53" y="682925"/>
            <a:ext cx="3118104" cy="584644"/>
          </a:xfrm>
          <a:prstGeom prst="rect">
            <a:avLst/>
          </a:prstGeom>
        </p:spPr>
      </p:pic>
      <p:sp>
        <p:nvSpPr>
          <p:cNvPr id="9" name="TextBox 8">
            <a:extLst>
              <a:ext uri="{FF2B5EF4-FFF2-40B4-BE49-F238E27FC236}">
                <a16:creationId xmlns:a16="http://schemas.microsoft.com/office/drawing/2014/main" id="{4C81060B-63F6-A063-BDA3-7EC60B0E718D}"/>
              </a:ext>
            </a:extLst>
          </p:cNvPr>
          <p:cNvSpPr txBox="1"/>
          <p:nvPr/>
        </p:nvSpPr>
        <p:spPr>
          <a:xfrm>
            <a:off x="8063056" y="3581977"/>
            <a:ext cx="35083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 screen: </a:t>
            </a:r>
          </a:p>
          <a:p>
            <a:r>
              <a:rPr lang="en-US"/>
              <a:t>Carl Ribaudo, President</a:t>
            </a:r>
          </a:p>
          <a:p>
            <a:endParaRPr lang="en-US" dirty="0"/>
          </a:p>
          <a:p>
            <a:r>
              <a:rPr lang="en-US" dirty="0"/>
              <a:t>Brian London, </a:t>
            </a:r>
            <a:r>
              <a:rPr lang="en-US"/>
              <a:t>Managing Director</a:t>
            </a:r>
            <a:endParaRPr lang="en-US" dirty="0"/>
          </a:p>
          <a:p>
            <a:endParaRPr lang="en-US" b="1" dirty="0"/>
          </a:p>
          <a:p>
            <a:r>
              <a:rPr lang="en-US" b="1"/>
              <a:t>In the room:</a:t>
            </a:r>
            <a:endParaRPr lang="en-US"/>
          </a:p>
          <a:p>
            <a:r>
              <a:rPr lang="en-US" dirty="0"/>
              <a:t>Susan Rubin-Stewart, </a:t>
            </a:r>
            <a:r>
              <a:rPr lang="en-US"/>
              <a:t>Treasurer-Secretary</a:t>
            </a:r>
            <a:endParaRPr lang="en-US" dirty="0"/>
          </a:p>
        </p:txBody>
      </p:sp>
    </p:spTree>
    <p:extLst>
      <p:ext uri="{BB962C8B-B14F-4D97-AF65-F5344CB8AC3E}">
        <p14:creationId xmlns:p14="http://schemas.microsoft.com/office/powerpoint/2010/main" val="182250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D8962-378E-3400-1DF6-58E691D120A0}"/>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en-US"/>
              <a:t>2. Summary</a:t>
            </a:r>
            <a:r>
              <a:rPr lang="en-US" kern="1200">
                <a:latin typeface="+mj-lt"/>
                <a:ea typeface="+mj-ea"/>
                <a:cs typeface="+mj-cs"/>
              </a:rPr>
              <a:t> of Findings</a:t>
            </a:r>
          </a:p>
        </p:txBody>
      </p:sp>
      <p:sp>
        <p:nvSpPr>
          <p:cNvPr id="3" name="Text Placeholder 2">
            <a:extLst>
              <a:ext uri="{FF2B5EF4-FFF2-40B4-BE49-F238E27FC236}">
                <a16:creationId xmlns:a16="http://schemas.microsoft.com/office/drawing/2014/main" id="{6A05033C-C38F-1C6E-D0DF-E2D0E0EFEF7B}"/>
              </a:ext>
            </a:extLst>
          </p:cNvPr>
          <p:cNvSpPr>
            <a:spLocks noGrp="1"/>
          </p:cNvSpPr>
          <p:nvPr>
            <p:ph type="body" idx="1"/>
          </p:nvPr>
        </p:nvSpPr>
        <p:spPr>
          <a:xfrm>
            <a:off x="1524000" y="3803712"/>
            <a:ext cx="9144000" cy="1563686"/>
          </a:xfrm>
        </p:spPr>
        <p:txBody>
          <a:bodyPr vert="horz" lIns="91440" tIns="45720" rIns="91440" bIns="45720" rtlCol="0" anchor="t">
            <a:normAutofit/>
          </a:bodyPr>
          <a:lstStyle/>
          <a:p>
            <a:r>
              <a:rPr lang="en-US" sz="2000" b="1">
                <a:solidFill>
                  <a:schemeClr val="tx1"/>
                </a:solidFill>
              </a:rPr>
              <a:t>1:1 Interviews</a:t>
            </a:r>
            <a:r>
              <a:rPr lang="en-US" sz="2000">
                <a:solidFill>
                  <a:schemeClr val="tx1"/>
                </a:solidFill>
              </a:rPr>
              <a:t>: Interviews with mayors, elected officials, or their designee</a:t>
            </a:r>
            <a:endParaRPr lang="en-US">
              <a:solidFill>
                <a:schemeClr val="tx1"/>
              </a:solidFill>
            </a:endParaRPr>
          </a:p>
          <a:p>
            <a:endParaRPr lang="en-US" sz="2000" b="1" dirty="0">
              <a:solidFill>
                <a:schemeClr val="tx1"/>
              </a:solidFill>
            </a:endParaRPr>
          </a:p>
          <a:p>
            <a:r>
              <a:rPr lang="en-US" sz="2000" b="1">
                <a:solidFill>
                  <a:schemeClr val="tx1"/>
                </a:solidFill>
              </a:rPr>
              <a:t>Community Leaders Survey – 2026</a:t>
            </a:r>
            <a:r>
              <a:rPr lang="en-US" sz="2000">
                <a:solidFill>
                  <a:schemeClr val="tx1"/>
                </a:solidFill>
              </a:rPr>
              <a:t>: Survey of community leaders from a broad cross-section of rural Colorado</a:t>
            </a:r>
            <a:endParaRPr lang="en-US">
              <a:solidFill>
                <a:schemeClr val="tx1"/>
              </a:solidFill>
            </a:endParaRPr>
          </a:p>
          <a:p>
            <a:endParaRPr lang="en-US" sz="2000" dirty="0">
              <a:solidFill>
                <a:schemeClr val="tx1"/>
              </a:solidFill>
            </a:endParaRPr>
          </a:p>
        </p:txBody>
      </p:sp>
      <p:pic>
        <p:nvPicPr>
          <p:cNvPr id="5" name="Picture 4" descr="A close up of a logo&#10;&#10;Description automatically generated">
            <a:extLst>
              <a:ext uri="{FF2B5EF4-FFF2-40B4-BE49-F238E27FC236}">
                <a16:creationId xmlns:a16="http://schemas.microsoft.com/office/drawing/2014/main" id="{7566BC86-C62A-60F8-AB40-AC3C29A2F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144223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BC09-CC0C-DBDE-8803-064F5A92F535}"/>
              </a:ext>
            </a:extLst>
          </p:cNvPr>
          <p:cNvSpPr>
            <a:spLocks noGrp="1"/>
          </p:cNvSpPr>
          <p:nvPr>
            <p:ph type="title"/>
          </p:nvPr>
        </p:nvSpPr>
        <p:spPr/>
        <p:txBody>
          <a:bodyPr>
            <a:normAutofit/>
          </a:bodyPr>
          <a:lstStyle/>
          <a:p>
            <a:pPr marL="342900" indent="-342900">
              <a:spcBef>
                <a:spcPts val="1000"/>
              </a:spcBef>
            </a:pPr>
            <a:r>
              <a:rPr lang="en-US" sz="3200" b="1">
                <a:latin typeface="Aptos"/>
              </a:rPr>
              <a:t>1:1 Interviews - Recurring Themes</a:t>
            </a:r>
            <a:endParaRPr lang="en-US" sz="3200">
              <a:latin typeface="Aptos"/>
            </a:endParaRPr>
          </a:p>
        </p:txBody>
      </p:sp>
      <p:sp>
        <p:nvSpPr>
          <p:cNvPr id="3" name="Content Placeholder 2">
            <a:extLst>
              <a:ext uri="{FF2B5EF4-FFF2-40B4-BE49-F238E27FC236}">
                <a16:creationId xmlns:a16="http://schemas.microsoft.com/office/drawing/2014/main" id="{20A61223-0933-B70A-52DC-B29F3E58106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a:t>Leadership is Stretched Thin</a:t>
            </a:r>
          </a:p>
          <a:p>
            <a:pPr marL="0" indent="0">
              <a:buNone/>
            </a:pPr>
            <a:r>
              <a:rPr lang="en-US" dirty="0"/>
              <a:t>Simultaneous pressure on housing, infrastructure, workforce capacity, and fiscal resilience, while trying to maintain (and increase) public trust and regional collaboration. </a:t>
            </a:r>
          </a:p>
          <a:p>
            <a:pPr marL="0" indent="0">
              <a:buNone/>
            </a:pPr>
            <a:r>
              <a:rPr lang="en-US" b="1"/>
              <a:t>Leadership is Aware of the Housing Gap</a:t>
            </a:r>
          </a:p>
          <a:p>
            <a:pPr marL="0" indent="0">
              <a:buNone/>
            </a:pPr>
            <a:r>
              <a:rPr lang="en-US" dirty="0"/>
              <a:t>Acknowledgment that current workforce housing approaches are both necessary yet insufficient relative to demand </a:t>
            </a:r>
          </a:p>
          <a:p>
            <a:pPr marL="0" indent="0">
              <a:buNone/>
            </a:pPr>
            <a:r>
              <a:rPr lang="en-US" b="1" dirty="0"/>
              <a:t>Leadership Values </a:t>
            </a:r>
            <a:r>
              <a:rPr lang="en-US" b="1"/>
              <a:t>Intergovernmental Collaboration</a:t>
            </a:r>
            <a:endParaRPr lang="en-US" b="1" dirty="0"/>
          </a:p>
          <a:p>
            <a:pPr marL="0" indent="0">
              <a:buNone/>
            </a:pPr>
            <a:r>
              <a:rPr lang="en-US" dirty="0"/>
              <a:t>Many issues are cross-jurisdictional (traffic, transit, wildfire readiness); differences in local politics, funding tools, and implementation pace still </a:t>
            </a:r>
            <a:r>
              <a:rPr lang="en-US"/>
              <a:t>constrain outcomes </a:t>
            </a:r>
          </a:p>
        </p:txBody>
      </p:sp>
      <p:pic>
        <p:nvPicPr>
          <p:cNvPr id="5" name="Picture 4" descr="A close up of a logo&#10;&#10;Description automatically generated">
            <a:extLst>
              <a:ext uri="{FF2B5EF4-FFF2-40B4-BE49-F238E27FC236}">
                <a16:creationId xmlns:a16="http://schemas.microsoft.com/office/drawing/2014/main" id="{755DA172-E135-DAF3-1F07-03C5F8BD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27910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C34D-229E-7EB5-626A-665E6F7E0456}"/>
              </a:ext>
            </a:extLst>
          </p:cNvPr>
          <p:cNvSpPr>
            <a:spLocks noGrp="1"/>
          </p:cNvSpPr>
          <p:nvPr>
            <p:ph type="title"/>
          </p:nvPr>
        </p:nvSpPr>
        <p:spPr/>
        <p:txBody>
          <a:bodyPr/>
          <a:lstStyle/>
          <a:p>
            <a:r>
              <a:rPr lang="en-US" b="1" dirty="0"/>
              <a:t>1:1 </a:t>
            </a:r>
            <a:r>
              <a:rPr lang="en-US" b="1"/>
              <a:t>Interviews - Near</a:t>
            </a:r>
            <a:r>
              <a:rPr lang="en-US" b="1" dirty="0"/>
              <a:t>-Term Opportunities</a:t>
            </a:r>
          </a:p>
        </p:txBody>
      </p:sp>
      <p:sp>
        <p:nvSpPr>
          <p:cNvPr id="3" name="Content Placeholder 2">
            <a:extLst>
              <a:ext uri="{FF2B5EF4-FFF2-40B4-BE49-F238E27FC236}">
                <a16:creationId xmlns:a16="http://schemas.microsoft.com/office/drawing/2014/main" id="{48330B6B-93C8-537A-B712-F9F3285D659F}"/>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b="1"/>
              <a:t>Dynamic Housing Efforts AND More Units</a:t>
            </a:r>
          </a:p>
          <a:p>
            <a:pPr marL="0" indent="0">
              <a:buNone/>
            </a:pPr>
            <a:r>
              <a:rPr lang="en-US" sz="2400" dirty="0"/>
              <a:t>"There may be programs for one- or two-bedroom condos, but not </a:t>
            </a:r>
            <a:r>
              <a:rPr lang="en-US" sz="2400"/>
              <a:t>enough options for families trying to stay and raise children"</a:t>
            </a:r>
            <a:endParaRPr lang="en-US" sz="2400" dirty="0"/>
          </a:p>
          <a:p>
            <a:pPr marL="0" indent="0">
              <a:buNone/>
            </a:pPr>
            <a:r>
              <a:rPr lang="en-US" sz="2400" b="1" dirty="0"/>
              <a:t>Clear Priorities for Capital </a:t>
            </a:r>
            <a:r>
              <a:rPr lang="en-US" sz="2400" b="1"/>
              <a:t>Spending</a:t>
            </a:r>
            <a:endParaRPr lang="en-US" sz="2400" b="1" dirty="0"/>
          </a:p>
          <a:p>
            <a:pPr marL="0" indent="0">
              <a:buNone/>
            </a:pPr>
            <a:r>
              <a:rPr lang="en-US" sz="2400" dirty="0"/>
              <a:t>Many high-cost needs hitting at once. Communities are making tradeoffs, but </a:t>
            </a:r>
            <a:r>
              <a:rPr lang="en-US" sz="2400"/>
              <a:t>not always in a way that is clearly communicated or prioritized</a:t>
            </a:r>
            <a:endParaRPr lang="en-US" sz="2400" dirty="0"/>
          </a:p>
          <a:p>
            <a:pPr marL="0" indent="0">
              <a:buNone/>
            </a:pPr>
            <a:r>
              <a:rPr lang="en-US" sz="2400" b="1"/>
              <a:t>Regional Coordination Tied to Regional Implementation</a:t>
            </a:r>
          </a:p>
          <a:p>
            <a:pPr marL="0" indent="0">
              <a:buNone/>
            </a:pPr>
            <a:r>
              <a:rPr lang="en-US" sz="2400" dirty="0"/>
              <a:t>Coordination often stops </a:t>
            </a:r>
            <a:r>
              <a:rPr lang="en-US" sz="2400"/>
              <a:t>at the planning stage</a:t>
            </a:r>
          </a:p>
          <a:p>
            <a:pPr marL="0" indent="0">
              <a:buNone/>
            </a:pPr>
            <a:r>
              <a:rPr lang="en-US" sz="2400" b="1" dirty="0"/>
              <a:t>Communications with Bilingual and Harder-to-Reach </a:t>
            </a:r>
            <a:r>
              <a:rPr lang="en-US" sz="2400" b="1"/>
              <a:t>Groups</a:t>
            </a:r>
            <a:endParaRPr lang="en-US" b="1"/>
          </a:p>
          <a:p>
            <a:pPr marL="0" indent="0">
              <a:buNone/>
            </a:pPr>
            <a:r>
              <a:rPr lang="en-US" sz="2400" dirty="0"/>
              <a:t>Hispanic populations, younger residents, working families, etc. Anyone not familiar with how the Planning and Zoning Board </a:t>
            </a:r>
            <a:r>
              <a:rPr lang="en-US" sz="2400"/>
              <a:t>operates</a:t>
            </a:r>
          </a:p>
          <a:p>
            <a:endParaRPr lang="en-US" dirty="0"/>
          </a:p>
        </p:txBody>
      </p:sp>
      <p:pic>
        <p:nvPicPr>
          <p:cNvPr id="5" name="Picture 4" descr="A close up of a logo&#10;&#10;Description automatically generated">
            <a:extLst>
              <a:ext uri="{FF2B5EF4-FFF2-40B4-BE49-F238E27FC236}">
                <a16:creationId xmlns:a16="http://schemas.microsoft.com/office/drawing/2014/main" id="{75790B5C-7526-9DF3-2691-EF7F681E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2470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569E26-857C-D25B-4614-2D950A667785}"/>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DC6397B0-6B48-CF4B-0DF4-C3A16362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4BBE0D73-CF57-4728-7553-3D684A7A5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8BE2DB-9C30-B431-6E6A-167E251AFC00}"/>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3400"/>
              <a:t>Which of the following best describes your role in the community from a governance perspective?</a:t>
            </a:r>
          </a:p>
        </p:txBody>
      </p:sp>
      <p:sp>
        <p:nvSpPr>
          <p:cNvPr id="8" name="Content Placeholder 7">
            <a:extLst>
              <a:ext uri="{FF2B5EF4-FFF2-40B4-BE49-F238E27FC236}">
                <a16:creationId xmlns:a16="http://schemas.microsoft.com/office/drawing/2014/main" id="{F9DFA711-46BF-CA7F-A791-E396CDC1B715}"/>
              </a:ext>
            </a:extLst>
          </p:cNvPr>
          <p:cNvSpPr>
            <a:spLocks noGrp="1"/>
          </p:cNvSpPr>
          <p:nvPr>
            <p:ph idx="1"/>
          </p:nvPr>
        </p:nvSpPr>
        <p:spPr>
          <a:xfrm>
            <a:off x="6096000" y="342307"/>
            <a:ext cx="5250873" cy="2112748"/>
          </a:xfrm>
        </p:spPr>
        <p:txBody>
          <a:bodyPr anchor="ctr">
            <a:normAutofit/>
          </a:bodyPr>
          <a:lstStyle/>
          <a:p>
            <a:pPr marL="0" indent="0">
              <a:buNone/>
            </a:pPr>
            <a:endParaRPr lang="en-US" sz="3200" b="1" dirty="0"/>
          </a:p>
          <a:p>
            <a:pPr marL="0" indent="0">
              <a:buNone/>
            </a:pPr>
            <a:r>
              <a:rPr lang="en-US" sz="2400" b="1"/>
              <a:t>Community Leaders Survey – 2026</a:t>
            </a:r>
            <a:endParaRPr lang="en-US" sz="2400"/>
          </a:p>
          <a:p>
            <a:pPr marL="0" indent="0">
              <a:buNone/>
            </a:pPr>
            <a:endParaRPr lang="en-US"/>
          </a:p>
        </p:txBody>
      </p:sp>
      <p:pic>
        <p:nvPicPr>
          <p:cNvPr id="4" name="Content Placeholder 3" descr="A graph of percentages and numbers&#10;&#10;AI-generated content may be incorrect.">
            <a:extLst>
              <a:ext uri="{FF2B5EF4-FFF2-40B4-BE49-F238E27FC236}">
                <a16:creationId xmlns:a16="http://schemas.microsoft.com/office/drawing/2014/main" id="{167BB7CC-9A2E-83A1-1CF3-4CBC3BA428E7}"/>
              </a:ext>
            </a:extLst>
          </p:cNvPr>
          <p:cNvPicPr>
            <a:picLocks noChangeAspect="1"/>
          </p:cNvPicPr>
          <p:nvPr/>
        </p:nvPicPr>
        <p:blipFill>
          <a:blip r:embed="rId2"/>
          <a:stretch>
            <a:fillRect/>
          </a:stretch>
        </p:blipFill>
        <p:spPr>
          <a:xfrm>
            <a:off x="1092628" y="3190069"/>
            <a:ext cx="10006351" cy="3076953"/>
          </a:xfrm>
          <a:prstGeom prst="rect">
            <a:avLst/>
          </a:prstGeom>
          <a:effectLst/>
        </p:spPr>
      </p:pic>
      <p:pic>
        <p:nvPicPr>
          <p:cNvPr id="5" name="Picture 4" descr="A close up of a logo&#10;&#10;Description automatically generated">
            <a:extLst>
              <a:ext uri="{FF2B5EF4-FFF2-40B4-BE49-F238E27FC236}">
                <a16:creationId xmlns:a16="http://schemas.microsoft.com/office/drawing/2014/main" id="{2F5D94B4-F17F-7211-22CD-DB65CFDD3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25015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E2F45-D71C-75EF-461C-2A27681F9D31}"/>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F44CCF96-E28F-7A31-48F3-93E9ADFED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9D858D33-07B0-0766-F8FE-76DF6A41B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C8BF8-F80A-6203-7EAE-CD2F779359CB}"/>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3400" dirty="0"/>
              <a:t>Which best describes your </a:t>
            </a:r>
            <a:r>
              <a:rPr lang="en-US" sz="3400"/>
              <a:t>title?</a:t>
            </a:r>
          </a:p>
        </p:txBody>
      </p:sp>
      <p:sp>
        <p:nvSpPr>
          <p:cNvPr id="8" name="Content Placeholder 7">
            <a:extLst>
              <a:ext uri="{FF2B5EF4-FFF2-40B4-BE49-F238E27FC236}">
                <a16:creationId xmlns:a16="http://schemas.microsoft.com/office/drawing/2014/main" id="{7EC77E86-B93C-ED8F-B75A-DE2ECE71E642}"/>
              </a:ext>
            </a:extLst>
          </p:cNvPr>
          <p:cNvSpPr>
            <a:spLocks noGrp="1"/>
          </p:cNvSpPr>
          <p:nvPr>
            <p:ph idx="1"/>
          </p:nvPr>
        </p:nvSpPr>
        <p:spPr>
          <a:xfrm>
            <a:off x="6096000" y="342307"/>
            <a:ext cx="5250873" cy="2121407"/>
          </a:xfrm>
        </p:spPr>
        <p:txBody>
          <a:bodyPr anchor="ctr">
            <a:normAutofit/>
          </a:bodyPr>
          <a:lstStyle/>
          <a:p>
            <a:pPr marL="0" indent="0">
              <a:buNone/>
            </a:pPr>
            <a:endParaRPr lang="en-US" sz="2400" b="1" dirty="0"/>
          </a:p>
          <a:p>
            <a:pPr marL="0" indent="0">
              <a:buNone/>
            </a:pPr>
            <a:r>
              <a:rPr lang="en-US" sz="2400" b="1"/>
              <a:t>Community Leaders Survey – 2026</a:t>
            </a:r>
            <a:endParaRPr lang="en-US" sz="2400"/>
          </a:p>
          <a:p>
            <a:endParaRPr lang="en-US" sz="2000" dirty="0"/>
          </a:p>
        </p:txBody>
      </p:sp>
      <p:pic>
        <p:nvPicPr>
          <p:cNvPr id="4" name="Content Placeholder 3">
            <a:extLst>
              <a:ext uri="{FF2B5EF4-FFF2-40B4-BE49-F238E27FC236}">
                <a16:creationId xmlns:a16="http://schemas.microsoft.com/office/drawing/2014/main" id="{86594EE3-356C-DFA2-0798-739FCDD61EF2}"/>
              </a:ext>
            </a:extLst>
          </p:cNvPr>
          <p:cNvPicPr>
            <a:picLocks noChangeAspect="1"/>
          </p:cNvPicPr>
          <p:nvPr/>
        </p:nvPicPr>
        <p:blipFill>
          <a:blip r:embed="rId2"/>
          <a:stretch>
            <a:fillRect/>
          </a:stretch>
        </p:blipFill>
        <p:spPr>
          <a:xfrm>
            <a:off x="1092628" y="3722281"/>
            <a:ext cx="10006351" cy="2012529"/>
          </a:xfrm>
          <a:prstGeom prst="rect">
            <a:avLst/>
          </a:prstGeom>
          <a:effectLst/>
        </p:spPr>
      </p:pic>
      <p:pic>
        <p:nvPicPr>
          <p:cNvPr id="5" name="Picture 4" descr="A close up of a logo&#10;&#10;Description automatically generated">
            <a:extLst>
              <a:ext uri="{FF2B5EF4-FFF2-40B4-BE49-F238E27FC236}">
                <a16:creationId xmlns:a16="http://schemas.microsoft.com/office/drawing/2014/main" id="{B34C4697-5884-C3BC-7F6F-AA370C8B8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7069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0B2DFB-9AE1-2F36-23B8-E473F69F9627}"/>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A7D0726C-EC7B-7C81-DD40-1E24B6EFD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606A6A9C-FBBB-361E-29EE-E432392ED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815ED0-3CAF-BB70-2DFB-EF2A078F4B28}"/>
              </a:ext>
            </a:extLst>
          </p:cNvPr>
          <p:cNvSpPr>
            <a:spLocks noGrp="1"/>
          </p:cNvSpPr>
          <p:nvPr>
            <p:ph type="title"/>
          </p:nvPr>
        </p:nvSpPr>
        <p:spPr>
          <a:xfrm>
            <a:off x="761802" y="342306"/>
            <a:ext cx="4703816" cy="2121408"/>
          </a:xfrm>
          <a:ln>
            <a:solidFill>
              <a:srgbClr val="0070C0"/>
            </a:solidFill>
          </a:ln>
        </p:spPr>
        <p:txBody>
          <a:bodyPr vert="horz" lIns="91440" tIns="45720" rIns="91440" bIns="45720" rtlCol="0" anchor="ctr">
            <a:noAutofit/>
          </a:bodyPr>
          <a:lstStyle/>
          <a:p>
            <a:br>
              <a:rPr lang="en-US" sz="3200" dirty="0"/>
            </a:br>
            <a:r>
              <a:rPr lang="en-US" sz="3200"/>
              <a:t>...what are the </a:t>
            </a:r>
            <a:r>
              <a:rPr lang="en-US" sz="3200" b="1"/>
              <a:t>three most pressing issues </a:t>
            </a:r>
            <a:r>
              <a:rPr lang="en-US" sz="3200"/>
              <a:t>currently facing your community?</a:t>
            </a:r>
          </a:p>
          <a:p>
            <a:endParaRPr lang="en-US" sz="3400" dirty="0"/>
          </a:p>
        </p:txBody>
      </p:sp>
      <p:sp>
        <p:nvSpPr>
          <p:cNvPr id="8" name="Content Placeholder 7">
            <a:extLst>
              <a:ext uri="{FF2B5EF4-FFF2-40B4-BE49-F238E27FC236}">
                <a16:creationId xmlns:a16="http://schemas.microsoft.com/office/drawing/2014/main" id="{64E95569-3B8E-F93B-5DA6-8CDF0B88628E}"/>
              </a:ext>
            </a:extLst>
          </p:cNvPr>
          <p:cNvSpPr>
            <a:spLocks noGrp="1"/>
          </p:cNvSpPr>
          <p:nvPr>
            <p:ph idx="1"/>
          </p:nvPr>
        </p:nvSpPr>
        <p:spPr>
          <a:xfrm>
            <a:off x="6096000" y="342307"/>
            <a:ext cx="5250873" cy="2121407"/>
          </a:xfrm>
        </p:spPr>
        <p:txBody>
          <a:bodyPr anchor="ctr">
            <a:normAutofit/>
          </a:bodyPr>
          <a:lstStyle/>
          <a:p>
            <a:pPr marL="0" indent="0">
              <a:buNone/>
            </a:pPr>
            <a:endParaRPr lang="en-US" sz="2400" b="1" dirty="0"/>
          </a:p>
          <a:p>
            <a:pPr marL="0" indent="0">
              <a:buNone/>
            </a:pPr>
            <a:r>
              <a:rPr lang="en-US" sz="2400" b="1"/>
              <a:t>Community Leaders Survey – 2026</a:t>
            </a:r>
            <a:endParaRPr lang="en-US" sz="2400"/>
          </a:p>
          <a:p>
            <a:endParaRPr lang="en-US" sz="2000" dirty="0"/>
          </a:p>
        </p:txBody>
      </p:sp>
      <p:sp>
        <p:nvSpPr>
          <p:cNvPr id="3" name="TextBox 2">
            <a:extLst>
              <a:ext uri="{FF2B5EF4-FFF2-40B4-BE49-F238E27FC236}">
                <a16:creationId xmlns:a16="http://schemas.microsoft.com/office/drawing/2014/main" id="{2D81DA7C-252B-2598-4C62-79AFCC1DA758}"/>
              </a:ext>
            </a:extLst>
          </p:cNvPr>
          <p:cNvSpPr txBox="1"/>
          <p:nvPr/>
        </p:nvSpPr>
        <p:spPr>
          <a:xfrm>
            <a:off x="637886" y="3082636"/>
            <a:ext cx="10921999" cy="3671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b="1"/>
              <a:t>Housing and Affordability</a:t>
            </a:r>
          </a:p>
          <a:p>
            <a:pPr marL="971550" lvl="1" indent="-514350">
              <a:lnSpc>
                <a:spcPct val="90000"/>
              </a:lnSpc>
              <a:spcBef>
                <a:spcPts val="500"/>
              </a:spcBef>
              <a:buFont typeface="Courier New,monospace"/>
              <a:buChar char="o"/>
            </a:pPr>
            <a:r>
              <a:rPr lang="en-US" sz="2000"/>
              <a:t>Drives every other challenge</a:t>
            </a:r>
            <a:endParaRPr lang="en-US" sz="2000" dirty="0"/>
          </a:p>
          <a:p>
            <a:pPr marL="971550" lvl="1" indent="-514350">
              <a:lnSpc>
                <a:spcPct val="90000"/>
              </a:lnSpc>
              <a:spcBef>
                <a:spcPts val="500"/>
              </a:spcBef>
              <a:buFont typeface="Courier New,monospace"/>
              <a:buChar char="o"/>
            </a:pPr>
            <a:r>
              <a:rPr lang="en-US" sz="2000" dirty="0"/>
              <a:t>Total cost (beyond housing) of living in the community is </a:t>
            </a:r>
            <a:r>
              <a:rPr lang="en-US" sz="2000"/>
              <a:t>unsustainable for</a:t>
            </a:r>
            <a:r>
              <a:rPr lang="en-US" sz="2000" dirty="0"/>
              <a:t> working residents</a:t>
            </a:r>
          </a:p>
          <a:p>
            <a:pPr>
              <a:lnSpc>
                <a:spcPct val="90000"/>
              </a:lnSpc>
              <a:spcBef>
                <a:spcPts val="1000"/>
              </a:spcBef>
            </a:pPr>
            <a:r>
              <a:rPr lang="en-US" sz="2400" b="1"/>
              <a:t>Infrastructure Strain and Environmental Risk</a:t>
            </a:r>
          </a:p>
          <a:p>
            <a:pPr marL="971550" lvl="1" indent="-514350">
              <a:lnSpc>
                <a:spcPct val="90000"/>
              </a:lnSpc>
              <a:spcBef>
                <a:spcPts val="500"/>
              </a:spcBef>
              <a:buFont typeface="Courier New,monospace"/>
              <a:buChar char="o"/>
            </a:pPr>
            <a:r>
              <a:rPr lang="en-US" sz="2000"/>
              <a:t>Water and wastewater infrastructure</a:t>
            </a:r>
            <a:endParaRPr lang="en-US" sz="2000" dirty="0"/>
          </a:p>
          <a:p>
            <a:pPr marL="971550" lvl="1" indent="-514350">
              <a:lnSpc>
                <a:spcPct val="90000"/>
              </a:lnSpc>
              <a:spcBef>
                <a:spcPts val="500"/>
              </a:spcBef>
              <a:buFont typeface="Courier New,monospace"/>
              <a:buChar char="o"/>
            </a:pPr>
            <a:r>
              <a:rPr lang="en-US" sz="2000"/>
              <a:t>Cost of affording the systems required to support growth</a:t>
            </a:r>
            <a:endParaRPr lang="en-US" sz="2000" dirty="0"/>
          </a:p>
          <a:p>
            <a:pPr marL="971550" lvl="1" indent="-514350">
              <a:lnSpc>
                <a:spcPct val="90000"/>
              </a:lnSpc>
              <a:spcBef>
                <a:spcPts val="500"/>
              </a:spcBef>
              <a:buFont typeface="Courier New,monospace"/>
              <a:buChar char="o"/>
            </a:pPr>
            <a:r>
              <a:rPr lang="en-US" sz="2000"/>
              <a:t>Environmental resilience as inseparable from economic resilience</a:t>
            </a:r>
            <a:endParaRPr lang="en-US" sz="2000" dirty="0"/>
          </a:p>
          <a:p>
            <a:pPr>
              <a:lnSpc>
                <a:spcPct val="90000"/>
              </a:lnSpc>
              <a:spcBef>
                <a:spcPts val="1000"/>
              </a:spcBef>
            </a:pPr>
            <a:r>
              <a:rPr lang="en-US" sz="2400" b="1"/>
              <a:t>Long-term Sustainability of Mountain-Town Economies</a:t>
            </a:r>
          </a:p>
          <a:p>
            <a:pPr marL="971550" lvl="1" indent="-514350">
              <a:lnSpc>
                <a:spcPct val="90000"/>
              </a:lnSpc>
              <a:spcBef>
                <a:spcPts val="500"/>
              </a:spcBef>
              <a:buFont typeface="Courier New,monospace"/>
              <a:buChar char="o"/>
            </a:pPr>
            <a:r>
              <a:rPr lang="en-US" sz="2000"/>
              <a:t>Childcare (most consistently cited as the 'third issue')</a:t>
            </a:r>
          </a:p>
        </p:txBody>
      </p:sp>
      <p:pic>
        <p:nvPicPr>
          <p:cNvPr id="6" name="Picture 5" descr="A close up of a logo&#10;&#10;Description automatically generated">
            <a:extLst>
              <a:ext uri="{FF2B5EF4-FFF2-40B4-BE49-F238E27FC236}">
                <a16:creationId xmlns:a16="http://schemas.microsoft.com/office/drawing/2014/main" id="{765ACB73-EDAC-A655-B72D-C95AA5B5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353" y="6302675"/>
            <a:ext cx="1507514" cy="281576"/>
          </a:xfrm>
          <a:prstGeom prst="rect">
            <a:avLst/>
          </a:prstGeom>
        </p:spPr>
      </p:pic>
    </p:spTree>
    <p:extLst>
      <p:ext uri="{BB962C8B-B14F-4D97-AF65-F5344CB8AC3E}">
        <p14:creationId xmlns:p14="http://schemas.microsoft.com/office/powerpoint/2010/main" val="296272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CF9366-5E32-BA22-F936-E1F1E49D1A1F}"/>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35DD8576-F9FD-9A71-F924-F35EE2E0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C72A9754-87A4-195F-39AE-395E4A2EC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94F60-3BC9-31DB-7798-442E6A9EFE3B}"/>
              </a:ext>
            </a:extLst>
          </p:cNvPr>
          <p:cNvSpPr>
            <a:spLocks noGrp="1"/>
          </p:cNvSpPr>
          <p:nvPr>
            <p:ph type="title"/>
          </p:nvPr>
        </p:nvSpPr>
        <p:spPr>
          <a:xfrm>
            <a:off x="761802" y="342306"/>
            <a:ext cx="4703816" cy="2121408"/>
          </a:xfrm>
          <a:ln>
            <a:solidFill>
              <a:srgbClr val="0070C0"/>
            </a:solidFill>
          </a:ln>
        </p:spPr>
        <p:txBody>
          <a:bodyPr vert="horz" lIns="91440" tIns="45720" rIns="91440" bIns="45720" rtlCol="0" anchor="ctr">
            <a:noAutofit/>
          </a:bodyPr>
          <a:lstStyle/>
          <a:p>
            <a:r>
              <a:rPr lang="en-US" sz="2400" dirty="0"/>
              <a:t>Descriptions of a growing mismatch between what communities want, </a:t>
            </a:r>
            <a:r>
              <a:rPr lang="en-US" sz="2400"/>
              <a:t>what they</a:t>
            </a:r>
            <a:r>
              <a:rPr lang="en-US" sz="2400" dirty="0"/>
              <a:t> can afford, and what their systems are </a:t>
            </a:r>
            <a:r>
              <a:rPr lang="en-US" sz="2400"/>
              <a:t>built to support</a:t>
            </a:r>
          </a:p>
        </p:txBody>
      </p:sp>
      <p:sp>
        <p:nvSpPr>
          <p:cNvPr id="8" name="Content Placeholder 7">
            <a:extLst>
              <a:ext uri="{FF2B5EF4-FFF2-40B4-BE49-F238E27FC236}">
                <a16:creationId xmlns:a16="http://schemas.microsoft.com/office/drawing/2014/main" id="{C9DC4AC4-1037-4A2C-0772-245DE87C9397}"/>
              </a:ext>
            </a:extLst>
          </p:cNvPr>
          <p:cNvSpPr>
            <a:spLocks noGrp="1"/>
          </p:cNvSpPr>
          <p:nvPr>
            <p:ph idx="1"/>
          </p:nvPr>
        </p:nvSpPr>
        <p:spPr>
          <a:xfrm>
            <a:off x="6096000" y="342307"/>
            <a:ext cx="5250873" cy="2121407"/>
          </a:xfrm>
        </p:spPr>
        <p:txBody>
          <a:bodyPr anchor="ctr">
            <a:normAutofit/>
          </a:bodyPr>
          <a:lstStyle/>
          <a:p>
            <a:pPr marL="0" indent="0">
              <a:buNone/>
            </a:pPr>
            <a:endParaRPr lang="en-US" sz="2400" b="1" dirty="0"/>
          </a:p>
          <a:p>
            <a:pPr marL="0" indent="0">
              <a:buNone/>
            </a:pPr>
            <a:r>
              <a:rPr lang="en-US" sz="2400" b="1"/>
              <a:t>Community Leaders Survey – 2026</a:t>
            </a:r>
            <a:endParaRPr lang="en-US" sz="2400"/>
          </a:p>
          <a:p>
            <a:endParaRPr lang="en-US" sz="2000" dirty="0"/>
          </a:p>
        </p:txBody>
      </p:sp>
      <p:sp>
        <p:nvSpPr>
          <p:cNvPr id="3" name="TextBox 2">
            <a:extLst>
              <a:ext uri="{FF2B5EF4-FFF2-40B4-BE49-F238E27FC236}">
                <a16:creationId xmlns:a16="http://schemas.microsoft.com/office/drawing/2014/main" id="{C0CC3227-F18E-93A3-F551-AE6B3557A63C}"/>
              </a:ext>
            </a:extLst>
          </p:cNvPr>
          <p:cNvSpPr txBox="1"/>
          <p:nvPr/>
        </p:nvSpPr>
        <p:spPr>
          <a:xfrm>
            <a:off x="637886" y="3082636"/>
            <a:ext cx="10921999" cy="3062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b="1"/>
              <a:t>Capacity mismatch </a:t>
            </a:r>
            <a:endParaRPr lang="en-US" sz="2400" dirty="0"/>
          </a:p>
          <a:p>
            <a:pPr>
              <a:lnSpc>
                <a:spcPct val="90000"/>
              </a:lnSpc>
              <a:spcBef>
                <a:spcPts val="1000"/>
              </a:spcBef>
            </a:pPr>
            <a:r>
              <a:rPr lang="en-US" sz="2400" dirty="0"/>
              <a:t>Infrastructure was built for an earlier version of these </a:t>
            </a:r>
            <a:r>
              <a:rPr lang="en-US" sz="2400"/>
              <a:t>communities. Communities</a:t>
            </a:r>
            <a:r>
              <a:rPr lang="en-US" sz="2400" dirty="0"/>
              <a:t> have changed faster than the systems built </a:t>
            </a:r>
            <a:r>
              <a:rPr lang="en-US" sz="2400"/>
              <a:t>to support</a:t>
            </a:r>
            <a:r>
              <a:rPr lang="en-US" sz="2400" dirty="0"/>
              <a:t> them</a:t>
            </a:r>
          </a:p>
          <a:p>
            <a:pPr>
              <a:lnSpc>
                <a:spcPct val="90000"/>
              </a:lnSpc>
              <a:spcBef>
                <a:spcPts val="1000"/>
              </a:spcBef>
            </a:pPr>
            <a:r>
              <a:rPr lang="en-US" sz="2400" b="1"/>
              <a:t>Revenue structure </a:t>
            </a:r>
            <a:endParaRPr lang="en-US" sz="2400" dirty="0"/>
          </a:p>
          <a:p>
            <a:pPr>
              <a:lnSpc>
                <a:spcPct val="90000"/>
              </a:lnSpc>
              <a:spcBef>
                <a:spcPts val="1000"/>
              </a:spcBef>
            </a:pPr>
            <a:r>
              <a:rPr lang="en-US" sz="2400" dirty="0"/>
              <a:t>Overreliance on sales tax, shrinking grant access, limited </a:t>
            </a:r>
            <a:r>
              <a:rPr lang="en-US" sz="2400"/>
              <a:t>appetite for</a:t>
            </a:r>
            <a:r>
              <a:rPr lang="en-US" sz="2400" dirty="0"/>
              <a:t> new taxes</a:t>
            </a:r>
          </a:p>
          <a:p>
            <a:pPr>
              <a:lnSpc>
                <a:spcPct val="90000"/>
              </a:lnSpc>
              <a:spcBef>
                <a:spcPts val="1000"/>
              </a:spcBef>
            </a:pPr>
            <a:r>
              <a:rPr lang="en-US" sz="2400" b="1"/>
              <a:t>Wealth inequality</a:t>
            </a:r>
            <a:endParaRPr lang="en-US" sz="2400" dirty="0"/>
          </a:p>
          <a:p>
            <a:pPr>
              <a:lnSpc>
                <a:spcPct val="90000"/>
              </a:lnSpc>
              <a:spcBef>
                <a:spcPts val="1000"/>
              </a:spcBef>
            </a:pPr>
            <a:r>
              <a:rPr lang="en-US" sz="2400" dirty="0"/>
              <a:t>Responses pointing to the widening gap between local wages </a:t>
            </a:r>
            <a:r>
              <a:rPr lang="en-US" sz="2400"/>
              <a:t>and outside</a:t>
            </a:r>
            <a:r>
              <a:rPr lang="en-US" sz="2400" dirty="0"/>
              <a:t> wealth</a:t>
            </a:r>
          </a:p>
        </p:txBody>
      </p:sp>
      <p:pic>
        <p:nvPicPr>
          <p:cNvPr id="5" name="Picture 4" descr="A close up of a logo&#10;&#10;Description automatically generated">
            <a:extLst>
              <a:ext uri="{FF2B5EF4-FFF2-40B4-BE49-F238E27FC236}">
                <a16:creationId xmlns:a16="http://schemas.microsoft.com/office/drawing/2014/main" id="{4B43978A-C0D7-5610-79BD-EFC68CC3E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236838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2FAB2-0A20-AA7D-274C-B9EDC6BBD739}"/>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2800"/>
              <a:t>Over the past few years, would you say the overall quality of life in the community where you work has been:</a:t>
            </a:r>
          </a:p>
        </p:txBody>
      </p:sp>
      <p:sp>
        <p:nvSpPr>
          <p:cNvPr id="8" name="Content Placeholder 7">
            <a:extLst>
              <a:ext uri="{FF2B5EF4-FFF2-40B4-BE49-F238E27FC236}">
                <a16:creationId xmlns:a16="http://schemas.microsoft.com/office/drawing/2014/main" id="{3A28DFB7-C0B6-925A-42E6-AD1719817351}"/>
              </a:ext>
            </a:extLst>
          </p:cNvPr>
          <p:cNvSpPr>
            <a:spLocks noGrp="1"/>
          </p:cNvSpPr>
          <p:nvPr>
            <p:ph idx="1"/>
          </p:nvPr>
        </p:nvSpPr>
        <p:spPr>
          <a:xfrm>
            <a:off x="6096000" y="342307"/>
            <a:ext cx="5250873" cy="2121407"/>
          </a:xfrm>
        </p:spPr>
        <p:txBody>
          <a:bodyPr anchor="ctr">
            <a:normAutofit/>
          </a:bodyPr>
          <a:lstStyle/>
          <a:p>
            <a:pPr marL="0" indent="0" algn="ctr">
              <a:buNone/>
            </a:pPr>
            <a:r>
              <a:rPr lang="en-US" b="1"/>
              <a:t>*Respondents do not view quality of life as moving in a single direction</a:t>
            </a:r>
            <a:endParaRPr lang="en-US"/>
          </a:p>
          <a:p>
            <a:endParaRPr lang="en-US" sz="2000" dirty="0"/>
          </a:p>
        </p:txBody>
      </p:sp>
      <p:pic>
        <p:nvPicPr>
          <p:cNvPr id="4" name="Content Placeholder 3" descr="A graph showing a number of percentages&#10;&#10;AI-generated content may be incorrect.">
            <a:extLst>
              <a:ext uri="{FF2B5EF4-FFF2-40B4-BE49-F238E27FC236}">
                <a16:creationId xmlns:a16="http://schemas.microsoft.com/office/drawing/2014/main" id="{1C8574AE-1ED5-ED0B-026B-853407C0B427}"/>
              </a:ext>
            </a:extLst>
          </p:cNvPr>
          <p:cNvPicPr>
            <a:picLocks noChangeAspect="1"/>
          </p:cNvPicPr>
          <p:nvPr/>
        </p:nvPicPr>
        <p:blipFill>
          <a:blip r:embed="rId2"/>
          <a:stretch>
            <a:fillRect/>
          </a:stretch>
        </p:blipFill>
        <p:spPr>
          <a:xfrm>
            <a:off x="761802" y="3341705"/>
            <a:ext cx="10668003" cy="2773680"/>
          </a:xfrm>
          <a:prstGeom prst="rect">
            <a:avLst/>
          </a:prstGeom>
          <a:effectLst/>
        </p:spPr>
      </p:pic>
      <p:pic>
        <p:nvPicPr>
          <p:cNvPr id="5" name="Picture 4" descr="A close up of a logo&#10;&#10;Description automatically generated">
            <a:extLst>
              <a:ext uri="{FF2B5EF4-FFF2-40B4-BE49-F238E27FC236}">
                <a16:creationId xmlns:a16="http://schemas.microsoft.com/office/drawing/2014/main" id="{7DB2CF62-5C2E-DEF2-9BB8-E88E487BA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296654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1B37-C37E-75C5-B4F9-26369F5868CF}"/>
              </a:ext>
            </a:extLst>
          </p:cNvPr>
          <p:cNvSpPr>
            <a:spLocks noGrp="1"/>
          </p:cNvSpPr>
          <p:nvPr>
            <p:ph type="title"/>
          </p:nvPr>
        </p:nvSpPr>
        <p:spPr/>
        <p:txBody>
          <a:bodyPr/>
          <a:lstStyle/>
          <a:p>
            <a:r>
              <a:rPr lang="en-US" b="1" dirty="0"/>
              <a:t>Quality-of-Life </a:t>
            </a:r>
            <a:r>
              <a:rPr lang="en-US" b="1"/>
              <a:t>Reasoning – Main Themes</a:t>
            </a:r>
          </a:p>
        </p:txBody>
      </p:sp>
      <p:sp>
        <p:nvSpPr>
          <p:cNvPr id="3" name="Content Placeholder 2">
            <a:extLst>
              <a:ext uri="{FF2B5EF4-FFF2-40B4-BE49-F238E27FC236}">
                <a16:creationId xmlns:a16="http://schemas.microsoft.com/office/drawing/2014/main" id="{7EF4813C-5C9E-F1E0-E878-02EE37B2A55C}"/>
              </a:ext>
            </a:extLst>
          </p:cNvPr>
          <p:cNvSpPr>
            <a:spLocks noGrp="1"/>
          </p:cNvSpPr>
          <p:nvPr>
            <p:ph idx="1"/>
          </p:nvPr>
        </p:nvSpPr>
        <p:spPr/>
        <p:txBody>
          <a:bodyPr vert="horz" lIns="91440" tIns="45720" rIns="91440" bIns="45720" rtlCol="0" anchor="t">
            <a:normAutofit lnSpcReduction="10000"/>
          </a:bodyPr>
          <a:lstStyle/>
          <a:p>
            <a:r>
              <a:rPr lang="en-US"/>
              <a:t>The community is improving physically but not necessarily becoming more livable</a:t>
            </a:r>
            <a:endParaRPr lang="en-US" dirty="0"/>
          </a:p>
          <a:p>
            <a:r>
              <a:rPr lang="en-US" dirty="0"/>
              <a:t>Quality of life is not being experienced </a:t>
            </a:r>
            <a:r>
              <a:rPr lang="en-US"/>
              <a:t>equally</a:t>
            </a:r>
          </a:p>
          <a:p>
            <a:r>
              <a:rPr lang="en-US" dirty="0"/>
              <a:t>Tourism as an amplifier of existing </a:t>
            </a:r>
            <a:r>
              <a:rPr lang="en-US"/>
              <a:t>pressures</a:t>
            </a:r>
          </a:p>
          <a:p>
            <a:r>
              <a:rPr lang="en-US"/>
              <a:t>Those indicating QOL as </a:t>
            </a:r>
            <a:r>
              <a:rPr lang="en-US" b="1"/>
              <a:t>'Declining'</a:t>
            </a:r>
            <a:r>
              <a:rPr lang="en-US"/>
              <a:t> were much more likely to describe quality of life through the lens of personal strain, not community investment</a:t>
            </a:r>
          </a:p>
          <a:p>
            <a:pPr lvl="1">
              <a:buFont typeface="Courier New" panose="020B0604020202020204" pitchFamily="34" charset="0"/>
              <a:buChar char="o"/>
            </a:pPr>
            <a:r>
              <a:rPr lang="en-US" dirty="0"/>
              <a:t>Less </a:t>
            </a:r>
            <a:r>
              <a:rPr lang="en-US"/>
              <a:t>likely</a:t>
            </a:r>
            <a:r>
              <a:rPr lang="en-US" dirty="0"/>
              <a:t> to acknowledge balance among new amenities, infrastructure, or services</a:t>
            </a:r>
          </a:p>
          <a:p>
            <a:pPr lvl="1">
              <a:buFont typeface="Courier New" panose="020B0604020202020204" pitchFamily="34" charset="0"/>
              <a:buChar char="o"/>
            </a:pPr>
            <a:r>
              <a:rPr lang="en-US" dirty="0"/>
              <a:t>Frame housing as a dilution of community </a:t>
            </a:r>
            <a:r>
              <a:rPr lang="en-US"/>
              <a:t>identity (not just a supply issue)</a:t>
            </a:r>
          </a:p>
        </p:txBody>
      </p:sp>
      <p:pic>
        <p:nvPicPr>
          <p:cNvPr id="5" name="Picture 4" descr="A close up of a logo&#10;&#10;Description automatically generated">
            <a:extLst>
              <a:ext uri="{FF2B5EF4-FFF2-40B4-BE49-F238E27FC236}">
                <a16:creationId xmlns:a16="http://schemas.microsoft.com/office/drawing/2014/main" id="{5B18089B-C6B6-C95F-9826-AC2DDFD93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3080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D9F716-DCC7-A966-F848-2E49F819F473}"/>
            </a:ext>
          </a:extLst>
        </p:cNvPr>
        <p:cNvGrpSpPr/>
        <p:nvPr/>
      </p:nvGrpSpPr>
      <p:grpSpPr>
        <a:xfrm>
          <a:off x="0" y="0"/>
          <a:ext cx="0" cy="0"/>
          <a:chOff x="0" y="0"/>
          <a:chExt cx="0" cy="0"/>
        </a:xfrm>
      </p:grpSpPr>
      <p:sp>
        <p:nvSpPr>
          <p:cNvPr id="32" name="Slide Background">
            <a:extLst>
              <a:ext uri="{FF2B5EF4-FFF2-40B4-BE49-F238E27FC236}">
                <a16:creationId xmlns:a16="http://schemas.microsoft.com/office/drawing/2014/main" id="{A7770C6F-1145-CAD5-8B42-8B72C4C9C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878588F1-358F-E03C-92D1-F377800B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B4EB31-A5EE-9AC8-D5D6-EB3108773048}"/>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2800" dirty="0"/>
              <a:t>How much do you agree or disagree with the following </a:t>
            </a:r>
            <a:r>
              <a:rPr lang="en-US" sz="2800"/>
              <a:t>statements (Scale: 1-5)</a:t>
            </a:r>
            <a:endParaRPr lang="en-US"/>
          </a:p>
        </p:txBody>
      </p:sp>
      <p:sp>
        <p:nvSpPr>
          <p:cNvPr id="34" name="Content Placeholder 7">
            <a:extLst>
              <a:ext uri="{FF2B5EF4-FFF2-40B4-BE49-F238E27FC236}">
                <a16:creationId xmlns:a16="http://schemas.microsoft.com/office/drawing/2014/main" id="{BE916F54-0A2D-3079-ECEB-4FEC436821F4}"/>
              </a:ext>
            </a:extLst>
          </p:cNvPr>
          <p:cNvSpPr>
            <a:spLocks noGrp="1"/>
          </p:cNvSpPr>
          <p:nvPr>
            <p:ph idx="1"/>
          </p:nvPr>
        </p:nvSpPr>
        <p:spPr>
          <a:xfrm>
            <a:off x="6096000" y="342307"/>
            <a:ext cx="5250873" cy="2121407"/>
          </a:xfrm>
        </p:spPr>
        <p:txBody>
          <a:bodyPr anchor="ctr">
            <a:normAutofit/>
          </a:bodyPr>
          <a:lstStyle/>
          <a:p>
            <a:pPr marL="0" indent="0" algn="ctr">
              <a:buNone/>
            </a:pPr>
            <a:r>
              <a:rPr lang="en-US" b="1"/>
              <a:t>Community / Tourism Balance and Funding Insights</a:t>
            </a:r>
          </a:p>
        </p:txBody>
      </p:sp>
      <p:sp>
        <p:nvSpPr>
          <p:cNvPr id="3" name="TextBox 2">
            <a:extLst>
              <a:ext uri="{FF2B5EF4-FFF2-40B4-BE49-F238E27FC236}">
                <a16:creationId xmlns:a16="http://schemas.microsoft.com/office/drawing/2014/main" id="{461C5140-447D-B81E-FF60-02AAE24F1A6C}"/>
              </a:ext>
            </a:extLst>
          </p:cNvPr>
          <p:cNvSpPr txBox="1"/>
          <p:nvPr/>
        </p:nvSpPr>
        <p:spPr>
          <a:xfrm>
            <a:off x="756009" y="2932083"/>
            <a:ext cx="1069495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Taxes collected and revenues generated from the visitor economy help to sustain the quality of life in my community -– </a:t>
            </a:r>
            <a:r>
              <a:rPr lang="en-US" b="1"/>
              <a:t>4.22 </a:t>
            </a:r>
          </a:p>
          <a:p>
            <a:endParaRPr lang="en-US" dirty="0"/>
          </a:p>
          <a:p>
            <a:r>
              <a:rPr lang="en-US" dirty="0"/>
              <a:t>In general, the benefits of a visitor economy outweigh the drawbacks for the community -– </a:t>
            </a:r>
            <a:r>
              <a:rPr lang="en-US" b="1"/>
              <a:t>3.58 </a:t>
            </a:r>
            <a:endParaRPr lang="en-US" b="1" dirty="0"/>
          </a:p>
          <a:p>
            <a:endParaRPr lang="en-US" dirty="0"/>
          </a:p>
          <a:p>
            <a:r>
              <a:rPr lang="en-US" dirty="0"/>
              <a:t>Residents would be willing to pay more for local public services if it</a:t>
            </a:r>
            <a:r>
              <a:rPr lang="en-US"/>
              <a:t> meant fewer visitors in the area -– </a:t>
            </a:r>
            <a:r>
              <a:rPr lang="en-US" b="1"/>
              <a:t>2.49 </a:t>
            </a:r>
            <a:endParaRPr lang="en-US" b="1" dirty="0"/>
          </a:p>
          <a:p>
            <a:endParaRPr lang="en-US" dirty="0"/>
          </a:p>
          <a:p>
            <a:r>
              <a:rPr lang="en-US"/>
              <a:t>Residents favor further diverting funds from tourism to addressing other types of community needs -– </a:t>
            </a:r>
            <a:r>
              <a:rPr lang="en-US" b="1"/>
              <a:t>3.80 </a:t>
            </a:r>
          </a:p>
          <a:p>
            <a:endParaRPr lang="en-US" dirty="0"/>
          </a:p>
          <a:p>
            <a:r>
              <a:rPr lang="en-US" dirty="0"/>
              <a:t>Residents favor further diverting funds from tourism to addressing other types of economic </a:t>
            </a:r>
            <a:r>
              <a:rPr lang="en-US"/>
              <a:t>development/industries -- </a:t>
            </a:r>
            <a:r>
              <a:rPr lang="en-US" b="1"/>
              <a:t>3.47</a:t>
            </a:r>
          </a:p>
        </p:txBody>
      </p:sp>
      <p:pic>
        <p:nvPicPr>
          <p:cNvPr id="5" name="Picture 4" descr="A close up of a logo&#10;&#10;Description automatically generated">
            <a:extLst>
              <a:ext uri="{FF2B5EF4-FFF2-40B4-BE49-F238E27FC236}">
                <a16:creationId xmlns:a16="http://schemas.microsoft.com/office/drawing/2014/main" id="{B4264F44-83A1-B9B9-573F-F946F2C24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00577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D4FE05-7684-35ED-EA64-F47FCA3115DD}"/>
              </a:ext>
            </a:extLst>
          </p:cNvPr>
          <p:cNvSpPr>
            <a:spLocks noGrp="1"/>
          </p:cNvSpPr>
          <p:nvPr>
            <p:ph type="title"/>
          </p:nvPr>
        </p:nvSpPr>
        <p:spPr>
          <a:xfrm>
            <a:off x="139603" y="299031"/>
            <a:ext cx="11753174" cy="817995"/>
          </a:xfrm>
          <a:solidFill>
            <a:schemeClr val="tx2">
              <a:lumMod val="90000"/>
              <a:lumOff val="10000"/>
            </a:schemeClr>
          </a:solidFill>
        </p:spPr>
        <p:txBody>
          <a:bodyPr>
            <a:noAutofit/>
          </a:bodyPr>
          <a:lstStyle/>
          <a:p>
            <a:r>
              <a:rPr lang="en-US" sz="3600">
                <a:solidFill>
                  <a:schemeClr val="bg1"/>
                </a:solidFill>
              </a:rPr>
              <a:t>Insights Collective</a:t>
            </a:r>
            <a:br>
              <a:rPr lang="en-US" sz="3600" dirty="0"/>
            </a:br>
            <a:r>
              <a:rPr lang="en-US" sz="2000">
                <a:solidFill>
                  <a:schemeClr val="bg1"/>
                </a:solidFill>
              </a:rPr>
              <a:t>The Travel</a:t>
            </a:r>
            <a:r>
              <a:rPr lang="en-US" sz="2000" b="0">
                <a:solidFill>
                  <a:schemeClr val="bg1"/>
                </a:solidFill>
                <a:latin typeface="+mj-lt"/>
              </a:rPr>
              <a:t> Economy Think Tank</a:t>
            </a:r>
            <a:endParaRPr lang="en-IN" sz="3600" b="0">
              <a:solidFill>
                <a:schemeClr val="bg1"/>
              </a:solidFill>
              <a:latin typeface="+mj-lt"/>
            </a:endParaRPr>
          </a:p>
        </p:txBody>
      </p:sp>
      <p:grpSp>
        <p:nvGrpSpPr>
          <p:cNvPr id="55" name="Group 54">
            <a:extLst>
              <a:ext uri="{FF2B5EF4-FFF2-40B4-BE49-F238E27FC236}">
                <a16:creationId xmlns:a16="http://schemas.microsoft.com/office/drawing/2014/main" id="{DE9E0286-D59E-727E-BDE2-1A2B35723D85}"/>
              </a:ext>
            </a:extLst>
          </p:cNvPr>
          <p:cNvGrpSpPr/>
          <p:nvPr/>
        </p:nvGrpSpPr>
        <p:grpSpPr>
          <a:xfrm>
            <a:off x="1838589" y="2886953"/>
            <a:ext cx="1418162" cy="1345332"/>
            <a:chOff x="2881497" y="1317932"/>
            <a:chExt cx="1699333" cy="1606805"/>
          </a:xfrm>
        </p:grpSpPr>
        <p:sp>
          <p:nvSpPr>
            <p:cNvPr id="44" name="Oval 43">
              <a:extLst>
                <a:ext uri="{FF2B5EF4-FFF2-40B4-BE49-F238E27FC236}">
                  <a16:creationId xmlns:a16="http://schemas.microsoft.com/office/drawing/2014/main" id="{9E96236F-28FA-0FA0-7A59-85403C469D69}"/>
                </a:ext>
              </a:extLst>
            </p:cNvPr>
            <p:cNvSpPr/>
            <p:nvPr/>
          </p:nvSpPr>
          <p:spPr>
            <a:xfrm>
              <a:off x="2881497" y="1334495"/>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19" name="Picture 18">
              <a:extLst>
                <a:ext uri="{FF2B5EF4-FFF2-40B4-BE49-F238E27FC236}">
                  <a16:creationId xmlns:a16="http://schemas.microsoft.com/office/drawing/2014/main" id="{B8C4DDB4-E2D6-9BC9-1811-BAE093DD94BF}"/>
                </a:ext>
              </a:extLst>
            </p:cNvPr>
            <p:cNvPicPr>
              <a:picLocks noChangeAspect="1"/>
            </p:cNvPicPr>
            <p:nvPr/>
          </p:nvPicPr>
          <p:blipFill>
            <a:blip r:embed="rId3"/>
            <a:srcRect l="36828" t="294" r="36181" b="75125"/>
            <a:stretch>
              <a:fillRect/>
            </a:stretch>
          </p:blipFill>
          <p:spPr>
            <a:xfrm>
              <a:off x="2990586" y="1317932"/>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grpSp>
        <p:nvGrpSpPr>
          <p:cNvPr id="56" name="Group 55">
            <a:extLst>
              <a:ext uri="{FF2B5EF4-FFF2-40B4-BE49-F238E27FC236}">
                <a16:creationId xmlns:a16="http://schemas.microsoft.com/office/drawing/2014/main" id="{C64B5F99-5FAE-1865-4BB2-D99757DA5868}"/>
              </a:ext>
            </a:extLst>
          </p:cNvPr>
          <p:cNvGrpSpPr/>
          <p:nvPr/>
        </p:nvGrpSpPr>
        <p:grpSpPr>
          <a:xfrm>
            <a:off x="548811" y="4549504"/>
            <a:ext cx="1418162" cy="1345332"/>
            <a:chOff x="5223283" y="1317932"/>
            <a:chExt cx="1680539" cy="1606805"/>
          </a:xfrm>
        </p:grpSpPr>
        <p:sp>
          <p:nvSpPr>
            <p:cNvPr id="45" name="Oval 44">
              <a:extLst>
                <a:ext uri="{FF2B5EF4-FFF2-40B4-BE49-F238E27FC236}">
                  <a16:creationId xmlns:a16="http://schemas.microsoft.com/office/drawing/2014/main" id="{E4D75CA1-6C8B-5A22-E368-2EA1F6DA06BD}"/>
                </a:ext>
              </a:extLst>
            </p:cNvPr>
            <p:cNvSpPr/>
            <p:nvPr/>
          </p:nvSpPr>
          <p:spPr>
            <a:xfrm>
              <a:off x="5223283" y="1334495"/>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24" name="Picture 23">
              <a:extLst>
                <a:ext uri="{FF2B5EF4-FFF2-40B4-BE49-F238E27FC236}">
                  <a16:creationId xmlns:a16="http://schemas.microsoft.com/office/drawing/2014/main" id="{C8581282-E75F-442E-9952-FED5DB0BB441}"/>
                </a:ext>
              </a:extLst>
            </p:cNvPr>
            <p:cNvPicPr>
              <a:picLocks noChangeAspect="1"/>
            </p:cNvPicPr>
            <p:nvPr/>
          </p:nvPicPr>
          <p:blipFill>
            <a:blip r:embed="rId3"/>
            <a:srcRect l="69703" t="258" r="3306" b="75162"/>
            <a:stretch>
              <a:fillRect/>
            </a:stretch>
          </p:blipFill>
          <p:spPr>
            <a:xfrm>
              <a:off x="5313578" y="1317932"/>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sp>
        <p:nvSpPr>
          <p:cNvPr id="66"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E2CA19ED-2418-98B6-940B-4DF9A6294A3C}"/>
              </a:ext>
            </a:extLst>
          </p:cNvPr>
          <p:cNvSpPr txBox="1"/>
          <p:nvPr/>
        </p:nvSpPr>
        <p:spPr>
          <a:xfrm>
            <a:off x="3474002" y="3268860"/>
            <a:ext cx="2084940" cy="584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mj-lt"/>
              </a:rPr>
              <a:t>Brian</a:t>
            </a:r>
            <a:r>
              <a:rPr kumimoji="0" lang="en-US" sz="1400" b="1" i="0" u="none" strike="noStrike" kern="1200" cap="none" spc="0" normalizeH="0" baseline="0" noProof="0" dirty="0">
                <a:ln>
                  <a:noFill/>
                </a:ln>
                <a:solidFill>
                  <a:schemeClr val="accent1"/>
                </a:solidFill>
                <a:effectLst/>
                <a:uLnTx/>
                <a:uFillTx/>
                <a:latin typeface="+mj-lt"/>
                <a:sym typeface="Barlow Medium"/>
              </a:rPr>
              <a:t> London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mj-lt"/>
                <a:sym typeface="Barlow Medium"/>
              </a:rPr>
              <a:t>President &amp; CEO |</a:t>
            </a:r>
            <a:endParaRPr lang="en-US" sz="1200" b="1" i="0" u="none" strike="noStrike" kern="1200" cap="none" spc="0" normalizeH="0" baseline="0" noProof="0" dirty="0">
              <a:ln>
                <a:noFill/>
              </a:ln>
              <a:solidFill>
                <a:schemeClr val="bg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mj-lt"/>
                <a:sym typeface="Barlow Medium"/>
              </a:rPr>
              <a:t>London Tourism Publications</a:t>
            </a:r>
            <a:endParaRPr kumimoji="0" sz="1200" b="0" i="0" u="none" strike="noStrike" kern="1200" cap="none" spc="0" normalizeH="0" baseline="0" noProof="0" dirty="0">
              <a:ln>
                <a:noFill/>
              </a:ln>
              <a:solidFill>
                <a:schemeClr val="bg2"/>
              </a:solidFill>
              <a:effectLst/>
              <a:uLnTx/>
              <a:uFillTx/>
              <a:latin typeface="+mj-lt"/>
              <a:sym typeface="Barlow Medium"/>
            </a:endParaRPr>
          </a:p>
        </p:txBody>
      </p:sp>
      <p:sp>
        <p:nvSpPr>
          <p:cNvPr id="6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65B1D4CF-4E2D-5560-7420-0001EF7B0051}"/>
              </a:ext>
            </a:extLst>
          </p:cNvPr>
          <p:cNvSpPr txBox="1"/>
          <p:nvPr/>
        </p:nvSpPr>
        <p:spPr>
          <a:xfrm>
            <a:off x="2149941" y="4780018"/>
            <a:ext cx="1855261" cy="76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Carl Ribaudo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President &amp; Chief Strategist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sym typeface="Barlow Medium"/>
              </a:rPr>
              <a:t>SMG Consulting</a:t>
            </a:r>
            <a:endParaRPr kumimoji="0" sz="1200" b="0" i="0" u="none" strike="noStrike" kern="1200" cap="none" spc="0" normalizeH="0" baseline="0" noProof="0">
              <a:ln>
                <a:noFill/>
              </a:ln>
              <a:solidFill>
                <a:schemeClr val="bg2"/>
              </a:solidFill>
              <a:effectLst/>
              <a:uLnTx/>
              <a:uFillTx/>
              <a:latin typeface="+mj-lt"/>
              <a:sym typeface="Barlow Medium"/>
            </a:endParaRPr>
          </a:p>
        </p:txBody>
      </p:sp>
      <p:grpSp>
        <p:nvGrpSpPr>
          <p:cNvPr id="57" name="Group 56">
            <a:extLst>
              <a:ext uri="{FF2B5EF4-FFF2-40B4-BE49-F238E27FC236}">
                <a16:creationId xmlns:a16="http://schemas.microsoft.com/office/drawing/2014/main" id="{914CF9E1-7F12-D992-700A-E32345FDEED6}"/>
              </a:ext>
            </a:extLst>
          </p:cNvPr>
          <p:cNvGrpSpPr/>
          <p:nvPr/>
        </p:nvGrpSpPr>
        <p:grpSpPr>
          <a:xfrm>
            <a:off x="4277823" y="1388277"/>
            <a:ext cx="1418162" cy="1345332"/>
            <a:chOff x="7468680" y="1317932"/>
            <a:chExt cx="1686633" cy="1606805"/>
          </a:xfrm>
        </p:grpSpPr>
        <p:sp>
          <p:nvSpPr>
            <p:cNvPr id="46" name="Oval 45">
              <a:extLst>
                <a:ext uri="{FF2B5EF4-FFF2-40B4-BE49-F238E27FC236}">
                  <a16:creationId xmlns:a16="http://schemas.microsoft.com/office/drawing/2014/main" id="{812B236B-4485-347B-F413-F62486E18C61}"/>
                </a:ext>
              </a:extLst>
            </p:cNvPr>
            <p:cNvSpPr/>
            <p:nvPr/>
          </p:nvSpPr>
          <p:spPr>
            <a:xfrm>
              <a:off x="7468680" y="1334495"/>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32" name="Picture 31">
              <a:extLst>
                <a:ext uri="{FF2B5EF4-FFF2-40B4-BE49-F238E27FC236}">
                  <a16:creationId xmlns:a16="http://schemas.microsoft.com/office/drawing/2014/main" id="{A03B7C29-F188-839C-81CE-D46AD899F3B1}"/>
                </a:ext>
              </a:extLst>
            </p:cNvPr>
            <p:cNvPicPr>
              <a:picLocks noChangeAspect="1"/>
            </p:cNvPicPr>
            <p:nvPr/>
          </p:nvPicPr>
          <p:blipFill>
            <a:blip r:embed="rId3"/>
            <a:srcRect l="4558" t="33042" r="68451" b="42377"/>
            <a:stretch>
              <a:fillRect/>
            </a:stretch>
          </p:blipFill>
          <p:spPr>
            <a:xfrm>
              <a:off x="7565069" y="1317932"/>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grpSp>
        <p:nvGrpSpPr>
          <p:cNvPr id="62" name="Group 61">
            <a:extLst>
              <a:ext uri="{FF2B5EF4-FFF2-40B4-BE49-F238E27FC236}">
                <a16:creationId xmlns:a16="http://schemas.microsoft.com/office/drawing/2014/main" id="{9BFFBB59-79B1-DFF7-2CD2-474620064FBB}"/>
              </a:ext>
            </a:extLst>
          </p:cNvPr>
          <p:cNvGrpSpPr/>
          <p:nvPr/>
        </p:nvGrpSpPr>
        <p:grpSpPr>
          <a:xfrm>
            <a:off x="4325995" y="4549504"/>
            <a:ext cx="1418162" cy="1345332"/>
            <a:chOff x="820669" y="3412437"/>
            <a:chExt cx="1706152" cy="1590242"/>
          </a:xfrm>
        </p:grpSpPr>
        <p:sp>
          <p:nvSpPr>
            <p:cNvPr id="48" name="Oval 47">
              <a:extLst>
                <a:ext uri="{FF2B5EF4-FFF2-40B4-BE49-F238E27FC236}">
                  <a16:creationId xmlns:a16="http://schemas.microsoft.com/office/drawing/2014/main" id="{6614C9FF-19E5-4034-1381-3DB5D0433967}"/>
                </a:ext>
              </a:extLst>
            </p:cNvPr>
            <p:cNvSpPr/>
            <p:nvPr/>
          </p:nvSpPr>
          <p:spPr>
            <a:xfrm>
              <a:off x="820669" y="3412437"/>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40" name="Picture 39">
              <a:extLst>
                <a:ext uri="{FF2B5EF4-FFF2-40B4-BE49-F238E27FC236}">
                  <a16:creationId xmlns:a16="http://schemas.microsoft.com/office/drawing/2014/main" id="{3DAF47F6-59AC-76EC-7D4C-863F0779E127}"/>
                </a:ext>
              </a:extLst>
            </p:cNvPr>
            <p:cNvPicPr>
              <a:picLocks noChangeAspect="1"/>
            </p:cNvPicPr>
            <p:nvPr/>
          </p:nvPicPr>
          <p:blipFill>
            <a:blip r:embed="rId3"/>
            <a:srcRect l="69333" t="33843" r="3676" b="41576"/>
            <a:stretch>
              <a:fillRect/>
            </a:stretch>
          </p:blipFill>
          <p:spPr>
            <a:xfrm>
              <a:off x="936577" y="3412437"/>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sp>
        <p:nvSpPr>
          <p:cNvPr id="68"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8269C0E1-88E7-C7E3-0844-7DB5E32F8EDC}"/>
              </a:ext>
            </a:extLst>
          </p:cNvPr>
          <p:cNvSpPr txBox="1"/>
          <p:nvPr/>
        </p:nvSpPr>
        <p:spPr>
          <a:xfrm>
            <a:off x="5829556" y="1748637"/>
            <a:ext cx="1855261" cy="584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Chris Cares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Managing Director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sym typeface="Barlow Medium"/>
              </a:rPr>
              <a:t>RRC Associates</a:t>
            </a:r>
            <a:endParaRPr kumimoji="0" sz="1200" b="0" i="0" u="none" strike="noStrike" kern="1200" cap="none" spc="0" normalizeH="0" baseline="0" noProof="0">
              <a:ln>
                <a:noFill/>
              </a:ln>
              <a:solidFill>
                <a:schemeClr val="bg2"/>
              </a:solidFill>
              <a:effectLst/>
              <a:uLnTx/>
              <a:uFillTx/>
              <a:latin typeface="+mj-lt"/>
              <a:sym typeface="Barlow Medium"/>
            </a:endParaRPr>
          </a:p>
        </p:txBody>
      </p:sp>
      <p:sp>
        <p:nvSpPr>
          <p:cNvPr id="70"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B0D08C13-AFF3-7FC9-7463-3050FA76B30E}"/>
              </a:ext>
            </a:extLst>
          </p:cNvPr>
          <p:cNvSpPr txBox="1"/>
          <p:nvPr/>
        </p:nvSpPr>
        <p:spPr>
          <a:xfrm>
            <a:off x="5886231" y="4964683"/>
            <a:ext cx="1962896" cy="4001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Jesse 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Marketing | </a:t>
            </a:r>
            <a:r>
              <a:rPr kumimoji="0" lang="en-US" sz="1200" b="0" i="0" u="none" strike="noStrike" kern="1200" cap="none" spc="0" normalizeH="0" baseline="0" noProof="0">
                <a:ln>
                  <a:noFill/>
                </a:ln>
                <a:solidFill>
                  <a:schemeClr val="bg2"/>
                </a:solidFill>
                <a:effectLst/>
                <a:uLnTx/>
                <a:uFillTx/>
                <a:latin typeface="+mj-lt"/>
                <a:sym typeface="Barlow Medium"/>
              </a:rPr>
              <a:t>Arapahoe Basin</a:t>
            </a:r>
            <a:endParaRPr kumimoji="0" sz="1200" b="0" i="0" u="none" strike="noStrike" kern="1200" cap="none" spc="0" normalizeH="0" baseline="0" noProof="0">
              <a:ln>
                <a:noFill/>
              </a:ln>
              <a:solidFill>
                <a:schemeClr val="bg2"/>
              </a:solidFill>
              <a:effectLst/>
              <a:uLnTx/>
              <a:uFillTx/>
              <a:latin typeface="+mj-lt"/>
              <a:sym typeface="Barlow Medium"/>
            </a:endParaRPr>
          </a:p>
        </p:txBody>
      </p:sp>
      <p:grpSp>
        <p:nvGrpSpPr>
          <p:cNvPr id="61" name="Group 60">
            <a:extLst>
              <a:ext uri="{FF2B5EF4-FFF2-40B4-BE49-F238E27FC236}">
                <a16:creationId xmlns:a16="http://schemas.microsoft.com/office/drawing/2014/main" id="{F948D137-428B-CB7F-4A29-EA4CBB2CDAE1}"/>
              </a:ext>
            </a:extLst>
          </p:cNvPr>
          <p:cNvGrpSpPr/>
          <p:nvPr/>
        </p:nvGrpSpPr>
        <p:grpSpPr>
          <a:xfrm>
            <a:off x="8154309" y="1393890"/>
            <a:ext cx="1418162" cy="1345332"/>
            <a:chOff x="3021670" y="3412437"/>
            <a:chExt cx="1731889" cy="1606805"/>
          </a:xfrm>
        </p:grpSpPr>
        <p:sp>
          <p:nvSpPr>
            <p:cNvPr id="49" name="Oval 48">
              <a:extLst>
                <a:ext uri="{FF2B5EF4-FFF2-40B4-BE49-F238E27FC236}">
                  <a16:creationId xmlns:a16="http://schemas.microsoft.com/office/drawing/2014/main" id="{9FD84D28-CE9A-63E0-7508-E00BDD9258F2}"/>
                </a:ext>
              </a:extLst>
            </p:cNvPr>
            <p:cNvSpPr/>
            <p:nvPr/>
          </p:nvSpPr>
          <p:spPr>
            <a:xfrm>
              <a:off x="3021670" y="3412437"/>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36" name="Picture 35">
              <a:extLst>
                <a:ext uri="{FF2B5EF4-FFF2-40B4-BE49-F238E27FC236}">
                  <a16:creationId xmlns:a16="http://schemas.microsoft.com/office/drawing/2014/main" id="{73BB4001-5C2C-98A1-EFFB-46DF3314CCC7}"/>
                </a:ext>
              </a:extLst>
            </p:cNvPr>
            <p:cNvPicPr>
              <a:picLocks noChangeAspect="1"/>
            </p:cNvPicPr>
            <p:nvPr/>
          </p:nvPicPr>
          <p:blipFill>
            <a:blip r:embed="rId3"/>
            <a:srcRect l="3076" t="67068" r="69933" b="8351"/>
            <a:stretch>
              <a:fillRect/>
            </a:stretch>
          </p:blipFill>
          <p:spPr>
            <a:xfrm>
              <a:off x="3163315" y="3429000"/>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grpSp>
        <p:nvGrpSpPr>
          <p:cNvPr id="60" name="Group 59">
            <a:extLst>
              <a:ext uri="{FF2B5EF4-FFF2-40B4-BE49-F238E27FC236}">
                <a16:creationId xmlns:a16="http://schemas.microsoft.com/office/drawing/2014/main" id="{9845D048-3F2B-3C38-8238-3EE656A75822}"/>
              </a:ext>
            </a:extLst>
          </p:cNvPr>
          <p:cNvGrpSpPr/>
          <p:nvPr/>
        </p:nvGrpSpPr>
        <p:grpSpPr>
          <a:xfrm>
            <a:off x="5829556" y="2880019"/>
            <a:ext cx="1418162" cy="1345332"/>
            <a:chOff x="5263504" y="3412437"/>
            <a:chExt cx="1691056" cy="1590242"/>
          </a:xfrm>
        </p:grpSpPr>
        <p:sp>
          <p:nvSpPr>
            <p:cNvPr id="52" name="Oval 51">
              <a:extLst>
                <a:ext uri="{FF2B5EF4-FFF2-40B4-BE49-F238E27FC236}">
                  <a16:creationId xmlns:a16="http://schemas.microsoft.com/office/drawing/2014/main" id="{1BA9EBF3-014A-659B-3FDA-265955E3C3B7}"/>
                </a:ext>
              </a:extLst>
            </p:cNvPr>
            <p:cNvSpPr/>
            <p:nvPr/>
          </p:nvSpPr>
          <p:spPr>
            <a:xfrm>
              <a:off x="5263504" y="3412437"/>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38" name="Picture 37">
              <a:extLst>
                <a:ext uri="{FF2B5EF4-FFF2-40B4-BE49-F238E27FC236}">
                  <a16:creationId xmlns:a16="http://schemas.microsoft.com/office/drawing/2014/main" id="{EACF568B-B566-01FF-3068-DF4B64F9061B}"/>
                </a:ext>
              </a:extLst>
            </p:cNvPr>
            <p:cNvPicPr>
              <a:picLocks noChangeAspect="1"/>
            </p:cNvPicPr>
            <p:nvPr/>
          </p:nvPicPr>
          <p:blipFill>
            <a:blip r:embed="rId3"/>
            <a:srcRect l="36791" t="67062" r="36219" b="8358"/>
            <a:stretch>
              <a:fillRect/>
            </a:stretch>
          </p:blipFill>
          <p:spPr>
            <a:xfrm>
              <a:off x="5364316" y="3412437"/>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grpSp>
        <p:nvGrpSpPr>
          <p:cNvPr id="59" name="Group 58">
            <a:extLst>
              <a:ext uri="{FF2B5EF4-FFF2-40B4-BE49-F238E27FC236}">
                <a16:creationId xmlns:a16="http://schemas.microsoft.com/office/drawing/2014/main" id="{A0C76C9B-86E9-5D19-5F62-93C59B2CC410}"/>
              </a:ext>
            </a:extLst>
          </p:cNvPr>
          <p:cNvGrpSpPr/>
          <p:nvPr/>
        </p:nvGrpSpPr>
        <p:grpSpPr>
          <a:xfrm>
            <a:off x="8241004" y="4549504"/>
            <a:ext cx="1418162" cy="1345332"/>
            <a:chOff x="7618850" y="3412437"/>
            <a:chExt cx="1678356" cy="1590242"/>
          </a:xfrm>
        </p:grpSpPr>
        <p:sp>
          <p:nvSpPr>
            <p:cNvPr id="53" name="Oval 52">
              <a:extLst>
                <a:ext uri="{FF2B5EF4-FFF2-40B4-BE49-F238E27FC236}">
                  <a16:creationId xmlns:a16="http://schemas.microsoft.com/office/drawing/2014/main" id="{DB8B8E7D-AEDC-2BB8-C10C-3C761BE06E06}"/>
                </a:ext>
              </a:extLst>
            </p:cNvPr>
            <p:cNvSpPr/>
            <p:nvPr/>
          </p:nvSpPr>
          <p:spPr>
            <a:xfrm>
              <a:off x="7618850" y="3412437"/>
              <a:ext cx="1590244" cy="15902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42" name="Picture 41">
              <a:extLst>
                <a:ext uri="{FF2B5EF4-FFF2-40B4-BE49-F238E27FC236}">
                  <a16:creationId xmlns:a16="http://schemas.microsoft.com/office/drawing/2014/main" id="{90B42DAC-A991-8EC7-77D2-9DF412937E1B}"/>
                </a:ext>
              </a:extLst>
            </p:cNvPr>
            <p:cNvPicPr>
              <a:picLocks noChangeAspect="1"/>
            </p:cNvPicPr>
            <p:nvPr/>
          </p:nvPicPr>
          <p:blipFill>
            <a:blip r:embed="rId3"/>
            <a:srcRect l="70031" t="66970" r="2979" b="8449"/>
            <a:stretch>
              <a:fillRect/>
            </a:stretch>
          </p:blipFill>
          <p:spPr>
            <a:xfrm>
              <a:off x="7706962" y="3412437"/>
              <a:ext cx="1590244" cy="1590242"/>
            </a:xfrm>
            <a:custGeom>
              <a:avLst/>
              <a:gdLst>
                <a:gd name="connsiteX0" fmla="*/ 795122 w 1590244"/>
                <a:gd name="connsiteY0" fmla="*/ 0 h 1590242"/>
                <a:gd name="connsiteX1" fmla="*/ 1590244 w 1590244"/>
                <a:gd name="connsiteY1" fmla="*/ 795121 h 1590242"/>
                <a:gd name="connsiteX2" fmla="*/ 795122 w 1590244"/>
                <a:gd name="connsiteY2" fmla="*/ 1590242 h 1590242"/>
                <a:gd name="connsiteX3" fmla="*/ 0 w 1590244"/>
                <a:gd name="connsiteY3" fmla="*/ 795121 h 1590242"/>
                <a:gd name="connsiteX4" fmla="*/ 795122 w 1590244"/>
                <a:gd name="connsiteY4" fmla="*/ 0 h 159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44" h="1590242">
                  <a:moveTo>
                    <a:pt x="795122" y="0"/>
                  </a:moveTo>
                  <a:cubicBezTo>
                    <a:pt x="1234256" y="0"/>
                    <a:pt x="1590244" y="355988"/>
                    <a:pt x="1590244" y="795121"/>
                  </a:cubicBezTo>
                  <a:cubicBezTo>
                    <a:pt x="1590244" y="1234254"/>
                    <a:pt x="1234256" y="1590242"/>
                    <a:pt x="795122" y="1590242"/>
                  </a:cubicBezTo>
                  <a:cubicBezTo>
                    <a:pt x="355988" y="1590242"/>
                    <a:pt x="0" y="1234254"/>
                    <a:pt x="0" y="795121"/>
                  </a:cubicBezTo>
                  <a:cubicBezTo>
                    <a:pt x="0" y="355988"/>
                    <a:pt x="355988" y="0"/>
                    <a:pt x="795122" y="0"/>
                  </a:cubicBezTo>
                  <a:close/>
                </a:path>
              </a:pathLst>
            </a:custGeom>
          </p:spPr>
        </p:pic>
      </p:grpSp>
      <p:sp>
        <p:nvSpPr>
          <p:cNvPr id="71"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9C5BDF18-5AD9-3E8D-BE6F-4F4C8F31B730}"/>
              </a:ext>
            </a:extLst>
          </p:cNvPr>
          <p:cNvSpPr txBox="1"/>
          <p:nvPr/>
        </p:nvSpPr>
        <p:spPr>
          <a:xfrm>
            <a:off x="9801240" y="1758780"/>
            <a:ext cx="1855261" cy="584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Ralf Garrison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Principal &amp; Founder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sym typeface="Barlow Medium"/>
              </a:rPr>
              <a:t>The Advisory Group</a:t>
            </a:r>
            <a:endParaRPr kumimoji="0" sz="1200" b="0" i="0" u="none" strike="noStrike" kern="1200" cap="none" spc="0" normalizeH="0" baseline="0" noProof="0">
              <a:ln>
                <a:noFill/>
              </a:ln>
              <a:solidFill>
                <a:schemeClr val="bg2"/>
              </a:solidFill>
              <a:effectLst/>
              <a:uLnTx/>
              <a:uFillTx/>
              <a:latin typeface="+mj-lt"/>
              <a:sym typeface="Barlow Medium"/>
            </a:endParaRPr>
          </a:p>
        </p:txBody>
      </p:sp>
      <p:sp>
        <p:nvSpPr>
          <p:cNvPr id="72"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358CD6C7-C010-2A83-C41E-5A5ABCE75757}"/>
              </a:ext>
            </a:extLst>
          </p:cNvPr>
          <p:cNvSpPr txBox="1"/>
          <p:nvPr/>
        </p:nvSpPr>
        <p:spPr>
          <a:xfrm>
            <a:off x="7433789" y="3256389"/>
            <a:ext cx="3126017" cy="584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Susan Rubin-Steward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Customer Insights/ Call Center Strategist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sym typeface="Barlow Medium"/>
              </a:rPr>
              <a:t>SRS Consulting</a:t>
            </a:r>
            <a:endParaRPr kumimoji="0" sz="1200" b="0" i="0" u="none" strike="noStrike" kern="1200" cap="none" spc="0" normalizeH="0" baseline="0" noProof="0">
              <a:ln>
                <a:noFill/>
              </a:ln>
              <a:solidFill>
                <a:schemeClr val="bg2"/>
              </a:solidFill>
              <a:effectLst/>
              <a:uLnTx/>
              <a:uFillTx/>
              <a:latin typeface="+mj-lt"/>
              <a:sym typeface="Barlow Medium"/>
            </a:endParaRPr>
          </a:p>
        </p:txBody>
      </p:sp>
      <p:sp>
        <p:nvSpPr>
          <p:cNvPr id="73"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FB181AAE-A0B0-3FAA-37AE-EA2B631E1A16}"/>
              </a:ext>
            </a:extLst>
          </p:cNvPr>
          <p:cNvSpPr txBox="1"/>
          <p:nvPr/>
        </p:nvSpPr>
        <p:spPr>
          <a:xfrm>
            <a:off x="9801240" y="4922848"/>
            <a:ext cx="1855261" cy="584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l">
              <a:defRPr sz="2400">
                <a:solidFill>
                  <a:srgbClr val="F7F5F6"/>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sym typeface="Barlow Medium"/>
              </a:rPr>
              <a:t>Tom Foley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mj-lt"/>
                <a:sym typeface="Barlow Medium"/>
              </a:rPr>
              <a:t>SVP Business Process &amp; Analytics | </a:t>
            </a:r>
            <a:r>
              <a:rPr kumimoji="0" lang="en-US" sz="1200" b="0" i="0" u="none" strike="noStrike" kern="1200" cap="none" spc="0" normalizeH="0" baseline="0" noProof="0">
                <a:ln>
                  <a:noFill/>
                </a:ln>
                <a:solidFill>
                  <a:schemeClr val="bg2"/>
                </a:solidFill>
                <a:effectLst/>
                <a:uLnTx/>
                <a:uFillTx/>
                <a:latin typeface="+mj-lt"/>
                <a:sym typeface="Barlow Medium"/>
              </a:rPr>
              <a:t>Inntopia</a:t>
            </a:r>
            <a:endParaRPr kumimoji="0" sz="1200" b="0" i="0" u="none" strike="noStrike" kern="1200" cap="none" spc="0" normalizeH="0" baseline="0" noProof="0">
              <a:ln>
                <a:noFill/>
              </a:ln>
              <a:solidFill>
                <a:schemeClr val="bg2"/>
              </a:solidFill>
              <a:effectLst/>
              <a:uLnTx/>
              <a:uFillTx/>
              <a:latin typeface="+mj-lt"/>
              <a:sym typeface="Barlow Medium"/>
            </a:endParaRPr>
          </a:p>
        </p:txBody>
      </p:sp>
      <p:pic>
        <p:nvPicPr>
          <p:cNvPr id="6" name="Picture 5" descr="A person with curly hair smiling&#10;&#10;AI-generated content may be incorrect.">
            <a:extLst>
              <a:ext uri="{FF2B5EF4-FFF2-40B4-BE49-F238E27FC236}">
                <a16:creationId xmlns:a16="http://schemas.microsoft.com/office/drawing/2014/main" id="{E0B6285C-A062-4F97-2606-178AE8E3A43F}"/>
              </a:ext>
            </a:extLst>
          </p:cNvPr>
          <p:cNvPicPr>
            <a:picLocks noChangeAspect="1"/>
          </p:cNvPicPr>
          <p:nvPr/>
        </p:nvPicPr>
        <p:blipFill>
          <a:blip r:embed="rId4"/>
          <a:stretch>
            <a:fillRect/>
          </a:stretch>
        </p:blipFill>
        <p:spPr>
          <a:xfrm>
            <a:off x="5693948" y="2864149"/>
            <a:ext cx="1553907" cy="1496396"/>
          </a:xfrm>
          <a:prstGeom prst="ellipse">
            <a:avLst/>
          </a:prstGeom>
          <a:ln>
            <a:noFill/>
          </a:ln>
          <a:effectLst>
            <a:softEdge rad="112500"/>
          </a:effectLst>
        </p:spPr>
      </p:pic>
      <p:pic>
        <p:nvPicPr>
          <p:cNvPr id="8" name="Picture 7" descr="A person in a suit&#10;&#10;AI-generated content may be incorrect.">
            <a:extLst>
              <a:ext uri="{FF2B5EF4-FFF2-40B4-BE49-F238E27FC236}">
                <a16:creationId xmlns:a16="http://schemas.microsoft.com/office/drawing/2014/main" id="{13B4B030-D034-5092-3689-98EF8656DABE}"/>
              </a:ext>
            </a:extLst>
          </p:cNvPr>
          <p:cNvPicPr>
            <a:picLocks noChangeAspect="1"/>
          </p:cNvPicPr>
          <p:nvPr/>
        </p:nvPicPr>
        <p:blipFill>
          <a:blip r:embed="rId5"/>
          <a:stretch>
            <a:fillRect/>
          </a:stretch>
        </p:blipFill>
        <p:spPr>
          <a:xfrm>
            <a:off x="1836637" y="2857798"/>
            <a:ext cx="1424509" cy="1496396"/>
          </a:xfrm>
          <a:prstGeom prst="ellipse">
            <a:avLst/>
          </a:prstGeom>
          <a:ln>
            <a:noFill/>
          </a:ln>
          <a:effectLst>
            <a:softEdge rad="112500"/>
          </a:effectLst>
        </p:spPr>
      </p:pic>
      <p:graphicFrame>
        <p:nvGraphicFramePr>
          <p:cNvPr id="3" name="Table 2">
            <a:extLst>
              <a:ext uri="{FF2B5EF4-FFF2-40B4-BE49-F238E27FC236}">
                <a16:creationId xmlns:a16="http://schemas.microsoft.com/office/drawing/2014/main" id="{C93DF80C-C06B-5AC2-3849-2CB0D90A96E8}"/>
              </a:ext>
            </a:extLst>
          </p:cNvPr>
          <p:cNvGraphicFramePr>
            <a:graphicFrameLocks noGrp="1"/>
          </p:cNvGraphicFramePr>
          <p:nvPr>
            <p:extLst>
              <p:ext uri="{D42A27DB-BD31-4B8C-83A1-F6EECF244321}">
                <p14:modId xmlns:p14="http://schemas.microsoft.com/office/powerpoint/2010/main" val="2480147022"/>
              </p:ext>
            </p:extLst>
          </p:nvPr>
        </p:nvGraphicFramePr>
        <p:xfrm>
          <a:off x="316302" y="1391441"/>
          <a:ext cx="3307729" cy="1316654"/>
        </p:xfrm>
        <a:graphic>
          <a:graphicData uri="http://schemas.openxmlformats.org/drawingml/2006/table">
            <a:tbl>
              <a:tblPr bandRow="1">
                <a:tableStyleId>{5C22544A-7EE6-4342-B048-85BDC9FD1C3A}</a:tableStyleId>
              </a:tblPr>
              <a:tblGrid>
                <a:gridCol w="3307729">
                  <a:extLst>
                    <a:ext uri="{9D8B030D-6E8A-4147-A177-3AD203B41FA5}">
                      <a16:colId xmlns:a16="http://schemas.microsoft.com/office/drawing/2014/main" val="3834271434"/>
                    </a:ext>
                  </a:extLst>
                </a:gridCol>
              </a:tblGrid>
              <a:tr h="1316654">
                <a:tc>
                  <a:txBody>
                    <a:bodyPr/>
                    <a:lstStyle/>
                    <a:p>
                      <a:pPr lvl="0">
                        <a:buNone/>
                      </a:pPr>
                      <a:r>
                        <a:rPr lang="en-US"/>
                        <a:t>"None of us is as smart individually as all of us, together..."</a:t>
                      </a:r>
                      <a:endParaRPr lang="en-US" dirty="0"/>
                    </a:p>
                  </a:txBody>
                  <a:tcPr anchor="ctr">
                    <a:lnL>
                      <a:noFill/>
                    </a:lnL>
                    <a:lnR>
                      <a:noFill/>
                    </a:lnR>
                    <a:lnT>
                      <a:noFill/>
                    </a:lnT>
                    <a:lnB>
                      <a:noFill/>
                    </a:lnB>
                    <a:noFill/>
                  </a:tcPr>
                </a:tc>
                <a:extLst>
                  <a:ext uri="{0D108BD9-81ED-4DB2-BD59-A6C34878D82A}">
                    <a16:rowId xmlns:a16="http://schemas.microsoft.com/office/drawing/2014/main" val="3607405824"/>
                  </a:ext>
                </a:extLst>
              </a:tr>
            </a:tbl>
          </a:graphicData>
        </a:graphic>
      </p:graphicFrame>
      <p:pic>
        <p:nvPicPr>
          <p:cNvPr id="4" name="Picture 3" descr="A close up of a logo&#10;&#10;Description automatically generated">
            <a:extLst>
              <a:ext uri="{FF2B5EF4-FFF2-40B4-BE49-F238E27FC236}">
                <a16:creationId xmlns:a16="http://schemas.microsoft.com/office/drawing/2014/main" id="{88D7735E-A0D4-0F42-A2CA-F3A2D3E95D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967" y="6493175"/>
            <a:ext cx="1507514" cy="281576"/>
          </a:xfrm>
          <a:prstGeom prst="rect">
            <a:avLst/>
          </a:prstGeom>
        </p:spPr>
      </p:pic>
    </p:spTree>
    <p:extLst>
      <p:ext uri="{BB962C8B-B14F-4D97-AF65-F5344CB8AC3E}">
        <p14:creationId xmlns:p14="http://schemas.microsoft.com/office/powerpoint/2010/main" val="1801723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75524-C014-8284-C29A-75D3F54091C8}"/>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45CC47-E05E-402C-DB0B-4DF217B45A34}"/>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3100"/>
              <a:t>Using the scale below, where does your community </a:t>
            </a:r>
            <a:r>
              <a:rPr lang="en-US" sz="3100" b="1"/>
              <a:t>currently </a:t>
            </a:r>
            <a:r>
              <a:rPr lang="en-US" sz="3100"/>
              <a:t>sit … Resident-Focused / Tourism-Focused:</a:t>
            </a:r>
          </a:p>
        </p:txBody>
      </p:sp>
      <p:sp>
        <p:nvSpPr>
          <p:cNvPr id="8" name="Content Placeholder 7">
            <a:extLst>
              <a:ext uri="{FF2B5EF4-FFF2-40B4-BE49-F238E27FC236}">
                <a16:creationId xmlns:a16="http://schemas.microsoft.com/office/drawing/2014/main" id="{6BB2416C-8FBA-750F-37C3-43C72419AED8}"/>
              </a:ext>
            </a:extLst>
          </p:cNvPr>
          <p:cNvSpPr>
            <a:spLocks noGrp="1"/>
          </p:cNvSpPr>
          <p:nvPr>
            <p:ph idx="1"/>
          </p:nvPr>
        </p:nvSpPr>
        <p:spPr>
          <a:xfrm>
            <a:off x="6096000" y="342307"/>
            <a:ext cx="5250873" cy="2121407"/>
          </a:xfrm>
        </p:spPr>
        <p:txBody>
          <a:bodyPr anchor="ctr">
            <a:normAutofit/>
          </a:bodyPr>
          <a:lstStyle/>
          <a:p>
            <a:endParaRPr lang="en-US" sz="2000"/>
          </a:p>
        </p:txBody>
      </p:sp>
      <p:pic>
        <p:nvPicPr>
          <p:cNvPr id="4" name="Content Placeholder 3">
            <a:extLst>
              <a:ext uri="{FF2B5EF4-FFF2-40B4-BE49-F238E27FC236}">
                <a16:creationId xmlns:a16="http://schemas.microsoft.com/office/drawing/2014/main" id="{EA37791C-D26E-B1F7-23FD-67FF24411E9D}"/>
              </a:ext>
            </a:extLst>
          </p:cNvPr>
          <p:cNvPicPr>
            <a:picLocks noChangeAspect="1"/>
          </p:cNvPicPr>
          <p:nvPr/>
        </p:nvPicPr>
        <p:blipFill>
          <a:blip r:embed="rId2"/>
          <a:stretch>
            <a:fillRect/>
          </a:stretch>
        </p:blipFill>
        <p:spPr>
          <a:xfrm>
            <a:off x="1731331" y="3190069"/>
            <a:ext cx="8728944" cy="3076953"/>
          </a:xfrm>
          <a:prstGeom prst="rect">
            <a:avLst/>
          </a:prstGeom>
          <a:effectLst/>
        </p:spPr>
      </p:pic>
      <p:pic>
        <p:nvPicPr>
          <p:cNvPr id="5" name="Picture 4" descr="A close up of a logo&#10;&#10;Description automatically generated">
            <a:extLst>
              <a:ext uri="{FF2B5EF4-FFF2-40B4-BE49-F238E27FC236}">
                <a16:creationId xmlns:a16="http://schemas.microsoft.com/office/drawing/2014/main" id="{2C62D539-2FCD-A038-A2B7-650E864FA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142193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AB8BFA-610C-25EE-EC56-7E0A059F99D6}"/>
            </a:ext>
          </a:extLst>
        </p:cNvPr>
        <p:cNvGrpSpPr/>
        <p:nvPr/>
      </p:nvGrpSpPr>
      <p:grpSpPr>
        <a:xfrm>
          <a:off x="0" y="0"/>
          <a:ext cx="0" cy="0"/>
          <a:chOff x="0" y="0"/>
          <a:chExt cx="0" cy="0"/>
        </a:xfrm>
      </p:grpSpPr>
      <p:sp>
        <p:nvSpPr>
          <p:cNvPr id="32"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E9A596-AB54-9E3E-8C68-8A60A9379B56}"/>
              </a:ext>
            </a:extLst>
          </p:cNvPr>
          <p:cNvSpPr>
            <a:spLocks noGrp="1"/>
          </p:cNvSpPr>
          <p:nvPr>
            <p:ph type="title"/>
          </p:nvPr>
        </p:nvSpPr>
        <p:spPr>
          <a:xfrm>
            <a:off x="761802" y="342306"/>
            <a:ext cx="4703816" cy="2121408"/>
          </a:xfrm>
          <a:ln>
            <a:solidFill>
              <a:srgbClr val="0070C0"/>
            </a:solidFill>
          </a:ln>
        </p:spPr>
        <p:txBody>
          <a:bodyPr anchor="ctr">
            <a:normAutofit/>
          </a:bodyPr>
          <a:lstStyle/>
          <a:p>
            <a:r>
              <a:rPr lang="en-US" sz="2800"/>
              <a:t>Using the scale below, where would you like the community to sit in the </a:t>
            </a:r>
            <a:r>
              <a:rPr lang="en-US" sz="2800" b="1"/>
              <a:t>future </a:t>
            </a:r>
            <a:r>
              <a:rPr lang="en-US" sz="2800"/>
              <a:t>… Resident-Focused / Tourism-Focused:</a:t>
            </a:r>
          </a:p>
        </p:txBody>
      </p:sp>
      <p:sp>
        <p:nvSpPr>
          <p:cNvPr id="34" name="Content Placeholder 7">
            <a:extLst>
              <a:ext uri="{FF2B5EF4-FFF2-40B4-BE49-F238E27FC236}">
                <a16:creationId xmlns:a16="http://schemas.microsoft.com/office/drawing/2014/main" id="{353988C2-A111-FF2E-BACD-340D2AEE0104}"/>
              </a:ext>
            </a:extLst>
          </p:cNvPr>
          <p:cNvSpPr>
            <a:spLocks noGrp="1"/>
          </p:cNvSpPr>
          <p:nvPr>
            <p:ph idx="1"/>
          </p:nvPr>
        </p:nvSpPr>
        <p:spPr>
          <a:xfrm>
            <a:off x="6096000" y="342307"/>
            <a:ext cx="5250873" cy="2121407"/>
          </a:xfrm>
        </p:spPr>
        <p:txBody>
          <a:bodyPr anchor="ctr">
            <a:normAutofit/>
          </a:bodyPr>
          <a:lstStyle/>
          <a:p>
            <a:pPr marL="0" indent="0" algn="ctr">
              <a:buNone/>
            </a:pPr>
            <a:r>
              <a:rPr lang="en-US" sz="2400" b="1" dirty="0"/>
              <a:t>Perceived Balance </a:t>
            </a:r>
            <a:r>
              <a:rPr lang="en-US" sz="2400" b="1" dirty="0">
                <a:highlight>
                  <a:srgbClr val="FFFF00"/>
                </a:highlight>
              </a:rPr>
              <a:t>Obtained </a:t>
            </a:r>
            <a:r>
              <a:rPr lang="en-US" sz="2400" b="1" dirty="0"/>
              <a:t>When the Community Shifts Towards a Resident-</a:t>
            </a:r>
            <a:r>
              <a:rPr lang="en-US" sz="2400" b="1"/>
              <a:t>Focused Future</a:t>
            </a:r>
            <a:endParaRPr lang="en-US" sz="2400" b="1" dirty="0"/>
          </a:p>
        </p:txBody>
      </p:sp>
      <p:pic>
        <p:nvPicPr>
          <p:cNvPr id="4" name="Content Placeholder 3" descr="A graph with red bars&#10;&#10;AI-generated content may be incorrect.">
            <a:extLst>
              <a:ext uri="{FF2B5EF4-FFF2-40B4-BE49-F238E27FC236}">
                <a16:creationId xmlns:a16="http://schemas.microsoft.com/office/drawing/2014/main" id="{8623E19B-EAF8-0DE7-F262-E8FB21AC9E19}"/>
              </a:ext>
            </a:extLst>
          </p:cNvPr>
          <p:cNvPicPr>
            <a:picLocks noChangeAspect="1"/>
          </p:cNvPicPr>
          <p:nvPr/>
        </p:nvPicPr>
        <p:blipFill>
          <a:blip r:embed="rId2"/>
          <a:srcRect l="-18265" r="191"/>
          <a:stretch>
            <a:fillRect/>
          </a:stretch>
        </p:blipFill>
        <p:spPr>
          <a:xfrm>
            <a:off x="745672" y="3190069"/>
            <a:ext cx="8892489" cy="3249481"/>
          </a:xfrm>
          <a:prstGeom prst="rect">
            <a:avLst/>
          </a:prstGeom>
          <a:effectLst/>
        </p:spPr>
      </p:pic>
      <p:pic>
        <p:nvPicPr>
          <p:cNvPr id="5" name="Picture 4" descr="A close up of a logo&#10;&#10;Description automatically generated">
            <a:extLst>
              <a:ext uri="{FF2B5EF4-FFF2-40B4-BE49-F238E27FC236}">
                <a16:creationId xmlns:a16="http://schemas.microsoft.com/office/drawing/2014/main" id="{5A55CE99-F467-11C1-12FF-B94C2C5BD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18972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BC23-E493-E637-0BD4-26C1E9AF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DF1AD-C031-609D-60BD-7B46DA727DE6}"/>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latin typeface="Calibri"/>
                <a:ea typeface="Aptos" panose="020B0004020202020204" pitchFamily="34" charset="0"/>
                <a:cs typeface="Times New Roman"/>
              </a:rPr>
              <a:t>3. Considerations and Observations</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0C73507D-3C44-37F2-25F9-1881439C7EC3}"/>
              </a:ext>
            </a:extLst>
          </p:cNvPr>
          <p:cNvSpPr>
            <a:spLocks noGrp="1"/>
          </p:cNvSpPr>
          <p:nvPr>
            <p:ph idx="1"/>
          </p:nvPr>
        </p:nvSpPr>
        <p:spPr>
          <a:xfrm>
            <a:off x="838200" y="2160672"/>
            <a:ext cx="10515600" cy="3193105"/>
          </a:xfrm>
        </p:spPr>
        <p:txBody>
          <a:bodyPr vert="horz" lIns="91440" tIns="45720" rIns="91440" bIns="45720" rtlCol="0" anchor="t">
            <a:normAutofit/>
          </a:bodyPr>
          <a:lstStyle/>
          <a:p>
            <a:pPr marL="0" indent="0">
              <a:buNone/>
            </a:pPr>
            <a:r>
              <a:rPr lang="en-US" b="1" dirty="0">
                <a:solidFill>
                  <a:srgbClr val="000000"/>
                </a:solidFill>
                <a:latin typeface="Aptos"/>
                <a:ea typeface="Calibri"/>
                <a:cs typeface="Calibri"/>
              </a:rPr>
              <a:t>A Familiar Story</a:t>
            </a:r>
            <a:endParaRPr lang="en-US" sz="2000" b="1" dirty="0">
              <a:solidFill>
                <a:srgbClr val="000000"/>
              </a:solidFill>
              <a:latin typeface="Aptos Display" panose="02110004020202020204"/>
              <a:ea typeface="Calibri"/>
              <a:cs typeface="Calibri"/>
            </a:endParaRPr>
          </a:p>
          <a:p>
            <a:pPr marL="0" indent="0">
              <a:buNone/>
            </a:pPr>
            <a:r>
              <a:rPr lang="en-US" dirty="0">
                <a:solidFill>
                  <a:srgbClr val="000000"/>
                </a:solidFill>
                <a:latin typeface="Aptos"/>
                <a:ea typeface="Calibri"/>
                <a:cs typeface="Calibri"/>
              </a:rPr>
              <a:t>Several</a:t>
            </a:r>
            <a:r>
              <a:rPr lang="en-US" dirty="0"/>
              <a:t> communities described a similar situation, a small staff managing housing programs, infrastructure planning, and daily operations, while also responding to increasing visitor demand and rising resident expectations. </a:t>
            </a:r>
            <a:endParaRPr lang="en-US" sz="2000">
              <a:latin typeface="Aptos Display" panose="02110004020202020204"/>
            </a:endParaRPr>
          </a:p>
          <a:p>
            <a:pPr marL="0" indent="0">
              <a:buNone/>
            </a:pPr>
            <a:r>
              <a:rPr lang="en-US" dirty="0"/>
              <a:t>In these cases, even when funding is available, the capacity to implement projects remains the limiting factor.</a:t>
            </a:r>
            <a:endParaRPr lang="en-US" sz="2000">
              <a:latin typeface="+mj-lt"/>
            </a:endParaRPr>
          </a:p>
        </p:txBody>
      </p:sp>
      <p:sp>
        <p:nvSpPr>
          <p:cNvPr id="5" name="Slide Number Placeholder 4">
            <a:extLst>
              <a:ext uri="{FF2B5EF4-FFF2-40B4-BE49-F238E27FC236}">
                <a16:creationId xmlns:a16="http://schemas.microsoft.com/office/drawing/2014/main" id="{D7E6294B-BBFD-C0A3-CEBC-0B76AB3C6AD9}"/>
              </a:ext>
            </a:extLst>
          </p:cNvPr>
          <p:cNvSpPr>
            <a:spLocks noGrp="1"/>
          </p:cNvSpPr>
          <p:nvPr>
            <p:ph type="sldNum" sz="quarter" idx="12"/>
          </p:nvPr>
        </p:nvSpPr>
        <p:spPr/>
        <p:txBody>
          <a:bodyPr/>
          <a:lstStyle/>
          <a:p>
            <a:fld id="{779CCE06-CDB8-4121-80D1-4CDFC7A8056F}" type="slidenum">
              <a:rPr lang="en-US" smtClean="0"/>
              <a:t>22</a:t>
            </a:fld>
            <a:endParaRPr lang="en-US"/>
          </a:p>
        </p:txBody>
      </p:sp>
      <p:pic>
        <p:nvPicPr>
          <p:cNvPr id="7" name="Picture 6" descr="A close up of a logo&#10;&#10;Description automatically generated">
            <a:extLst>
              <a:ext uri="{FF2B5EF4-FFF2-40B4-BE49-F238E27FC236}">
                <a16:creationId xmlns:a16="http://schemas.microsoft.com/office/drawing/2014/main" id="{2FEA9514-2CBF-190E-4451-EF28E3FF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130886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8A8E2-9FE7-2D08-BC86-70FAD049D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3EC5D-A53D-FE85-4AEC-99246F3A028E}"/>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effectLst/>
                <a:latin typeface="Calibri"/>
                <a:ea typeface="Aptos" panose="020B0004020202020204" pitchFamily="34" charset="0"/>
                <a:cs typeface="Times New Roman"/>
              </a:rPr>
              <a:t>Key Finding</a:t>
            </a:r>
            <a:r>
              <a:rPr lang="en-US">
                <a:solidFill>
                  <a:schemeClr val="bg1"/>
                </a:solidFill>
                <a:latin typeface="Calibri"/>
                <a:ea typeface="Aptos" panose="020B0004020202020204" pitchFamily="34" charset="0"/>
                <a:cs typeface="Times New Roman"/>
              </a:rPr>
              <a:t>: Capacity</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105C58BF-24FB-B0C1-3051-018688B1BD8F}"/>
              </a:ext>
            </a:extLst>
          </p:cNvPr>
          <p:cNvSpPr>
            <a:spLocks noGrp="1"/>
          </p:cNvSpPr>
          <p:nvPr>
            <p:ph idx="1"/>
          </p:nvPr>
        </p:nvSpPr>
        <p:spPr>
          <a:xfrm>
            <a:off x="838200" y="2160672"/>
            <a:ext cx="10515600" cy="3193105"/>
          </a:xfrm>
        </p:spPr>
        <p:txBody>
          <a:bodyPr vert="horz" lIns="91440" tIns="45720" rIns="91440" bIns="45720" rtlCol="0" anchor="t">
            <a:normAutofit fontScale="85000" lnSpcReduction="10000"/>
          </a:bodyPr>
          <a:lstStyle/>
          <a:p>
            <a:pPr marL="0" indent="0">
              <a:buNone/>
            </a:pPr>
            <a:r>
              <a:rPr lang="en-US" b="1" dirty="0"/>
              <a:t>This Is a Capacity Crisis, Not an Issue Crisis</a:t>
            </a:r>
            <a:endParaRPr lang="en-US"/>
          </a:p>
          <a:p>
            <a:pPr marL="0" indent="0">
              <a:buNone/>
            </a:pPr>
            <a:r>
              <a:rPr lang="en-US" dirty="0"/>
              <a:t>Across Northwest Colorado, local leaders aren’t struggling to identify the issues, housing, infrastructure, and workforce; they’re struggling to implement solutions with limited staff, constrained budgets, and competing priorities. </a:t>
            </a:r>
          </a:p>
          <a:p>
            <a:pPr marL="0" indent="0">
              <a:buNone/>
            </a:pPr>
            <a:r>
              <a:rPr lang="en-US" dirty="0"/>
              <a:t>In many communities, the same small team is managing housing initiatives, </a:t>
            </a:r>
            <a:r>
              <a:rPr lang="en-US"/>
              <a:t>infrastructure planning, and day-to-day operations simultaneously.</a:t>
            </a:r>
          </a:p>
          <a:p>
            <a:pPr marL="0" indent="0">
              <a:buNone/>
            </a:pPr>
            <a:r>
              <a:rPr lang="en-US" b="1" dirty="0"/>
              <a:t>What is Important:</a:t>
            </a:r>
            <a:br>
              <a:rPr lang="en-US" dirty="0"/>
            </a:br>
            <a:r>
              <a:rPr lang="en-US" dirty="0"/>
              <a:t>Strategy must focus on what can actually be delivered, not just what is needed.</a:t>
            </a:r>
          </a:p>
          <a:p>
            <a:pPr marL="0" indent="0">
              <a:buNone/>
            </a:pPr>
            <a:endParaRPr lang="en-US" sz="2000" dirty="0">
              <a:latin typeface="+mj-lt"/>
            </a:endParaRPr>
          </a:p>
        </p:txBody>
      </p:sp>
      <p:sp>
        <p:nvSpPr>
          <p:cNvPr id="5" name="Slide Number Placeholder 4">
            <a:extLst>
              <a:ext uri="{FF2B5EF4-FFF2-40B4-BE49-F238E27FC236}">
                <a16:creationId xmlns:a16="http://schemas.microsoft.com/office/drawing/2014/main" id="{4FC53343-8F4B-E50B-61D3-F506677B3671}"/>
              </a:ext>
            </a:extLst>
          </p:cNvPr>
          <p:cNvSpPr>
            <a:spLocks noGrp="1"/>
          </p:cNvSpPr>
          <p:nvPr>
            <p:ph type="sldNum" sz="quarter" idx="12"/>
          </p:nvPr>
        </p:nvSpPr>
        <p:spPr/>
        <p:txBody>
          <a:bodyPr/>
          <a:lstStyle/>
          <a:p>
            <a:fld id="{779CCE06-CDB8-4121-80D1-4CDFC7A8056F}" type="slidenum">
              <a:rPr lang="en-US" smtClean="0"/>
              <a:t>23</a:t>
            </a:fld>
            <a:endParaRPr lang="en-US"/>
          </a:p>
        </p:txBody>
      </p:sp>
      <p:pic>
        <p:nvPicPr>
          <p:cNvPr id="7" name="Picture 6" descr="A close up of a logo&#10;&#10;Description automatically generated">
            <a:extLst>
              <a:ext uri="{FF2B5EF4-FFF2-40B4-BE49-F238E27FC236}">
                <a16:creationId xmlns:a16="http://schemas.microsoft.com/office/drawing/2014/main" id="{0DA44208-D820-A0EF-6307-871E3742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87867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A1CAF-6678-C06C-6457-58532C655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3C507-9A02-F011-E8E5-F906BA574037}"/>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latin typeface="Calibri"/>
                <a:ea typeface="Calibri"/>
                <a:cs typeface="Times New Roman"/>
              </a:rPr>
              <a:t>Key Finding: Housing Pressure</a:t>
            </a:r>
          </a:p>
        </p:txBody>
      </p:sp>
      <p:sp>
        <p:nvSpPr>
          <p:cNvPr id="3" name="Content Placeholder 2">
            <a:extLst>
              <a:ext uri="{FF2B5EF4-FFF2-40B4-BE49-F238E27FC236}">
                <a16:creationId xmlns:a16="http://schemas.microsoft.com/office/drawing/2014/main" id="{565C43DC-DCC4-15A8-1740-2CF9232FA954}"/>
              </a:ext>
            </a:extLst>
          </p:cNvPr>
          <p:cNvSpPr>
            <a:spLocks noGrp="1"/>
          </p:cNvSpPr>
          <p:nvPr>
            <p:ph idx="1"/>
          </p:nvPr>
        </p:nvSpPr>
        <p:spPr>
          <a:xfrm>
            <a:off x="838200" y="2160672"/>
            <a:ext cx="10515600" cy="3193105"/>
          </a:xfrm>
        </p:spPr>
        <p:txBody>
          <a:bodyPr vert="horz" lIns="91440" tIns="45720" rIns="91440" bIns="45720" rtlCol="0" anchor="t">
            <a:normAutofit fontScale="85000" lnSpcReduction="20000"/>
          </a:bodyPr>
          <a:lstStyle/>
          <a:p>
            <a:pPr marL="0" indent="0">
              <a:buNone/>
            </a:pPr>
            <a:r>
              <a:rPr lang="en-US" b="1"/>
              <a:t>Housing and Infrastructure Are Outpacing Local Systems</a:t>
            </a:r>
          </a:p>
          <a:p>
            <a:pPr marL="0" indent="0">
              <a:buNone/>
            </a:pPr>
            <a:r>
              <a:rPr lang="en-US" dirty="0"/>
              <a:t>In communities like Summit, Eagle, and Routt Counties, housing demand, by second homeowners, workforce migration, and tourism, continues to outpace local supply strategies. </a:t>
            </a:r>
          </a:p>
          <a:p>
            <a:pPr marL="0" indent="0">
              <a:buNone/>
            </a:pPr>
            <a:r>
              <a:rPr lang="en-US" dirty="0"/>
              <a:t>At the same time, infrastructure systems, from roads to water to public safety, are under strain from both visitor volumes and population growth, often without corresponding increases in funding.</a:t>
            </a:r>
          </a:p>
          <a:p>
            <a:pPr marL="0" indent="0">
              <a:buNone/>
            </a:pPr>
            <a:r>
              <a:rPr lang="en-US" b="1" dirty="0"/>
              <a:t>What is Important:</a:t>
            </a:r>
            <a:br>
              <a:rPr lang="en-US" dirty="0"/>
            </a:br>
            <a:r>
              <a:rPr lang="en-US" dirty="0"/>
              <a:t>This creates continuous pressure on the workforce, service delivery, and community stability.</a:t>
            </a:r>
          </a:p>
          <a:p>
            <a:pPr marL="0" indent="0">
              <a:buNone/>
            </a:pPr>
            <a:endParaRPr lang="en-US" sz="2000" dirty="0">
              <a:latin typeface="+mj-lt"/>
            </a:endParaRPr>
          </a:p>
        </p:txBody>
      </p:sp>
      <p:sp>
        <p:nvSpPr>
          <p:cNvPr id="5" name="Slide Number Placeholder 4">
            <a:extLst>
              <a:ext uri="{FF2B5EF4-FFF2-40B4-BE49-F238E27FC236}">
                <a16:creationId xmlns:a16="http://schemas.microsoft.com/office/drawing/2014/main" id="{8975E331-DBD3-E693-56FA-E15A9917B1EA}"/>
              </a:ext>
            </a:extLst>
          </p:cNvPr>
          <p:cNvSpPr>
            <a:spLocks noGrp="1"/>
          </p:cNvSpPr>
          <p:nvPr>
            <p:ph type="sldNum" sz="quarter" idx="12"/>
          </p:nvPr>
        </p:nvSpPr>
        <p:spPr/>
        <p:txBody>
          <a:bodyPr/>
          <a:lstStyle/>
          <a:p>
            <a:fld id="{779CCE06-CDB8-4121-80D1-4CDFC7A8056F}" type="slidenum">
              <a:rPr lang="en-US" smtClean="0"/>
              <a:t>24</a:t>
            </a:fld>
            <a:endParaRPr lang="en-US"/>
          </a:p>
        </p:txBody>
      </p:sp>
      <p:pic>
        <p:nvPicPr>
          <p:cNvPr id="7" name="Picture 6" descr="A close up of a logo&#10;&#10;Description automatically generated">
            <a:extLst>
              <a:ext uri="{FF2B5EF4-FFF2-40B4-BE49-F238E27FC236}">
                <a16:creationId xmlns:a16="http://schemas.microsoft.com/office/drawing/2014/main" id="{6AF6BE91-7B37-D989-A54A-758C2A5DD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48972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6D6F-DEE4-CFAB-C1B5-121EE3EF7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8C911-2710-3CD0-31E9-47AE8EEA7356}"/>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effectLst/>
                <a:latin typeface="Calibri"/>
                <a:ea typeface="Aptos" panose="020B0004020202020204" pitchFamily="34" charset="0"/>
                <a:cs typeface="Times New Roman"/>
              </a:rPr>
              <a:t>Key Finding</a:t>
            </a:r>
            <a:r>
              <a:rPr lang="en-US">
                <a:solidFill>
                  <a:schemeClr val="bg1"/>
                </a:solidFill>
                <a:latin typeface="Calibri"/>
                <a:ea typeface="Aptos" panose="020B0004020202020204" pitchFamily="34" charset="0"/>
                <a:cs typeface="Times New Roman"/>
              </a:rPr>
              <a:t>: Regional Gaps</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D006FA11-47A2-2B56-379E-D21700EBDB07}"/>
              </a:ext>
            </a:extLst>
          </p:cNvPr>
          <p:cNvSpPr>
            <a:spLocks noGrp="1"/>
          </p:cNvSpPr>
          <p:nvPr>
            <p:ph idx="1"/>
          </p:nvPr>
        </p:nvSpPr>
        <p:spPr>
          <a:xfrm>
            <a:off x="838200" y="2160672"/>
            <a:ext cx="10515600" cy="3193105"/>
          </a:xfrm>
        </p:spPr>
        <p:txBody>
          <a:bodyPr vert="horz" lIns="91440" tIns="45720" rIns="91440" bIns="45720" rtlCol="0" anchor="t">
            <a:normAutofit fontScale="92500" lnSpcReduction="20000"/>
          </a:bodyPr>
          <a:lstStyle/>
          <a:p>
            <a:pPr marL="0" indent="0">
              <a:buNone/>
            </a:pPr>
            <a:r>
              <a:rPr lang="en-US" b="1" dirty="0"/>
              <a:t>Regional Problems Are Being Solved Locally (and That’s the Gap)</a:t>
            </a:r>
            <a:endParaRPr lang="en-US" dirty="0"/>
          </a:p>
          <a:p>
            <a:pPr marL="0" indent="0">
              <a:buNone/>
            </a:pPr>
            <a:r>
              <a:rPr lang="en-US" dirty="0"/>
              <a:t>While housing, transportation, and workforce challenges operate at a regional scale across Northwest Colorado, decision-making authority and funding mechanisms remain largely local. </a:t>
            </a:r>
          </a:p>
          <a:p>
            <a:pPr marL="0" indent="0">
              <a:buNone/>
            </a:pPr>
            <a:r>
              <a:rPr lang="en-US" dirty="0"/>
              <a:t>This creates a disconnect where communities are aligned on the problem, but not always aligned, or equipped, to act collectively.</a:t>
            </a:r>
          </a:p>
          <a:p>
            <a:pPr marL="0" indent="0">
              <a:buNone/>
            </a:pPr>
            <a:r>
              <a:rPr lang="en-US" b="1" dirty="0"/>
              <a:t>What is Important:</a:t>
            </a:r>
            <a:br>
              <a:rPr lang="en-US" dirty="0"/>
            </a:br>
            <a:r>
              <a:rPr lang="en-US" dirty="0"/>
              <a:t>Progress depends on aligning action across jurisdictions, not just agreeing on the problem.</a:t>
            </a:r>
          </a:p>
          <a:p>
            <a:pPr marL="0" indent="0">
              <a:buNone/>
            </a:pPr>
            <a:endParaRPr lang="en-US" sz="2000" dirty="0">
              <a:latin typeface="+mj-lt"/>
            </a:endParaRPr>
          </a:p>
        </p:txBody>
      </p:sp>
      <p:sp>
        <p:nvSpPr>
          <p:cNvPr id="5" name="Slide Number Placeholder 4">
            <a:extLst>
              <a:ext uri="{FF2B5EF4-FFF2-40B4-BE49-F238E27FC236}">
                <a16:creationId xmlns:a16="http://schemas.microsoft.com/office/drawing/2014/main" id="{D99CA888-8C1C-3387-957F-AB0CED8AAA69}"/>
              </a:ext>
            </a:extLst>
          </p:cNvPr>
          <p:cNvSpPr>
            <a:spLocks noGrp="1"/>
          </p:cNvSpPr>
          <p:nvPr>
            <p:ph type="sldNum" sz="quarter" idx="12"/>
          </p:nvPr>
        </p:nvSpPr>
        <p:spPr/>
        <p:txBody>
          <a:bodyPr/>
          <a:lstStyle/>
          <a:p>
            <a:fld id="{779CCE06-CDB8-4121-80D1-4CDFC7A8056F}" type="slidenum">
              <a:rPr lang="en-US" smtClean="0"/>
              <a:t>25</a:t>
            </a:fld>
            <a:endParaRPr lang="en-US"/>
          </a:p>
        </p:txBody>
      </p:sp>
      <p:pic>
        <p:nvPicPr>
          <p:cNvPr id="7" name="Picture 6" descr="A close up of a logo&#10;&#10;Description automatically generated">
            <a:extLst>
              <a:ext uri="{FF2B5EF4-FFF2-40B4-BE49-F238E27FC236}">
                <a16:creationId xmlns:a16="http://schemas.microsoft.com/office/drawing/2014/main" id="{83C4949E-33A1-8A9A-7BBE-A927AAE1D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279787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4DDC-C16B-F4A0-F9C6-C6E1F48E5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8CA88-0EC1-AC43-5754-893054083E17}"/>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dirty="0">
                <a:solidFill>
                  <a:schemeClr val="bg1"/>
                </a:solidFill>
                <a:latin typeface="Aptos" panose="020B0004020202020204" pitchFamily="34" charset="0"/>
              </a:rPr>
              <a:t>Implications</a:t>
            </a:r>
          </a:p>
        </p:txBody>
      </p:sp>
      <p:sp>
        <p:nvSpPr>
          <p:cNvPr id="3" name="Content Placeholder 2">
            <a:extLst>
              <a:ext uri="{FF2B5EF4-FFF2-40B4-BE49-F238E27FC236}">
                <a16:creationId xmlns:a16="http://schemas.microsoft.com/office/drawing/2014/main" id="{93437760-6AC4-3D54-B7DC-99247073F8AA}"/>
              </a:ext>
            </a:extLst>
          </p:cNvPr>
          <p:cNvSpPr>
            <a:spLocks noGrp="1"/>
          </p:cNvSpPr>
          <p:nvPr>
            <p:ph idx="1"/>
          </p:nvPr>
        </p:nvSpPr>
        <p:spPr>
          <a:xfrm>
            <a:off x="838200" y="2160672"/>
            <a:ext cx="10515600" cy="3193105"/>
          </a:xfrm>
        </p:spPr>
        <p:txBody>
          <a:bodyPr vert="horz" lIns="91440" tIns="45720" rIns="91440" bIns="45720" rtlCol="0" anchor="t">
            <a:normAutofit/>
          </a:bodyPr>
          <a:lstStyle/>
          <a:p>
            <a:pPr marL="0" indent="0">
              <a:buNone/>
            </a:pPr>
            <a:r>
              <a:rPr lang="en-US" b="1" dirty="0"/>
              <a:t>NWCCOG is not just any region; it has very specific structural dynamics:</a:t>
            </a:r>
          </a:p>
          <a:p>
            <a:r>
              <a:rPr lang="en-US" dirty="0"/>
              <a:t>Unlike many regions, Northwest Colorado communities are managing these challenges within a highly seasonal, tourism-driven economy, where demand fluctuates dramatically, and housing markets are heavily influenced by second-home </a:t>
            </a:r>
            <a:r>
              <a:rPr lang="en-US"/>
              <a:t>ownership and short-term rentals.</a:t>
            </a:r>
            <a:endParaRPr lang="en-US" sz="2000" dirty="0">
              <a:latin typeface="+mj-lt"/>
            </a:endParaRPr>
          </a:p>
        </p:txBody>
      </p:sp>
      <p:sp>
        <p:nvSpPr>
          <p:cNvPr id="5" name="Slide Number Placeholder 4">
            <a:extLst>
              <a:ext uri="{FF2B5EF4-FFF2-40B4-BE49-F238E27FC236}">
                <a16:creationId xmlns:a16="http://schemas.microsoft.com/office/drawing/2014/main" id="{CF1286DD-D6C4-93C1-DF6F-BC409B1AA943}"/>
              </a:ext>
            </a:extLst>
          </p:cNvPr>
          <p:cNvSpPr>
            <a:spLocks noGrp="1"/>
          </p:cNvSpPr>
          <p:nvPr>
            <p:ph type="sldNum" sz="quarter" idx="12"/>
          </p:nvPr>
        </p:nvSpPr>
        <p:spPr/>
        <p:txBody>
          <a:bodyPr/>
          <a:lstStyle/>
          <a:p>
            <a:fld id="{779CCE06-CDB8-4121-80D1-4CDFC7A8056F}" type="slidenum">
              <a:rPr lang="en-US" smtClean="0"/>
              <a:t>26</a:t>
            </a:fld>
            <a:endParaRPr lang="en-US"/>
          </a:p>
        </p:txBody>
      </p:sp>
      <p:pic>
        <p:nvPicPr>
          <p:cNvPr id="7" name="Picture 6" descr="A close up of a logo&#10;&#10;Description automatically generated">
            <a:extLst>
              <a:ext uri="{FF2B5EF4-FFF2-40B4-BE49-F238E27FC236}">
                <a16:creationId xmlns:a16="http://schemas.microsoft.com/office/drawing/2014/main" id="{9B30B1CA-0915-8122-E450-0B2136AAF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21062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FA217-0684-0BF8-17F9-7C65024C6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604A5-D3A6-FF62-8298-69F06B1F5330}"/>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effectLst/>
                <a:latin typeface="Calibri"/>
                <a:ea typeface="Aptos" panose="020B0004020202020204" pitchFamily="34" charset="0"/>
                <a:cs typeface="Times New Roman"/>
              </a:rPr>
              <a:t>Implication</a:t>
            </a:r>
            <a:r>
              <a:rPr lang="en-US">
                <a:solidFill>
                  <a:schemeClr val="bg1"/>
                </a:solidFill>
                <a:latin typeface="Calibri"/>
                <a:ea typeface="Aptos" panose="020B0004020202020204" pitchFamily="34" charset="0"/>
                <a:cs typeface="Times New Roman"/>
              </a:rPr>
              <a:t>: Execution Capacity</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4C90582E-36F9-10EF-3CA9-E20D835205B0}"/>
              </a:ext>
            </a:extLst>
          </p:cNvPr>
          <p:cNvSpPr>
            <a:spLocks noGrp="1"/>
          </p:cNvSpPr>
          <p:nvPr>
            <p:ph idx="1"/>
          </p:nvPr>
        </p:nvSpPr>
        <p:spPr>
          <a:xfrm>
            <a:off x="838200" y="2160672"/>
            <a:ext cx="10515600" cy="3193105"/>
          </a:xfrm>
        </p:spPr>
        <p:txBody>
          <a:bodyPr vert="horz" lIns="91440" tIns="45720" rIns="91440" bIns="45720" rtlCol="0" anchor="t">
            <a:normAutofit fontScale="92500" lnSpcReduction="10000"/>
          </a:bodyPr>
          <a:lstStyle/>
          <a:p>
            <a:pPr marL="0" indent="0">
              <a:buNone/>
            </a:pPr>
            <a:r>
              <a:rPr lang="en-US" b="1" dirty="0"/>
              <a:t>The Limiting Factor is No Longer Strategy, It’s Execution Capacity</a:t>
            </a:r>
            <a:endParaRPr lang="en-US" dirty="0"/>
          </a:p>
          <a:p>
            <a:r>
              <a:rPr lang="en-US" b="1" dirty="0"/>
              <a:t>What it Means:</a:t>
            </a:r>
            <a:br>
              <a:rPr lang="en-US" dirty="0"/>
            </a:br>
            <a:r>
              <a:rPr lang="en-US" dirty="0"/>
              <a:t>Across Northwest Colorado, communities are not lacking plans or ideas; they are constrained by the ability to implement them with existing staff, funding structures, and time.</a:t>
            </a:r>
          </a:p>
          <a:p>
            <a:r>
              <a:rPr lang="en-US" b="1" dirty="0"/>
              <a:t>The Impact:</a:t>
            </a:r>
            <a:br>
              <a:rPr lang="en-US" dirty="0"/>
            </a:br>
            <a:r>
              <a:rPr lang="en-US" dirty="0"/>
              <a:t>Without addressing execution capacity, even well-funded or well-intended initiatives will continue to underperform or stall.</a:t>
            </a:r>
          </a:p>
        </p:txBody>
      </p:sp>
      <p:sp>
        <p:nvSpPr>
          <p:cNvPr id="5" name="Slide Number Placeholder 4">
            <a:extLst>
              <a:ext uri="{FF2B5EF4-FFF2-40B4-BE49-F238E27FC236}">
                <a16:creationId xmlns:a16="http://schemas.microsoft.com/office/drawing/2014/main" id="{0093732E-67D1-65DB-8823-36782EBA87BB}"/>
              </a:ext>
            </a:extLst>
          </p:cNvPr>
          <p:cNvSpPr>
            <a:spLocks noGrp="1"/>
          </p:cNvSpPr>
          <p:nvPr>
            <p:ph type="sldNum" sz="quarter" idx="12"/>
          </p:nvPr>
        </p:nvSpPr>
        <p:spPr/>
        <p:txBody>
          <a:bodyPr/>
          <a:lstStyle/>
          <a:p>
            <a:fld id="{779CCE06-CDB8-4121-80D1-4CDFC7A8056F}" type="slidenum">
              <a:rPr lang="en-US" smtClean="0"/>
              <a:t>27</a:t>
            </a:fld>
            <a:endParaRPr lang="en-US"/>
          </a:p>
        </p:txBody>
      </p:sp>
      <p:pic>
        <p:nvPicPr>
          <p:cNvPr id="7" name="Picture 6" descr="A close up of a logo&#10;&#10;Description automatically generated">
            <a:extLst>
              <a:ext uri="{FF2B5EF4-FFF2-40B4-BE49-F238E27FC236}">
                <a16:creationId xmlns:a16="http://schemas.microsoft.com/office/drawing/2014/main" id="{6BB8E92C-F708-2693-E56A-1D6FC548A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253549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FE6FE-BC33-14D0-53EE-6401D9DEA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5AF3C-1439-DA75-C6B8-03201CD863D1}"/>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effectLst/>
                <a:latin typeface="Calibri"/>
                <a:ea typeface="Aptos" panose="020B0004020202020204" pitchFamily="34" charset="0"/>
                <a:cs typeface="Times New Roman"/>
              </a:rPr>
              <a:t>Implication</a:t>
            </a:r>
            <a:r>
              <a:rPr lang="en-US">
                <a:solidFill>
                  <a:schemeClr val="bg1"/>
                </a:solidFill>
                <a:latin typeface="Calibri"/>
                <a:ea typeface="Aptos" panose="020B0004020202020204" pitchFamily="34" charset="0"/>
                <a:cs typeface="Times New Roman"/>
              </a:rPr>
              <a:t>: System-Level Risks</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65BF3BCB-10AA-480C-F51F-5EC0BE114E59}"/>
              </a:ext>
            </a:extLst>
          </p:cNvPr>
          <p:cNvSpPr>
            <a:spLocks noGrp="1"/>
          </p:cNvSpPr>
          <p:nvPr>
            <p:ph idx="1"/>
          </p:nvPr>
        </p:nvSpPr>
        <p:spPr>
          <a:xfrm>
            <a:off x="838200" y="2160672"/>
            <a:ext cx="10515600" cy="3193105"/>
          </a:xfrm>
        </p:spPr>
        <p:txBody>
          <a:bodyPr vert="horz" lIns="91440" tIns="45720" rIns="91440" bIns="45720" rtlCol="0" anchor="t">
            <a:normAutofit fontScale="92500" lnSpcReduction="10000"/>
          </a:bodyPr>
          <a:lstStyle/>
          <a:p>
            <a:pPr marL="0" indent="0">
              <a:buNone/>
            </a:pPr>
            <a:r>
              <a:rPr lang="en-US" b="1" dirty="0"/>
              <a:t>Housing and Infrastructure Are Becoming System-Level Risks</a:t>
            </a:r>
            <a:endParaRPr lang="en-US" dirty="0"/>
          </a:p>
          <a:p>
            <a:r>
              <a:rPr lang="en-US" b="1" dirty="0"/>
              <a:t>What it Means:</a:t>
            </a:r>
            <a:br>
              <a:rPr lang="en-US" dirty="0"/>
            </a:br>
            <a:r>
              <a:rPr lang="en-US" dirty="0"/>
              <a:t>Housing shortages and infrastructure strain are no longer isolated issues; they are actively limiting workforce stability, economic activity, and community viability.</a:t>
            </a:r>
          </a:p>
          <a:p>
            <a:r>
              <a:rPr lang="en-US" b="1" dirty="0"/>
              <a:t>The Impact:</a:t>
            </a:r>
            <a:br>
              <a:rPr lang="en-US" dirty="0"/>
            </a:br>
            <a:r>
              <a:rPr lang="en-US" dirty="0"/>
              <a:t>These pressures will continue to compound, particularly in a tourism-driven, seasonal economy with strong second-home demand.</a:t>
            </a:r>
          </a:p>
        </p:txBody>
      </p:sp>
      <p:sp>
        <p:nvSpPr>
          <p:cNvPr id="5" name="Slide Number Placeholder 4">
            <a:extLst>
              <a:ext uri="{FF2B5EF4-FFF2-40B4-BE49-F238E27FC236}">
                <a16:creationId xmlns:a16="http://schemas.microsoft.com/office/drawing/2014/main" id="{C2E2A769-3EC2-3D7E-2A35-F602055AABC1}"/>
              </a:ext>
            </a:extLst>
          </p:cNvPr>
          <p:cNvSpPr>
            <a:spLocks noGrp="1"/>
          </p:cNvSpPr>
          <p:nvPr>
            <p:ph type="sldNum" sz="quarter" idx="12"/>
          </p:nvPr>
        </p:nvSpPr>
        <p:spPr/>
        <p:txBody>
          <a:bodyPr/>
          <a:lstStyle/>
          <a:p>
            <a:fld id="{779CCE06-CDB8-4121-80D1-4CDFC7A8056F}" type="slidenum">
              <a:rPr lang="en-US" smtClean="0"/>
              <a:t>28</a:t>
            </a:fld>
            <a:endParaRPr lang="en-US"/>
          </a:p>
        </p:txBody>
      </p:sp>
      <p:pic>
        <p:nvPicPr>
          <p:cNvPr id="7" name="Picture 6" descr="A close up of a logo&#10;&#10;Description automatically generated">
            <a:extLst>
              <a:ext uri="{FF2B5EF4-FFF2-40B4-BE49-F238E27FC236}">
                <a16:creationId xmlns:a16="http://schemas.microsoft.com/office/drawing/2014/main" id="{8E1DE449-E600-C8A0-234B-24FEC2435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2330436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24524-6825-0403-BD26-7E0EABC2A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2450E-9A84-E7FB-1945-A302F9ACE4AE}"/>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a:solidFill>
                  <a:schemeClr val="bg1"/>
                </a:solidFill>
                <a:effectLst/>
                <a:latin typeface="Calibri"/>
                <a:ea typeface="Aptos" panose="020B0004020202020204" pitchFamily="34" charset="0"/>
                <a:cs typeface="Times New Roman"/>
              </a:rPr>
              <a:t>Implication</a:t>
            </a:r>
            <a:r>
              <a:rPr lang="en-US">
                <a:solidFill>
                  <a:schemeClr val="bg1"/>
                </a:solidFill>
                <a:latin typeface="Calibri"/>
                <a:ea typeface="Aptos" panose="020B0004020202020204" pitchFamily="34" charset="0"/>
                <a:cs typeface="Times New Roman"/>
              </a:rPr>
              <a:t>: Alignment</a:t>
            </a:r>
            <a:r>
              <a:rPr lang="en-US">
                <a:solidFill>
                  <a:schemeClr val="bg1"/>
                </a:solidFill>
                <a:effectLst/>
                <a:latin typeface="Calibri"/>
                <a:ea typeface="Aptos" panose="020B0004020202020204" pitchFamily="34" charset="0"/>
                <a:cs typeface="Times New Roman"/>
              </a:rPr>
              <a:t> </a:t>
            </a:r>
            <a:r>
              <a:rPr lang="en-US">
                <a:solidFill>
                  <a:schemeClr val="bg1"/>
                </a:solidFill>
                <a:latin typeface="Calibri"/>
                <a:ea typeface="Aptos" panose="020B0004020202020204" pitchFamily="34" charset="0"/>
                <a:cs typeface="Times New Roman"/>
              </a:rPr>
              <a:t>and Execution</a:t>
            </a:r>
            <a:endParaRPr lang="en-US">
              <a:solidFill>
                <a:schemeClr val="bg1"/>
              </a:solidFill>
              <a:latin typeface="Calibri"/>
              <a:cs typeface="Times New Roman"/>
            </a:endParaRPr>
          </a:p>
        </p:txBody>
      </p:sp>
      <p:sp>
        <p:nvSpPr>
          <p:cNvPr id="3" name="Content Placeholder 2">
            <a:extLst>
              <a:ext uri="{FF2B5EF4-FFF2-40B4-BE49-F238E27FC236}">
                <a16:creationId xmlns:a16="http://schemas.microsoft.com/office/drawing/2014/main" id="{E1009101-744F-62F2-4A02-8E56D7C8090A}"/>
              </a:ext>
            </a:extLst>
          </p:cNvPr>
          <p:cNvSpPr>
            <a:spLocks noGrp="1"/>
          </p:cNvSpPr>
          <p:nvPr>
            <p:ph idx="1"/>
          </p:nvPr>
        </p:nvSpPr>
        <p:spPr>
          <a:xfrm>
            <a:off x="838200" y="2160672"/>
            <a:ext cx="10515600" cy="3193105"/>
          </a:xfrm>
        </p:spPr>
        <p:txBody>
          <a:bodyPr>
            <a:normAutofit fontScale="92500" lnSpcReduction="20000"/>
          </a:bodyPr>
          <a:lstStyle/>
          <a:p>
            <a:pPr marL="0" indent="0">
              <a:buNone/>
            </a:pPr>
            <a:r>
              <a:rPr lang="en-US" b="1" dirty="0"/>
              <a:t>Regional Alignment Without Regional Execution Will Continue to Fall Short</a:t>
            </a:r>
            <a:endParaRPr lang="en-US" dirty="0"/>
          </a:p>
          <a:p>
            <a:r>
              <a:rPr lang="en-US" b="1" dirty="0"/>
              <a:t>What it Means:</a:t>
            </a:r>
            <a:br>
              <a:rPr lang="en-US" dirty="0"/>
            </a:br>
            <a:r>
              <a:rPr lang="en-US" dirty="0"/>
              <a:t>There is broad agreement across communities on the nature of the challenges, but limited mechanisms to implement solutions at a regional scale.</a:t>
            </a:r>
          </a:p>
          <a:p>
            <a:r>
              <a:rPr lang="en-US" b="1" dirty="0"/>
              <a:t>The Impact:</a:t>
            </a:r>
            <a:br>
              <a:rPr lang="en-US" dirty="0"/>
            </a:br>
            <a:r>
              <a:rPr lang="en-US" dirty="0"/>
              <a:t>Fragmented action leads to duplication, inefficiency, and slower progress across all jurisdictions.</a:t>
            </a:r>
          </a:p>
        </p:txBody>
      </p:sp>
      <p:sp>
        <p:nvSpPr>
          <p:cNvPr id="5" name="Slide Number Placeholder 4">
            <a:extLst>
              <a:ext uri="{FF2B5EF4-FFF2-40B4-BE49-F238E27FC236}">
                <a16:creationId xmlns:a16="http://schemas.microsoft.com/office/drawing/2014/main" id="{A53E3CEF-F0EC-7C87-C06F-F47F6B985792}"/>
              </a:ext>
            </a:extLst>
          </p:cNvPr>
          <p:cNvSpPr>
            <a:spLocks noGrp="1"/>
          </p:cNvSpPr>
          <p:nvPr>
            <p:ph type="sldNum" sz="quarter" idx="12"/>
          </p:nvPr>
        </p:nvSpPr>
        <p:spPr/>
        <p:txBody>
          <a:bodyPr/>
          <a:lstStyle/>
          <a:p>
            <a:fld id="{779CCE06-CDB8-4121-80D1-4CDFC7A8056F}" type="slidenum">
              <a:rPr lang="en-US" smtClean="0"/>
              <a:t>29</a:t>
            </a:fld>
            <a:endParaRPr lang="en-US"/>
          </a:p>
        </p:txBody>
      </p:sp>
      <p:pic>
        <p:nvPicPr>
          <p:cNvPr id="7" name="Picture 6" descr="A close up of a logo&#10;&#10;Description automatically generated">
            <a:extLst>
              <a:ext uri="{FF2B5EF4-FFF2-40B4-BE49-F238E27FC236}">
                <a16:creationId xmlns:a16="http://schemas.microsoft.com/office/drawing/2014/main" id="{CAFD2231-468C-ADA9-BAE3-124D57549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191451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D88B3-E6B9-6D54-102B-15D3212A7C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A2C5F-E1FF-8204-A1C3-F85FD2B60699}"/>
              </a:ext>
            </a:extLst>
          </p:cNvPr>
          <p:cNvSpPr>
            <a:spLocks noGrp="1"/>
          </p:cNvSpPr>
          <p:nvPr>
            <p:ph idx="1"/>
          </p:nvPr>
        </p:nvSpPr>
        <p:spPr>
          <a:xfrm>
            <a:off x="474519" y="1104264"/>
            <a:ext cx="10879281" cy="4249513"/>
          </a:xfrm>
        </p:spPr>
        <p:txBody>
          <a:bodyPr vert="horz" lIns="91440" tIns="45720" rIns="91440" bIns="45720" rtlCol="0" anchor="t">
            <a:noAutofit/>
          </a:bodyPr>
          <a:lstStyle/>
          <a:p>
            <a:pPr marL="0" indent="0">
              <a:buNone/>
            </a:pPr>
            <a:r>
              <a:rPr lang="en-US" sz="3600" b="1">
                <a:latin typeface="+mj-lt"/>
              </a:rPr>
              <a:t>About Us</a:t>
            </a:r>
            <a:endParaRPr lang="en-US" sz="3600"/>
          </a:p>
          <a:p>
            <a:pPr marL="0" indent="0">
              <a:buNone/>
            </a:pPr>
            <a:r>
              <a:rPr lang="en-US" sz="3200" dirty="0">
                <a:ea typeface="+mn-lt"/>
                <a:cs typeface="+mn-lt"/>
              </a:rPr>
              <a:t>Driven by a shared passion for travel and a commitment to the well-being of the tourism sector, our team </a:t>
            </a:r>
            <a:r>
              <a:rPr lang="en-US" sz="3200">
                <a:ea typeface="+mn-lt"/>
                <a:cs typeface="+mn-lt"/>
              </a:rPr>
              <a:t>of independent, professional subject matter </a:t>
            </a:r>
            <a:r>
              <a:rPr lang="en-US" sz="3200" dirty="0">
                <a:ea typeface="+mn-lt"/>
                <a:cs typeface="+mn-lt"/>
              </a:rPr>
              <a:t>experts draws on our diverse backgrounds and perspectives to foster innovation and collaboration that will benefit not only the industry, but also the communities and environments that it touches. </a:t>
            </a:r>
            <a:endParaRPr lang="en-US" b="1">
              <a:latin typeface="Aptos Display" panose="02110004020202020204"/>
              <a:ea typeface="+mn-lt"/>
              <a:cs typeface="+mn-lt"/>
            </a:endParaRPr>
          </a:p>
          <a:p>
            <a:pPr marL="0" indent="0">
              <a:buNone/>
            </a:pPr>
            <a:r>
              <a:rPr lang="en-US" sz="3200">
                <a:ea typeface="+mn-lt"/>
                <a:cs typeface="+mn-lt"/>
              </a:rPr>
              <a:t>Our mission is to give back to an industry that has </a:t>
            </a:r>
            <a:r>
              <a:rPr lang="en-US" sz="3200" dirty="0">
                <a:ea typeface="+mn-lt"/>
                <a:cs typeface="+mn-lt"/>
              </a:rPr>
              <a:t>given us so much, and to help shape a brighter future for travel and </a:t>
            </a:r>
            <a:r>
              <a:rPr lang="en-US" sz="3200">
                <a:ea typeface="+mn-lt"/>
                <a:cs typeface="+mn-lt"/>
              </a:rPr>
              <a:t>tourism.</a:t>
            </a:r>
            <a:endParaRPr lang="en-US" b="1">
              <a:latin typeface="+mj-lt"/>
            </a:endParaRPr>
          </a:p>
        </p:txBody>
      </p:sp>
      <p:sp>
        <p:nvSpPr>
          <p:cNvPr id="5" name="Slide Number Placeholder 4">
            <a:extLst>
              <a:ext uri="{FF2B5EF4-FFF2-40B4-BE49-F238E27FC236}">
                <a16:creationId xmlns:a16="http://schemas.microsoft.com/office/drawing/2014/main" id="{8B1D1ED7-5984-98BF-7F9E-7EBEB4419802}"/>
              </a:ext>
            </a:extLst>
          </p:cNvPr>
          <p:cNvSpPr>
            <a:spLocks noGrp="1"/>
          </p:cNvSpPr>
          <p:nvPr>
            <p:ph type="sldNum" sz="quarter" idx="12"/>
          </p:nvPr>
        </p:nvSpPr>
        <p:spPr/>
        <p:txBody>
          <a:bodyPr/>
          <a:lstStyle/>
          <a:p>
            <a:fld id="{779CCE06-CDB8-4121-80D1-4CDFC7A8056F}" type="slidenum">
              <a:rPr lang="en-US" smtClean="0"/>
              <a:t>3</a:t>
            </a:fld>
            <a:endParaRPr lang="en-US"/>
          </a:p>
        </p:txBody>
      </p:sp>
      <p:sp>
        <p:nvSpPr>
          <p:cNvPr id="9" name="Title 4">
            <a:extLst>
              <a:ext uri="{FF2B5EF4-FFF2-40B4-BE49-F238E27FC236}">
                <a16:creationId xmlns:a16="http://schemas.microsoft.com/office/drawing/2014/main" id="{6D263D49-88CD-0E07-8363-34F8CDEB7A95}"/>
              </a:ext>
            </a:extLst>
          </p:cNvPr>
          <p:cNvSpPr txBox="1">
            <a:spLocks/>
          </p:cNvSpPr>
          <p:nvPr/>
        </p:nvSpPr>
        <p:spPr>
          <a:xfrm>
            <a:off x="139603" y="299031"/>
            <a:ext cx="11753174" cy="817995"/>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bg1"/>
                </a:solidFill>
              </a:rPr>
              <a:t>Insights Collective</a:t>
            </a:r>
            <a:br>
              <a:rPr lang="en-US" sz="3600" dirty="0"/>
            </a:br>
            <a:r>
              <a:rPr lang="en-US" sz="2000">
                <a:solidFill>
                  <a:schemeClr val="bg1"/>
                </a:solidFill>
              </a:rPr>
              <a:t>The Travel Economy Think Tank</a:t>
            </a:r>
            <a:endParaRPr lang="en-IN" sz="360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A8B54B80-2457-436C-8B94-86A5121CF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79083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2910C-E533-DE41-AFD6-47EF76B73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E288D-B3DA-DE09-A001-82CEF5D0A330}"/>
              </a:ext>
            </a:extLst>
          </p:cNvPr>
          <p:cNvSpPr>
            <a:spLocks noGrp="1"/>
          </p:cNvSpPr>
          <p:nvPr>
            <p:ph type="title"/>
          </p:nvPr>
        </p:nvSpPr>
        <p:spPr>
          <a:xfrm>
            <a:off x="621383" y="242577"/>
            <a:ext cx="10515600" cy="1711866"/>
          </a:xfrm>
          <a:solidFill>
            <a:schemeClr val="tx2">
              <a:lumMod val="90000"/>
              <a:lumOff val="10000"/>
            </a:schemeClr>
          </a:solidFill>
        </p:spPr>
        <p:txBody>
          <a:bodyPr>
            <a:normAutofit/>
          </a:bodyPr>
          <a:lstStyle/>
          <a:p>
            <a:pPr algn="ctr"/>
            <a:r>
              <a:rPr lang="en-US"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To Sum it Up…</a:t>
            </a:r>
            <a:endParaRPr lang="en-US"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C8076023-887B-B3F1-FF28-DFCD6474A423}"/>
              </a:ext>
            </a:extLst>
          </p:cNvPr>
          <p:cNvSpPr>
            <a:spLocks noGrp="1"/>
          </p:cNvSpPr>
          <p:nvPr>
            <p:ph idx="1"/>
          </p:nvPr>
        </p:nvSpPr>
        <p:spPr>
          <a:xfrm>
            <a:off x="838200" y="2160672"/>
            <a:ext cx="10515600" cy="3193105"/>
          </a:xfrm>
        </p:spPr>
        <p:txBody>
          <a:bodyPr vert="horz" lIns="91440" tIns="45720" rIns="91440" bIns="45720" rtlCol="0" anchor="t">
            <a:normAutofit fontScale="92500" lnSpcReduction="20000"/>
          </a:bodyPr>
          <a:lstStyle/>
          <a:p>
            <a:pPr marL="0" indent="0">
              <a:buNone/>
            </a:pPr>
            <a:r>
              <a:rPr lang="en-US" b="1" dirty="0"/>
              <a:t>The insights from this work are clear.</a:t>
            </a:r>
          </a:p>
          <a:p>
            <a:r>
              <a:rPr lang="en-US" dirty="0"/>
              <a:t>Northwest Colorado communities are not struggling to understand their challenges; they are struggling to implement solutions at the pace and scale required.</a:t>
            </a:r>
          </a:p>
          <a:p>
            <a:r>
              <a:rPr lang="en-US" dirty="0"/>
              <a:t>Housing, infrastructure, and workforce pressures are increasing faster than local systems can respond, and while these challenges are regional in nature, the tools to address them remain largely local.</a:t>
            </a:r>
          </a:p>
          <a:p>
            <a:r>
              <a:rPr lang="en-US" dirty="0"/>
              <a:t>The opportunity moving forward is not to generate more plans, but to build the capacity, tools, and alignment necessary to act.</a:t>
            </a:r>
          </a:p>
          <a:p>
            <a:pPr marL="0" indent="0">
              <a:buNone/>
            </a:pPr>
            <a:endParaRPr lang="en-US" dirty="0"/>
          </a:p>
        </p:txBody>
      </p:sp>
      <p:sp>
        <p:nvSpPr>
          <p:cNvPr id="5" name="Slide Number Placeholder 4">
            <a:extLst>
              <a:ext uri="{FF2B5EF4-FFF2-40B4-BE49-F238E27FC236}">
                <a16:creationId xmlns:a16="http://schemas.microsoft.com/office/drawing/2014/main" id="{B433DDAC-DCC2-754A-6083-5F090A156332}"/>
              </a:ext>
            </a:extLst>
          </p:cNvPr>
          <p:cNvSpPr>
            <a:spLocks noGrp="1"/>
          </p:cNvSpPr>
          <p:nvPr>
            <p:ph type="sldNum" sz="quarter" idx="12"/>
          </p:nvPr>
        </p:nvSpPr>
        <p:spPr/>
        <p:txBody>
          <a:bodyPr/>
          <a:lstStyle/>
          <a:p>
            <a:fld id="{779CCE06-CDB8-4121-80D1-4CDFC7A8056F}" type="slidenum">
              <a:rPr lang="en-US" smtClean="0"/>
              <a:t>30</a:t>
            </a:fld>
            <a:endParaRPr lang="en-US"/>
          </a:p>
        </p:txBody>
      </p:sp>
      <p:pic>
        <p:nvPicPr>
          <p:cNvPr id="7" name="Picture 6" descr="A close up of a logo&#10;&#10;Description automatically generated">
            <a:extLst>
              <a:ext uri="{FF2B5EF4-FFF2-40B4-BE49-F238E27FC236}">
                <a16:creationId xmlns:a16="http://schemas.microsoft.com/office/drawing/2014/main" id="{009337E4-F4B8-CE4E-189F-D1618DCA6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86741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5EA56A-495A-8AB6-B664-9A926EB1FA1F}"/>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F9C7DBA-222F-4BC4-4987-127542B41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905C1-5C1E-3DFF-B235-0D6D2C27A392}"/>
              </a:ext>
            </a:extLst>
          </p:cNvPr>
          <p:cNvSpPr>
            <a:spLocks noGrp="1"/>
          </p:cNvSpPr>
          <p:nvPr>
            <p:ph type="ctrTitle"/>
          </p:nvPr>
        </p:nvSpPr>
        <p:spPr>
          <a:xfrm>
            <a:off x="338050" y="1255997"/>
            <a:ext cx="3931924" cy="4368095"/>
          </a:xfrm>
        </p:spPr>
        <p:txBody>
          <a:bodyPr>
            <a:normAutofit/>
          </a:bodyPr>
          <a:lstStyle/>
          <a:p>
            <a:pPr algn="l"/>
            <a:r>
              <a:rPr lang="en-US" sz="2500" b="1">
                <a:highlight>
                  <a:srgbClr val="FFFF00"/>
                </a:highlight>
              </a:rPr>
              <a:t>Thank you.</a:t>
            </a:r>
            <a:br>
              <a:rPr lang="en-US" sz="2500" b="1" dirty="0"/>
            </a:br>
            <a:br>
              <a:rPr lang="en-US" sz="2500" b="1" dirty="0"/>
            </a:br>
            <a:r>
              <a:rPr lang="en-US" sz="2500" b="1"/>
              <a:t>Regional</a:t>
            </a:r>
            <a:r>
              <a:rPr lang="en-US" sz="2500" b="1" dirty="0"/>
              <a:t> Statistical Analysis Project – Study Results</a:t>
            </a:r>
            <a:br>
              <a:rPr lang="en-US" sz="2500" b="1" dirty="0"/>
            </a:br>
            <a:br>
              <a:rPr lang="en-US" sz="2500" b="1" dirty="0"/>
            </a:br>
            <a:r>
              <a:rPr lang="en-US" sz="2500" dirty="0"/>
              <a:t>Presented to attendees of the NWCCOG Regional Economic Summit</a:t>
            </a:r>
            <a:br>
              <a:rPr lang="en-US" sz="2500" dirty="0"/>
            </a:br>
            <a:br>
              <a:rPr lang="en-US" sz="2500" dirty="0"/>
            </a:br>
            <a:r>
              <a:rPr lang="en-US" sz="2500" dirty="0"/>
              <a:t>Thursday, May 7, 2026</a:t>
            </a:r>
            <a:br>
              <a:rPr lang="en-US" sz="2500" dirty="0"/>
            </a:br>
            <a:r>
              <a:rPr lang="en-US" sz="2500" dirty="0"/>
              <a:t>10:30 – 11:30 am</a:t>
            </a:r>
          </a:p>
        </p:txBody>
      </p:sp>
      <p:grpSp>
        <p:nvGrpSpPr>
          <p:cNvPr id="43" name="Group 42">
            <a:extLst>
              <a:ext uri="{FF2B5EF4-FFF2-40B4-BE49-F238E27FC236}">
                <a16:creationId xmlns:a16="http://schemas.microsoft.com/office/drawing/2014/main" id="{9F7854C2-7486-FA46-8585-AE0E974E1E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2446384" cy="5777808"/>
          </a:xfrm>
        </p:grpSpPr>
        <p:cxnSp>
          <p:nvCxnSpPr>
            <p:cNvPr id="44" name="Straight Connector 43">
              <a:extLst>
                <a:ext uri="{FF2B5EF4-FFF2-40B4-BE49-F238E27FC236}">
                  <a16:creationId xmlns:a16="http://schemas.microsoft.com/office/drawing/2014/main" id="{02D9CE18-6FCE-72F4-8B6E-A79B4A8DD3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243216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F747CFE-0992-716C-6521-B27FEAA8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2446384"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2B5DE333-F59D-90DB-FF4F-A94CABAFE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7417" y="679731"/>
            <a:ext cx="6875958"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glasses and a scarf&#10;&#10;AI-generated content may be incorrect.">
            <a:extLst>
              <a:ext uri="{FF2B5EF4-FFF2-40B4-BE49-F238E27FC236}">
                <a16:creationId xmlns:a16="http://schemas.microsoft.com/office/drawing/2014/main" id="{5A4FEF49-6234-0339-31C7-80CC9206F1EB}"/>
              </a:ext>
            </a:extLst>
          </p:cNvPr>
          <p:cNvPicPr>
            <a:picLocks noChangeAspect="1"/>
          </p:cNvPicPr>
          <p:nvPr/>
        </p:nvPicPr>
        <p:blipFill>
          <a:blip r:embed="rId2"/>
          <a:stretch>
            <a:fillRect/>
          </a:stretch>
        </p:blipFill>
        <p:spPr>
          <a:xfrm>
            <a:off x="5176364" y="873723"/>
            <a:ext cx="2560320" cy="2560320"/>
          </a:xfrm>
          <a:prstGeom prst="rect">
            <a:avLst/>
          </a:prstGeom>
        </p:spPr>
      </p:pic>
      <p:pic>
        <p:nvPicPr>
          <p:cNvPr id="4" name="Picture 3" descr="A person in a suit&#10;&#10;AI-generated content may be incorrect.">
            <a:extLst>
              <a:ext uri="{FF2B5EF4-FFF2-40B4-BE49-F238E27FC236}">
                <a16:creationId xmlns:a16="http://schemas.microsoft.com/office/drawing/2014/main" id="{1BE89BD7-3FF6-31EB-C140-91FFCC0A83E3}"/>
              </a:ext>
            </a:extLst>
          </p:cNvPr>
          <p:cNvPicPr>
            <a:picLocks noChangeAspect="1"/>
          </p:cNvPicPr>
          <p:nvPr/>
        </p:nvPicPr>
        <p:blipFill>
          <a:blip r:embed="rId3"/>
          <a:stretch>
            <a:fillRect/>
          </a:stretch>
        </p:blipFill>
        <p:spPr>
          <a:xfrm>
            <a:off x="8450222" y="873723"/>
            <a:ext cx="2560320" cy="2560320"/>
          </a:xfrm>
          <a:prstGeom prst="rect">
            <a:avLst/>
          </a:prstGeom>
        </p:spPr>
      </p:pic>
      <p:pic>
        <p:nvPicPr>
          <p:cNvPr id="7" name="Picture 6" descr="A person with curly hair smiling&#10;&#10;AI-generated content may be incorrect.">
            <a:extLst>
              <a:ext uri="{FF2B5EF4-FFF2-40B4-BE49-F238E27FC236}">
                <a16:creationId xmlns:a16="http://schemas.microsoft.com/office/drawing/2014/main" id="{665D9F33-EDA0-0BE3-4F05-4DEF8DFBE9C6}"/>
              </a:ext>
            </a:extLst>
          </p:cNvPr>
          <p:cNvPicPr>
            <a:picLocks noChangeAspect="1"/>
          </p:cNvPicPr>
          <p:nvPr/>
        </p:nvPicPr>
        <p:blipFill>
          <a:blip r:embed="rId4"/>
          <a:stretch>
            <a:fillRect/>
          </a:stretch>
        </p:blipFill>
        <p:spPr>
          <a:xfrm>
            <a:off x="5176364" y="3583018"/>
            <a:ext cx="2560320" cy="2560320"/>
          </a:xfrm>
          <a:prstGeom prst="rect">
            <a:avLst/>
          </a:prstGeom>
        </p:spPr>
      </p:pic>
      <p:pic>
        <p:nvPicPr>
          <p:cNvPr id="3" name="Picture 2" descr="A close up of a logo&#10;&#10;Description automatically generated">
            <a:extLst>
              <a:ext uri="{FF2B5EF4-FFF2-40B4-BE49-F238E27FC236}">
                <a16:creationId xmlns:a16="http://schemas.microsoft.com/office/drawing/2014/main" id="{31B1D652-00B7-7953-89C5-B15393A73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53" y="682925"/>
            <a:ext cx="3118104" cy="584644"/>
          </a:xfrm>
          <a:prstGeom prst="rect">
            <a:avLst/>
          </a:prstGeom>
        </p:spPr>
      </p:pic>
      <p:sp>
        <p:nvSpPr>
          <p:cNvPr id="9" name="TextBox 8">
            <a:extLst>
              <a:ext uri="{FF2B5EF4-FFF2-40B4-BE49-F238E27FC236}">
                <a16:creationId xmlns:a16="http://schemas.microsoft.com/office/drawing/2014/main" id="{1A0EAA20-78D5-9F1F-7929-64E0A6CD094F}"/>
              </a:ext>
            </a:extLst>
          </p:cNvPr>
          <p:cNvSpPr txBox="1"/>
          <p:nvPr/>
        </p:nvSpPr>
        <p:spPr>
          <a:xfrm>
            <a:off x="8063056" y="3581977"/>
            <a:ext cx="35083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 screen: </a:t>
            </a:r>
          </a:p>
          <a:p>
            <a:r>
              <a:rPr lang="en-US"/>
              <a:t>Carl Ribaudo, President</a:t>
            </a:r>
          </a:p>
          <a:p>
            <a:endParaRPr lang="en-US" dirty="0"/>
          </a:p>
          <a:p>
            <a:r>
              <a:rPr lang="en-US" dirty="0"/>
              <a:t>Brian London, </a:t>
            </a:r>
            <a:r>
              <a:rPr lang="en-US"/>
              <a:t>Managing Director</a:t>
            </a:r>
            <a:endParaRPr lang="en-US" dirty="0"/>
          </a:p>
          <a:p>
            <a:endParaRPr lang="en-US" b="1" dirty="0"/>
          </a:p>
          <a:p>
            <a:r>
              <a:rPr lang="en-US" b="1"/>
              <a:t>In the room:</a:t>
            </a:r>
            <a:endParaRPr lang="en-US"/>
          </a:p>
          <a:p>
            <a:r>
              <a:rPr lang="en-US" dirty="0"/>
              <a:t>Susan Rubin-Stewart, </a:t>
            </a:r>
            <a:r>
              <a:rPr lang="en-US"/>
              <a:t>Treasurer-Secretary</a:t>
            </a:r>
            <a:endParaRPr lang="en-US" dirty="0"/>
          </a:p>
        </p:txBody>
      </p:sp>
    </p:spTree>
    <p:extLst>
      <p:ext uri="{BB962C8B-B14F-4D97-AF65-F5344CB8AC3E}">
        <p14:creationId xmlns:p14="http://schemas.microsoft.com/office/powerpoint/2010/main" val="313753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6BA8E0-109C-D5CD-D1C3-C4CB54C5EE48}"/>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8C528B8-CF06-4F01-D1FC-52DA2031A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DFFBBC1-39CA-D598-9BFC-ED468DB18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2446384" cy="5777808"/>
          </a:xfrm>
        </p:grpSpPr>
        <p:cxnSp>
          <p:nvCxnSpPr>
            <p:cNvPr id="44" name="Straight Connector 43">
              <a:extLst>
                <a:ext uri="{FF2B5EF4-FFF2-40B4-BE49-F238E27FC236}">
                  <a16:creationId xmlns:a16="http://schemas.microsoft.com/office/drawing/2014/main" id="{E473DF50-6FC4-6EE9-3537-F0F4CB407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243216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A77A93DA-5D05-1B04-05A7-E4EAC6B5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2446384"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5828582-0FA1-8579-1D7E-26C6BA1E4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7417" y="679731"/>
            <a:ext cx="6875958"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mountains in the background&#10;&#10;AI-generated content may be incorrect.">
            <a:extLst>
              <a:ext uri="{FF2B5EF4-FFF2-40B4-BE49-F238E27FC236}">
                <a16:creationId xmlns:a16="http://schemas.microsoft.com/office/drawing/2014/main" id="{16B92110-92A4-6CA1-09F9-17B9CB467B5F}"/>
              </a:ext>
            </a:extLst>
          </p:cNvPr>
          <p:cNvPicPr>
            <a:picLocks noChangeAspect="1"/>
          </p:cNvPicPr>
          <p:nvPr/>
        </p:nvPicPr>
        <p:blipFill>
          <a:blip r:embed="rId2"/>
          <a:stretch>
            <a:fillRect/>
          </a:stretch>
        </p:blipFill>
        <p:spPr>
          <a:xfrm>
            <a:off x="5176364" y="1597647"/>
            <a:ext cx="2560320" cy="1112471"/>
          </a:xfrm>
          <a:prstGeom prst="rect">
            <a:avLst/>
          </a:prstGeom>
        </p:spPr>
      </p:pic>
      <p:pic>
        <p:nvPicPr>
          <p:cNvPr id="4" name="Picture 3" descr="A logo with mountains and a bench&#10;&#10;AI-generated content may be incorrect.">
            <a:extLst>
              <a:ext uri="{FF2B5EF4-FFF2-40B4-BE49-F238E27FC236}">
                <a16:creationId xmlns:a16="http://schemas.microsoft.com/office/drawing/2014/main" id="{31EEF3FD-7B92-5B32-91B5-5341FD7AE888}"/>
              </a:ext>
            </a:extLst>
          </p:cNvPr>
          <p:cNvPicPr>
            <a:picLocks noChangeAspect="1"/>
          </p:cNvPicPr>
          <p:nvPr/>
        </p:nvPicPr>
        <p:blipFill>
          <a:blip r:embed="rId3"/>
          <a:stretch>
            <a:fillRect/>
          </a:stretch>
        </p:blipFill>
        <p:spPr>
          <a:xfrm>
            <a:off x="5168427" y="3569293"/>
            <a:ext cx="2560320" cy="2018270"/>
          </a:xfrm>
          <a:prstGeom prst="rect">
            <a:avLst/>
          </a:prstGeom>
        </p:spPr>
      </p:pic>
      <p:pic>
        <p:nvPicPr>
          <p:cNvPr id="3" name="Picture 2" descr="A close up of a logo&#10;&#10;Description automatically generated">
            <a:extLst>
              <a:ext uri="{FF2B5EF4-FFF2-40B4-BE49-F238E27FC236}">
                <a16:creationId xmlns:a16="http://schemas.microsoft.com/office/drawing/2014/main" id="{2E65E716-0F47-74F9-8047-216E69087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53" y="682925"/>
            <a:ext cx="3118104" cy="584644"/>
          </a:xfrm>
          <a:prstGeom prst="rect">
            <a:avLst/>
          </a:prstGeom>
        </p:spPr>
      </p:pic>
      <p:sp>
        <p:nvSpPr>
          <p:cNvPr id="9" name="TextBox 8">
            <a:extLst>
              <a:ext uri="{FF2B5EF4-FFF2-40B4-BE49-F238E27FC236}">
                <a16:creationId xmlns:a16="http://schemas.microsoft.com/office/drawing/2014/main" id="{04663123-A5B5-159C-E4A9-F6956EC2A98C}"/>
              </a:ext>
            </a:extLst>
          </p:cNvPr>
          <p:cNvSpPr txBox="1"/>
          <p:nvPr/>
        </p:nvSpPr>
        <p:spPr>
          <a:xfrm>
            <a:off x="8132329" y="3149023"/>
            <a:ext cx="324860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Project </a:t>
            </a:r>
            <a:r>
              <a:rPr lang="en-US" b="1"/>
              <a:t>Sponsors:</a:t>
            </a:r>
            <a:endParaRPr lang="en-US"/>
          </a:p>
          <a:p>
            <a:endParaRPr lang="en-US" b="1" dirty="0"/>
          </a:p>
          <a:p>
            <a:r>
              <a:rPr lang="en-US" dirty="0"/>
              <a:t>Northwest Colorado Council of </a:t>
            </a:r>
            <a:r>
              <a:rPr lang="en-US"/>
              <a:t>Governments (NWCCOG)</a:t>
            </a:r>
            <a:endParaRPr lang="en-US" dirty="0"/>
          </a:p>
          <a:p>
            <a:endParaRPr lang="en-US" dirty="0"/>
          </a:p>
          <a:p>
            <a:r>
              <a:rPr lang="en-US" dirty="0"/>
              <a:t>Colorado Association of Ski </a:t>
            </a:r>
            <a:r>
              <a:rPr lang="en-US"/>
              <a:t>Towns (CAST)</a:t>
            </a:r>
            <a:endParaRPr lang="en-US" dirty="0"/>
          </a:p>
          <a:p>
            <a:endParaRPr lang="en-US" dirty="0"/>
          </a:p>
          <a:p>
            <a:r>
              <a:rPr lang="en-US"/>
              <a:t>Colorado Department of Local Affairs (DOLA)</a:t>
            </a:r>
          </a:p>
        </p:txBody>
      </p:sp>
      <p:pic>
        <p:nvPicPr>
          <p:cNvPr id="8" name="Picture 7" descr="A logo for a department&#10;&#10;AI-generated content may be incorrect.">
            <a:extLst>
              <a:ext uri="{FF2B5EF4-FFF2-40B4-BE49-F238E27FC236}">
                <a16:creationId xmlns:a16="http://schemas.microsoft.com/office/drawing/2014/main" id="{8A3FDC04-1713-6CD5-EB14-805D944D8D7A}"/>
              </a:ext>
            </a:extLst>
          </p:cNvPr>
          <p:cNvPicPr>
            <a:picLocks noChangeAspect="1"/>
          </p:cNvPicPr>
          <p:nvPr/>
        </p:nvPicPr>
        <p:blipFill>
          <a:blip r:embed="rId5"/>
          <a:stretch>
            <a:fillRect/>
          </a:stretch>
        </p:blipFill>
        <p:spPr>
          <a:xfrm>
            <a:off x="7929488" y="1898810"/>
            <a:ext cx="3373368" cy="801174"/>
          </a:xfrm>
          <a:prstGeom prst="rect">
            <a:avLst/>
          </a:prstGeom>
        </p:spPr>
      </p:pic>
      <p:sp>
        <p:nvSpPr>
          <p:cNvPr id="10" name="TextBox 9">
            <a:extLst>
              <a:ext uri="{FF2B5EF4-FFF2-40B4-BE49-F238E27FC236}">
                <a16:creationId xmlns:a16="http://schemas.microsoft.com/office/drawing/2014/main" id="{1C8598D5-7D2B-6A51-F4E6-17356FE2DAE1}"/>
              </a:ext>
            </a:extLst>
          </p:cNvPr>
          <p:cNvSpPr txBox="1"/>
          <p:nvPr/>
        </p:nvSpPr>
        <p:spPr>
          <a:xfrm>
            <a:off x="337705" y="1506682"/>
            <a:ext cx="405245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Agenda:</a:t>
            </a:r>
          </a:p>
          <a:p>
            <a:endParaRPr lang="en-US" sz="2800" dirty="0"/>
          </a:p>
          <a:p>
            <a:pPr marL="514350" indent="-514350">
              <a:buAutoNum type="arabicPeriod"/>
            </a:pPr>
            <a:r>
              <a:rPr lang="en-US" sz="2800"/>
              <a:t>Project Overview &amp; Methodology</a:t>
            </a:r>
          </a:p>
          <a:p>
            <a:pPr marL="514350" indent="-514350">
              <a:buAutoNum type="arabicPeriod"/>
            </a:pPr>
            <a:endParaRPr lang="en-US" sz="2800" dirty="0"/>
          </a:p>
          <a:p>
            <a:pPr marL="514350" indent="-514350">
              <a:buAutoNum type="arabicPeriod"/>
            </a:pPr>
            <a:r>
              <a:rPr lang="en-US" sz="2800"/>
              <a:t>Summary of Findings</a:t>
            </a:r>
          </a:p>
          <a:p>
            <a:pPr marL="514350" indent="-514350">
              <a:buAutoNum type="arabicPeriod"/>
            </a:pPr>
            <a:endParaRPr lang="en-US" sz="2800" dirty="0"/>
          </a:p>
          <a:p>
            <a:pPr marL="514350" indent="-514350">
              <a:buAutoNum type="arabicPeriod"/>
            </a:pPr>
            <a:r>
              <a:rPr lang="en-US" sz="2800"/>
              <a:t>Considerations &amp; Observations</a:t>
            </a:r>
          </a:p>
        </p:txBody>
      </p:sp>
    </p:spTree>
    <p:extLst>
      <p:ext uri="{BB962C8B-B14F-4D97-AF65-F5344CB8AC3E}">
        <p14:creationId xmlns:p14="http://schemas.microsoft.com/office/powerpoint/2010/main" val="191343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4E52-C4E5-542C-B3E0-F33C8479754D}"/>
              </a:ext>
            </a:extLst>
          </p:cNvPr>
          <p:cNvSpPr>
            <a:spLocks noGrp="1"/>
          </p:cNvSpPr>
          <p:nvPr>
            <p:ph type="title"/>
          </p:nvPr>
        </p:nvSpPr>
        <p:spPr/>
        <p:txBody>
          <a:bodyPr/>
          <a:lstStyle/>
          <a:p>
            <a:pPr marL="742950" indent="-742950">
              <a:buAutoNum type="arabicPeriod"/>
            </a:pPr>
            <a:r>
              <a:rPr lang="en-US"/>
              <a:t>Project Overview &amp; Methodology</a:t>
            </a:r>
          </a:p>
        </p:txBody>
      </p:sp>
      <p:sp>
        <p:nvSpPr>
          <p:cNvPr id="3" name="Content Placeholder 2">
            <a:extLst>
              <a:ext uri="{FF2B5EF4-FFF2-40B4-BE49-F238E27FC236}">
                <a16:creationId xmlns:a16="http://schemas.microsoft.com/office/drawing/2014/main" id="{A4B321D4-7E3A-A723-F19D-0944523884AE}"/>
              </a:ext>
            </a:extLst>
          </p:cNvPr>
          <p:cNvSpPr>
            <a:spLocks noGrp="1"/>
          </p:cNvSpPr>
          <p:nvPr>
            <p:ph idx="1"/>
          </p:nvPr>
        </p:nvSpPr>
        <p:spPr>
          <a:xfrm>
            <a:off x="838200" y="1583171"/>
            <a:ext cx="10515600" cy="4593792"/>
          </a:xfrm>
        </p:spPr>
        <p:txBody>
          <a:bodyPr vert="horz" lIns="91440" tIns="45720" rIns="91440" bIns="45720" rtlCol="0" anchor="t">
            <a:normAutofit fontScale="92500" lnSpcReduction="10000"/>
          </a:bodyPr>
          <a:lstStyle/>
          <a:p>
            <a:pPr marL="0" indent="0">
              <a:buNone/>
            </a:pPr>
            <a:r>
              <a:rPr lang="en-US" sz="2400" b="1"/>
              <a:t>Background</a:t>
            </a:r>
            <a:endParaRPr lang="en-US" sz="2400" b="1" dirty="0"/>
          </a:p>
          <a:p>
            <a:pPr marL="0" indent="0">
              <a:buNone/>
            </a:pPr>
            <a:r>
              <a:rPr lang="en-US" sz="2200" dirty="0"/>
              <a:t>A new initiative to better understand how rural municipalities are navigating today's </a:t>
            </a:r>
            <a:r>
              <a:rPr lang="en-US" sz="2200"/>
              <a:t>unprecedented pace of change to ensure that rural voices help shape the next generation of policy and practice.</a:t>
            </a:r>
            <a:endParaRPr lang="en-US" sz="2200" dirty="0"/>
          </a:p>
          <a:p>
            <a:pPr marL="0" indent="0">
              <a:buNone/>
            </a:pPr>
            <a:r>
              <a:rPr lang="en-US" sz="2400" b="1"/>
              <a:t>Foundational Assumptions</a:t>
            </a:r>
            <a:endParaRPr lang="en-US" sz="2400" b="1" dirty="0"/>
          </a:p>
          <a:p>
            <a:pPr marL="0" indent="0">
              <a:buNone/>
            </a:pPr>
            <a:r>
              <a:rPr lang="en-US" sz="2200" dirty="0"/>
              <a:t>Significant </a:t>
            </a:r>
            <a:r>
              <a:rPr lang="en-US" sz="2200"/>
              <a:t>uncertainty</a:t>
            </a:r>
            <a:r>
              <a:rPr lang="en-US" sz="2200" dirty="0"/>
              <a:t> confronting local governments: sweeping shifts in federal programs and regulations, continued economic volatility from tariffs and AI-driven distribution, and widening funding gaps at the state level.</a:t>
            </a:r>
          </a:p>
          <a:p>
            <a:pPr marL="0" indent="0">
              <a:buNone/>
            </a:pPr>
            <a:r>
              <a:rPr lang="en-US" sz="2400" b="1" dirty="0"/>
              <a:t>Initial </a:t>
            </a:r>
            <a:r>
              <a:rPr lang="en-US" sz="2400" b="1"/>
              <a:t>Scope</a:t>
            </a:r>
            <a:endParaRPr lang="en-US" sz="2400" b="1" dirty="0"/>
          </a:p>
          <a:p>
            <a:pPr marL="514350" indent="-514350">
              <a:buAutoNum type="arabicParenR"/>
            </a:pPr>
            <a:r>
              <a:rPr lang="en-US" sz="2200"/>
              <a:t>Interviews with mayors, elected officials, or their designee from:</a:t>
            </a:r>
          </a:p>
          <a:p>
            <a:pPr marL="971550" lvl="1" indent="-514350">
              <a:buFont typeface="Courier New" panose="020B0604020202020204" pitchFamily="34" charset="0"/>
              <a:buChar char="o"/>
            </a:pPr>
            <a:r>
              <a:rPr lang="en-US" sz="2200"/>
              <a:t>Fast-Growth Residential Towns</a:t>
            </a:r>
          </a:p>
          <a:p>
            <a:pPr marL="971550" lvl="1" indent="-514350">
              <a:buFont typeface="Courier New" panose="020B0604020202020204" pitchFamily="34" charset="0"/>
              <a:buChar char="o"/>
            </a:pPr>
            <a:r>
              <a:rPr lang="en-US" sz="2200"/>
              <a:t>Agricultural/Resource-Based Communities; and </a:t>
            </a:r>
          </a:p>
          <a:p>
            <a:pPr marL="971550" lvl="1" indent="-514350">
              <a:buFont typeface="Courier New" panose="020B0604020202020204" pitchFamily="34" charset="0"/>
              <a:buChar char="o"/>
            </a:pPr>
            <a:r>
              <a:rPr lang="en-US" sz="2200"/>
              <a:t>Mountain Resort Towns</a:t>
            </a:r>
          </a:p>
          <a:p>
            <a:pPr marL="514350" indent="-514350">
              <a:buAutoNum type="arabicParenR"/>
            </a:pPr>
            <a:r>
              <a:rPr lang="en-US" sz="2200"/>
              <a:t>Survey of community leaders from a broad cross-section of rural Colorado</a:t>
            </a:r>
          </a:p>
        </p:txBody>
      </p:sp>
      <p:pic>
        <p:nvPicPr>
          <p:cNvPr id="4" name="Picture 3" descr="A logo with mountains in the background&#10;&#10;AI-generated content may be incorrect.">
            <a:extLst>
              <a:ext uri="{FF2B5EF4-FFF2-40B4-BE49-F238E27FC236}">
                <a16:creationId xmlns:a16="http://schemas.microsoft.com/office/drawing/2014/main" id="{8519AD1C-F127-3E3C-9C8D-3EA2D47432AA}"/>
              </a:ext>
            </a:extLst>
          </p:cNvPr>
          <p:cNvPicPr>
            <a:picLocks noChangeAspect="1"/>
          </p:cNvPicPr>
          <p:nvPr/>
        </p:nvPicPr>
        <p:blipFill>
          <a:blip r:embed="rId3"/>
          <a:stretch>
            <a:fillRect/>
          </a:stretch>
        </p:blipFill>
        <p:spPr>
          <a:xfrm>
            <a:off x="9766154" y="5223163"/>
            <a:ext cx="1950894" cy="862446"/>
          </a:xfrm>
          <a:prstGeom prst="rect">
            <a:avLst/>
          </a:prstGeom>
        </p:spPr>
      </p:pic>
      <p:pic>
        <p:nvPicPr>
          <p:cNvPr id="5" name="Picture 4" descr="A logo with mountains and a bench&#10;&#10;AI-generated content may be incorrect.">
            <a:extLst>
              <a:ext uri="{FF2B5EF4-FFF2-40B4-BE49-F238E27FC236}">
                <a16:creationId xmlns:a16="http://schemas.microsoft.com/office/drawing/2014/main" id="{FCA83FFF-44F2-AF5F-E885-10D09A74259C}"/>
              </a:ext>
            </a:extLst>
          </p:cNvPr>
          <p:cNvPicPr>
            <a:picLocks noChangeAspect="1"/>
          </p:cNvPicPr>
          <p:nvPr/>
        </p:nvPicPr>
        <p:blipFill>
          <a:blip r:embed="rId4"/>
          <a:stretch>
            <a:fillRect/>
          </a:stretch>
        </p:blipFill>
        <p:spPr>
          <a:xfrm>
            <a:off x="8822314" y="3881005"/>
            <a:ext cx="1465119" cy="1147330"/>
          </a:xfrm>
          <a:prstGeom prst="rect">
            <a:avLst/>
          </a:prstGeom>
        </p:spPr>
      </p:pic>
      <p:pic>
        <p:nvPicPr>
          <p:cNvPr id="7" name="Picture 6" descr="A close up of a logo&#10;&#10;Description automatically generated">
            <a:extLst>
              <a:ext uri="{FF2B5EF4-FFF2-40B4-BE49-F238E27FC236}">
                <a16:creationId xmlns:a16="http://schemas.microsoft.com/office/drawing/2014/main" id="{21F84C1E-7240-116C-035B-1894F7526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1824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6021-C034-10DA-7DCD-F33566F15000}"/>
              </a:ext>
            </a:extLst>
          </p:cNvPr>
          <p:cNvSpPr>
            <a:spLocks noGrp="1"/>
          </p:cNvSpPr>
          <p:nvPr>
            <p:ph type="title"/>
          </p:nvPr>
        </p:nvSpPr>
        <p:spPr/>
        <p:txBody>
          <a:bodyPr/>
          <a:lstStyle/>
          <a:p>
            <a:r>
              <a:rPr lang="en-US"/>
              <a:t>Project Overview &amp; Methodology (cont.)</a:t>
            </a:r>
          </a:p>
        </p:txBody>
      </p:sp>
      <p:sp>
        <p:nvSpPr>
          <p:cNvPr id="3" name="Content Placeholder 2">
            <a:extLst>
              <a:ext uri="{FF2B5EF4-FFF2-40B4-BE49-F238E27FC236}">
                <a16:creationId xmlns:a16="http://schemas.microsoft.com/office/drawing/2014/main" id="{9AAFB85B-31B2-A346-DD95-AE3CAE0536D6}"/>
              </a:ext>
            </a:extLst>
          </p:cNvPr>
          <p:cNvSpPr>
            <a:spLocks noGrp="1"/>
          </p:cNvSpPr>
          <p:nvPr>
            <p:ph idx="1"/>
          </p:nvPr>
        </p:nvSpPr>
        <p:spPr>
          <a:xfrm>
            <a:off x="838200" y="1825625"/>
            <a:ext cx="10515600" cy="4515860"/>
          </a:xfrm>
        </p:spPr>
        <p:txBody>
          <a:bodyPr vert="horz" lIns="91440" tIns="45720" rIns="91440" bIns="45720" rtlCol="0" anchor="t">
            <a:normAutofit lnSpcReduction="10000"/>
          </a:bodyPr>
          <a:lstStyle/>
          <a:p>
            <a:pPr marL="0" indent="0">
              <a:buNone/>
            </a:pPr>
            <a:r>
              <a:rPr lang="en-US" sz="2200" b="1"/>
              <a:t>Survey Design</a:t>
            </a:r>
          </a:p>
          <a:p>
            <a:pPr marL="457200" lvl="1" indent="0">
              <a:buNone/>
            </a:pPr>
            <a:r>
              <a:rPr lang="en-US" sz="1800" dirty="0"/>
              <a:t>A structured interview guide and survey instrument was developed to capture both quantitative and qualitative perspectives on community conditions, quality of life, and long-term pressures </a:t>
            </a:r>
            <a:r>
              <a:rPr lang="en-US" sz="1800"/>
              <a:t>shaping mountain communities.</a:t>
            </a:r>
            <a:endParaRPr lang="en-US" sz="1800" dirty="0"/>
          </a:p>
          <a:p>
            <a:pPr marL="0" indent="0">
              <a:buNone/>
            </a:pPr>
            <a:r>
              <a:rPr lang="en-US" sz="2200" b="1"/>
              <a:t>Data Collection</a:t>
            </a:r>
          </a:p>
          <a:p>
            <a:pPr marL="457200" lvl="1" indent="0">
              <a:buNone/>
            </a:pPr>
            <a:r>
              <a:rPr lang="en-US" sz="1800"/>
              <a:t>Survey responses were collected from participating stakeholders across communities, generating a mix of fixed-response and open-ended input.</a:t>
            </a:r>
          </a:p>
          <a:p>
            <a:pPr marL="0" indent="0">
              <a:buNone/>
            </a:pPr>
            <a:r>
              <a:rPr lang="en-US" sz="2200" b="1"/>
              <a:t>Qualitative Analysis</a:t>
            </a:r>
          </a:p>
          <a:p>
            <a:pPr marL="457200" lvl="1" indent="0">
              <a:buNone/>
            </a:pPr>
            <a:r>
              <a:rPr lang="en-US" sz="1800" dirty="0"/>
              <a:t>Responses were reviewed using a thematic analysis approach to </a:t>
            </a:r>
            <a:r>
              <a:rPr lang="en-US" sz="1800"/>
              <a:t>find recurring issues, shared </a:t>
            </a:r>
            <a:r>
              <a:rPr lang="en-US" sz="1800" dirty="0"/>
              <a:t>concerns, and patterns across the dataset. Responses were assessed for both frequency and intensity to better understand the issues that appeared most often and where respondents expressed the greatest urgency.</a:t>
            </a:r>
          </a:p>
          <a:p>
            <a:pPr marL="0" indent="0">
              <a:buNone/>
            </a:pPr>
            <a:r>
              <a:rPr lang="en-US" sz="2200" b="1"/>
              <a:t>Synthesis and Reporting</a:t>
            </a:r>
          </a:p>
          <a:p>
            <a:pPr marL="457200" lvl="1" indent="0">
              <a:buNone/>
            </a:pPr>
            <a:r>
              <a:rPr lang="en-US" sz="1800"/>
              <a:t>Findings were synthesized into key themes and supporting observations. The findings informed the development of the final presentation and report materials, which are designed to </a:t>
            </a:r>
            <a:r>
              <a:rPr lang="en-US" sz="1800" dirty="0"/>
              <a:t>support discussion, interpretation, and decision-making.</a:t>
            </a:r>
          </a:p>
        </p:txBody>
      </p:sp>
      <p:pic>
        <p:nvPicPr>
          <p:cNvPr id="5" name="Picture 4" descr="A close up of a logo&#10;&#10;Description automatically generated">
            <a:extLst>
              <a:ext uri="{FF2B5EF4-FFF2-40B4-BE49-F238E27FC236}">
                <a16:creationId xmlns:a16="http://schemas.microsoft.com/office/drawing/2014/main" id="{1166416F-3B0F-8F57-FB9A-6753AF586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132809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13D0-8D1E-E9C2-619C-73C9F4889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DF24F-64A6-DD59-525A-C208F3ABD01A}"/>
              </a:ext>
            </a:extLst>
          </p:cNvPr>
          <p:cNvSpPr>
            <a:spLocks noGrp="1"/>
          </p:cNvSpPr>
          <p:nvPr>
            <p:ph type="title"/>
          </p:nvPr>
        </p:nvSpPr>
        <p:spPr/>
        <p:txBody>
          <a:bodyPr/>
          <a:lstStyle/>
          <a:p>
            <a:r>
              <a:rPr lang="en-US"/>
              <a:t>Project Overview &amp; Methodology (cont.)</a:t>
            </a:r>
          </a:p>
        </p:txBody>
      </p:sp>
      <p:sp>
        <p:nvSpPr>
          <p:cNvPr id="3" name="Content Placeholder 2">
            <a:extLst>
              <a:ext uri="{FF2B5EF4-FFF2-40B4-BE49-F238E27FC236}">
                <a16:creationId xmlns:a16="http://schemas.microsoft.com/office/drawing/2014/main" id="{C2C55CEC-2CD2-0811-728B-6836CD8C403A}"/>
              </a:ext>
            </a:extLst>
          </p:cNvPr>
          <p:cNvSpPr>
            <a:spLocks noGrp="1"/>
          </p:cNvSpPr>
          <p:nvPr>
            <p:ph idx="1"/>
          </p:nvPr>
        </p:nvSpPr>
        <p:spPr/>
        <p:txBody>
          <a:bodyPr vert="horz" lIns="91440" tIns="45720" rIns="91440" bIns="45720" rtlCol="0" anchor="t">
            <a:normAutofit lnSpcReduction="10000"/>
          </a:bodyPr>
          <a:lstStyle/>
          <a:p>
            <a:pPr marL="0" indent="0">
              <a:buNone/>
            </a:pPr>
            <a:r>
              <a:rPr lang="en-US" sz="2200" b="1"/>
              <a:t>Conducted 8 interviews with mayors, elected officials, or their designee focused on: </a:t>
            </a:r>
            <a:endParaRPr lang="en-US" sz="1700" b="1"/>
          </a:p>
          <a:p>
            <a:pPr lvl="1">
              <a:buFont typeface="Courier New" panose="020B0604020202020204" pitchFamily="34" charset="0"/>
              <a:buChar char="o"/>
            </a:pPr>
            <a:r>
              <a:rPr lang="en-US" sz="1800"/>
              <a:t>Governance and leadership structure</a:t>
            </a:r>
            <a:endParaRPr lang="en-US" sz="1800" dirty="0"/>
          </a:p>
          <a:p>
            <a:pPr lvl="1">
              <a:buFont typeface="Courier New" panose="020B0604020202020204" pitchFamily="34" charset="0"/>
              <a:buChar char="o"/>
            </a:pPr>
            <a:r>
              <a:rPr lang="en-US" sz="1800" dirty="0"/>
              <a:t>Local, </a:t>
            </a:r>
            <a:r>
              <a:rPr lang="en-US" sz="1800"/>
              <a:t>state, and federal challenges</a:t>
            </a:r>
            <a:endParaRPr lang="en-US" sz="1800" dirty="0"/>
          </a:p>
          <a:p>
            <a:pPr lvl="1">
              <a:buFont typeface="Courier New" panose="020B0604020202020204" pitchFamily="34" charset="0"/>
              <a:buChar char="o"/>
            </a:pPr>
            <a:r>
              <a:rPr lang="en-US" sz="1800"/>
              <a:t>Budgeting and resource allocation</a:t>
            </a:r>
            <a:endParaRPr lang="en-US" sz="1800" dirty="0"/>
          </a:p>
          <a:p>
            <a:pPr lvl="1">
              <a:buFont typeface="Courier New" panose="020B0604020202020204" pitchFamily="34" charset="0"/>
              <a:buChar char="o"/>
            </a:pPr>
            <a:r>
              <a:rPr lang="en-US" sz="1800"/>
              <a:t>Community engagement and public sentiment</a:t>
            </a:r>
            <a:endParaRPr lang="en-US" sz="1800" dirty="0"/>
          </a:p>
          <a:p>
            <a:pPr lvl="1">
              <a:buFont typeface="Courier New" panose="020B0604020202020204" pitchFamily="34" charset="0"/>
              <a:buChar char="o"/>
            </a:pPr>
            <a:r>
              <a:rPr lang="en-US" sz="1800"/>
              <a:t>Intergovernmental support and partnerships</a:t>
            </a:r>
            <a:endParaRPr lang="en-US" sz="1800" dirty="0"/>
          </a:p>
          <a:p>
            <a:pPr lvl="1">
              <a:buFont typeface="Courier New" panose="020B0604020202020204" pitchFamily="34" charset="0"/>
              <a:buChar char="o"/>
            </a:pPr>
            <a:r>
              <a:rPr lang="en-US" sz="1800" dirty="0"/>
              <a:t>Strategic planning and </a:t>
            </a:r>
            <a:r>
              <a:rPr lang="en-US" sz="1800"/>
              <a:t>outlook</a:t>
            </a:r>
          </a:p>
          <a:p>
            <a:pPr marL="0" indent="0">
              <a:buNone/>
            </a:pPr>
            <a:r>
              <a:rPr lang="en-US" sz="2200" b="1"/>
              <a:t>Received 100+ individual questionnaires from community leaders focused on:</a:t>
            </a:r>
            <a:endParaRPr lang="en-US" sz="2200" b="1" dirty="0"/>
          </a:p>
          <a:p>
            <a:pPr lvl="1">
              <a:buFont typeface="Courier New" panose="020B0604020202020204" pitchFamily="34" charset="0"/>
              <a:buChar char="o"/>
            </a:pPr>
            <a:r>
              <a:rPr lang="en-US" sz="1800"/>
              <a:t>Pressing issues facing their community</a:t>
            </a:r>
            <a:endParaRPr lang="en-US" sz="1800" dirty="0"/>
          </a:p>
          <a:p>
            <a:pPr lvl="1">
              <a:buFont typeface="Courier New" panose="020B0604020202020204" pitchFamily="34" charset="0"/>
              <a:buChar char="o"/>
            </a:pPr>
            <a:r>
              <a:rPr lang="en-US" sz="1800"/>
              <a:t>Description of those issues in greater detail</a:t>
            </a:r>
            <a:endParaRPr lang="en-US" sz="1800" dirty="0"/>
          </a:p>
          <a:p>
            <a:pPr lvl="1">
              <a:buFont typeface="Courier New" panose="020B0604020202020204" pitchFamily="34" charset="0"/>
              <a:buChar char="o"/>
            </a:pPr>
            <a:r>
              <a:rPr lang="en-US" sz="1800"/>
              <a:t>Assessment</a:t>
            </a:r>
            <a:r>
              <a:rPr lang="en-US" sz="1800" dirty="0"/>
              <a:t> of recent changes in quality of life</a:t>
            </a:r>
          </a:p>
          <a:p>
            <a:pPr lvl="1">
              <a:buFont typeface="Courier New" panose="020B0604020202020204" pitchFamily="34" charset="0"/>
              <a:buChar char="o"/>
            </a:pPr>
            <a:r>
              <a:rPr lang="en-US" sz="1800" dirty="0"/>
              <a:t>Reasoning behind those </a:t>
            </a:r>
            <a:r>
              <a:rPr lang="en-US" sz="1800"/>
              <a:t>beliefs</a:t>
            </a:r>
            <a:endParaRPr lang="en-US" sz="1800" dirty="0"/>
          </a:p>
          <a:p>
            <a:pPr lvl="1">
              <a:buFont typeface="Courier New" panose="020B0604020202020204" pitchFamily="34" charset="0"/>
              <a:buChar char="o"/>
            </a:pPr>
            <a:r>
              <a:rPr lang="en-US" sz="1800"/>
              <a:t>Other</a:t>
            </a:r>
            <a:r>
              <a:rPr lang="en-US" sz="1800" dirty="0"/>
              <a:t> context not otherwise captured in the survey</a:t>
            </a:r>
          </a:p>
          <a:p>
            <a:pPr lvl="1">
              <a:buFont typeface="Courier New" panose="020B0604020202020204" pitchFamily="34" charset="0"/>
              <a:buChar char="o"/>
            </a:pPr>
            <a:endParaRPr lang="en-US"/>
          </a:p>
        </p:txBody>
      </p:sp>
      <p:pic>
        <p:nvPicPr>
          <p:cNvPr id="5" name="Picture 4">
            <a:extLst>
              <a:ext uri="{FF2B5EF4-FFF2-40B4-BE49-F238E27FC236}">
                <a16:creationId xmlns:a16="http://schemas.microsoft.com/office/drawing/2014/main" id="{50238233-8FC0-8272-910A-C88204FE155F}"/>
              </a:ext>
            </a:extLst>
          </p:cNvPr>
          <p:cNvPicPr>
            <a:picLocks noChangeAspect="1"/>
          </p:cNvPicPr>
          <p:nvPr/>
        </p:nvPicPr>
        <p:blipFill>
          <a:blip r:embed="rId3"/>
          <a:stretch>
            <a:fillRect/>
          </a:stretch>
        </p:blipFill>
        <p:spPr>
          <a:xfrm>
            <a:off x="8174180" y="2991716"/>
            <a:ext cx="693594" cy="362816"/>
          </a:xfrm>
          <a:prstGeom prst="rect">
            <a:avLst/>
          </a:prstGeom>
        </p:spPr>
      </p:pic>
      <p:pic>
        <p:nvPicPr>
          <p:cNvPr id="7" name="Picture 6" descr="A logo with a tree and water&#10;&#10;AI-generated content may be incorrect.">
            <a:extLst>
              <a:ext uri="{FF2B5EF4-FFF2-40B4-BE49-F238E27FC236}">
                <a16:creationId xmlns:a16="http://schemas.microsoft.com/office/drawing/2014/main" id="{1B9FB33E-6AAB-1F64-6432-730E070D5F5E}"/>
              </a:ext>
            </a:extLst>
          </p:cNvPr>
          <p:cNvPicPr>
            <a:picLocks noChangeAspect="1"/>
          </p:cNvPicPr>
          <p:nvPr/>
        </p:nvPicPr>
        <p:blipFill>
          <a:blip r:embed="rId4"/>
          <a:stretch>
            <a:fillRect/>
          </a:stretch>
        </p:blipFill>
        <p:spPr>
          <a:xfrm>
            <a:off x="6613184" y="3381374"/>
            <a:ext cx="1284144" cy="611332"/>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7A84C331-9C93-DD7D-91F3-39B19B75BCC3}"/>
              </a:ext>
            </a:extLst>
          </p:cNvPr>
          <p:cNvPicPr>
            <a:picLocks noChangeAspect="1"/>
          </p:cNvPicPr>
          <p:nvPr/>
        </p:nvPicPr>
        <p:blipFill>
          <a:blip r:embed="rId5"/>
          <a:stretch>
            <a:fillRect/>
          </a:stretch>
        </p:blipFill>
        <p:spPr>
          <a:xfrm>
            <a:off x="8176150" y="2195079"/>
            <a:ext cx="1697183" cy="562842"/>
          </a:xfrm>
          <a:prstGeom prst="rect">
            <a:avLst/>
          </a:prstGeom>
        </p:spPr>
      </p:pic>
      <p:pic>
        <p:nvPicPr>
          <p:cNvPr id="11" name="Picture 10" descr="A logo of a tree&#10;&#10;AI-generated content may be incorrect.">
            <a:extLst>
              <a:ext uri="{FF2B5EF4-FFF2-40B4-BE49-F238E27FC236}">
                <a16:creationId xmlns:a16="http://schemas.microsoft.com/office/drawing/2014/main" id="{FF693EC6-3677-EAA7-5ADF-532672F54CC1}"/>
              </a:ext>
            </a:extLst>
          </p:cNvPr>
          <p:cNvPicPr>
            <a:picLocks noChangeAspect="1"/>
          </p:cNvPicPr>
          <p:nvPr/>
        </p:nvPicPr>
        <p:blipFill>
          <a:blip r:embed="rId6"/>
          <a:stretch>
            <a:fillRect/>
          </a:stretch>
        </p:blipFill>
        <p:spPr>
          <a:xfrm>
            <a:off x="9156201" y="2818533"/>
            <a:ext cx="715241" cy="694460"/>
          </a:xfrm>
          <a:prstGeom prst="rect">
            <a:avLst/>
          </a:prstGeom>
        </p:spPr>
      </p:pic>
      <p:pic>
        <p:nvPicPr>
          <p:cNvPr id="13" name="Picture 12" descr="A blue text on a black background&#10;&#10;AI-generated content may be incorrect.">
            <a:extLst>
              <a:ext uri="{FF2B5EF4-FFF2-40B4-BE49-F238E27FC236}">
                <a16:creationId xmlns:a16="http://schemas.microsoft.com/office/drawing/2014/main" id="{2FEF3C48-EB1F-DEF9-8BC2-09A837929308}"/>
              </a:ext>
            </a:extLst>
          </p:cNvPr>
          <p:cNvPicPr>
            <a:picLocks noChangeAspect="1"/>
          </p:cNvPicPr>
          <p:nvPr/>
        </p:nvPicPr>
        <p:blipFill>
          <a:blip r:embed="rId7"/>
          <a:stretch>
            <a:fillRect/>
          </a:stretch>
        </p:blipFill>
        <p:spPr>
          <a:xfrm>
            <a:off x="9983932" y="2195078"/>
            <a:ext cx="1653887" cy="502228"/>
          </a:xfrm>
          <a:prstGeom prst="rect">
            <a:avLst/>
          </a:prstGeom>
        </p:spPr>
      </p:pic>
      <p:pic>
        <p:nvPicPr>
          <p:cNvPr id="14" name="Picture 13" descr="A logo with a mountain in the background&#10;&#10;AI-generated content may be incorrect.">
            <a:extLst>
              <a:ext uri="{FF2B5EF4-FFF2-40B4-BE49-F238E27FC236}">
                <a16:creationId xmlns:a16="http://schemas.microsoft.com/office/drawing/2014/main" id="{67304BB7-5B2E-E9D7-AE85-FEF64F2A6825}"/>
              </a:ext>
            </a:extLst>
          </p:cNvPr>
          <p:cNvPicPr>
            <a:picLocks noChangeAspect="1"/>
          </p:cNvPicPr>
          <p:nvPr/>
        </p:nvPicPr>
        <p:blipFill>
          <a:blip r:embed="rId8"/>
          <a:stretch>
            <a:fillRect/>
          </a:stretch>
        </p:blipFill>
        <p:spPr>
          <a:xfrm>
            <a:off x="10244570" y="2838016"/>
            <a:ext cx="1522269" cy="671080"/>
          </a:xfrm>
          <a:prstGeom prst="rect">
            <a:avLst/>
          </a:prstGeom>
        </p:spPr>
      </p:pic>
      <p:pic>
        <p:nvPicPr>
          <p:cNvPr id="25" name="Picture 24" descr="A logo with a green circle and white text&#10;&#10;AI-generated content may be incorrect.">
            <a:extLst>
              <a:ext uri="{FF2B5EF4-FFF2-40B4-BE49-F238E27FC236}">
                <a16:creationId xmlns:a16="http://schemas.microsoft.com/office/drawing/2014/main" id="{DE382650-BDBC-E001-8F39-8AB271DA6981}"/>
              </a:ext>
            </a:extLst>
          </p:cNvPr>
          <p:cNvPicPr>
            <a:picLocks noChangeAspect="1"/>
          </p:cNvPicPr>
          <p:nvPr/>
        </p:nvPicPr>
        <p:blipFill>
          <a:blip r:embed="rId9"/>
          <a:stretch>
            <a:fillRect/>
          </a:stretch>
        </p:blipFill>
        <p:spPr>
          <a:xfrm>
            <a:off x="5926714" y="2385147"/>
            <a:ext cx="1957821" cy="858116"/>
          </a:xfrm>
          <a:prstGeom prst="rect">
            <a:avLst/>
          </a:prstGeom>
        </p:spPr>
      </p:pic>
      <p:pic>
        <p:nvPicPr>
          <p:cNvPr id="27" name="Content Placeholder 6" descr="A logo with mountains and trees&#10;&#10;AI-generated content may be incorrect.">
            <a:extLst>
              <a:ext uri="{FF2B5EF4-FFF2-40B4-BE49-F238E27FC236}">
                <a16:creationId xmlns:a16="http://schemas.microsoft.com/office/drawing/2014/main" id="{DC1BC856-2E5B-A769-2A05-65B00519B88E}"/>
              </a:ext>
            </a:extLst>
          </p:cNvPr>
          <p:cNvPicPr>
            <a:picLocks noChangeAspect="1"/>
          </p:cNvPicPr>
          <p:nvPr/>
        </p:nvPicPr>
        <p:blipFill>
          <a:blip r:embed="rId10"/>
          <a:stretch>
            <a:fillRect/>
          </a:stretch>
        </p:blipFill>
        <p:spPr>
          <a:xfrm>
            <a:off x="8402074" y="4573598"/>
            <a:ext cx="1513610" cy="1279815"/>
          </a:xfrm>
          <a:prstGeom prst="rect">
            <a:avLst/>
          </a:prstGeom>
        </p:spPr>
      </p:pic>
      <p:pic>
        <p:nvPicPr>
          <p:cNvPr id="29" name="Picture 28" descr="A logo with a moose and trees&#10;&#10;AI-generated content may be incorrect.">
            <a:extLst>
              <a:ext uri="{FF2B5EF4-FFF2-40B4-BE49-F238E27FC236}">
                <a16:creationId xmlns:a16="http://schemas.microsoft.com/office/drawing/2014/main" id="{0D4BF8C3-D65C-C51F-57CC-454FD244F289}"/>
              </a:ext>
            </a:extLst>
          </p:cNvPr>
          <p:cNvPicPr>
            <a:picLocks noChangeAspect="1"/>
          </p:cNvPicPr>
          <p:nvPr/>
        </p:nvPicPr>
        <p:blipFill>
          <a:blip r:embed="rId11"/>
          <a:stretch>
            <a:fillRect/>
          </a:stretch>
        </p:blipFill>
        <p:spPr>
          <a:xfrm>
            <a:off x="7254350" y="5667376"/>
            <a:ext cx="1043421" cy="831274"/>
          </a:xfrm>
          <a:prstGeom prst="rect">
            <a:avLst/>
          </a:prstGeom>
        </p:spPr>
      </p:pic>
      <p:pic>
        <p:nvPicPr>
          <p:cNvPr id="31" name="Picture 30" descr="A black text on a white background&#10;&#10;AI-generated content may be incorrect.">
            <a:extLst>
              <a:ext uri="{FF2B5EF4-FFF2-40B4-BE49-F238E27FC236}">
                <a16:creationId xmlns:a16="http://schemas.microsoft.com/office/drawing/2014/main" id="{31AFA55D-78EC-1DBB-C9A0-4DA697A0C826}"/>
              </a:ext>
            </a:extLst>
          </p:cNvPr>
          <p:cNvPicPr>
            <a:picLocks noChangeAspect="1"/>
          </p:cNvPicPr>
          <p:nvPr/>
        </p:nvPicPr>
        <p:blipFill>
          <a:blip r:embed="rId12"/>
          <a:stretch>
            <a:fillRect/>
          </a:stretch>
        </p:blipFill>
        <p:spPr>
          <a:xfrm>
            <a:off x="10066980" y="4576329"/>
            <a:ext cx="2019300" cy="1000125"/>
          </a:xfrm>
          <a:prstGeom prst="rect">
            <a:avLst/>
          </a:prstGeom>
        </p:spPr>
      </p:pic>
      <p:pic>
        <p:nvPicPr>
          <p:cNvPr id="33" name="Picture 32" descr="A close up of a logo&#10;&#10;AI-generated content may be incorrect.">
            <a:extLst>
              <a:ext uri="{FF2B5EF4-FFF2-40B4-BE49-F238E27FC236}">
                <a16:creationId xmlns:a16="http://schemas.microsoft.com/office/drawing/2014/main" id="{D93102B3-8870-C3D0-E2A1-520767721FEE}"/>
              </a:ext>
            </a:extLst>
          </p:cNvPr>
          <p:cNvPicPr>
            <a:picLocks noChangeAspect="1"/>
          </p:cNvPicPr>
          <p:nvPr/>
        </p:nvPicPr>
        <p:blipFill>
          <a:blip r:embed="rId13"/>
          <a:stretch>
            <a:fillRect/>
          </a:stretch>
        </p:blipFill>
        <p:spPr>
          <a:xfrm>
            <a:off x="9872542" y="5667374"/>
            <a:ext cx="2029692" cy="1010516"/>
          </a:xfrm>
          <a:prstGeom prst="rect">
            <a:avLst/>
          </a:prstGeom>
        </p:spPr>
      </p:pic>
      <p:pic>
        <p:nvPicPr>
          <p:cNvPr id="6" name="Picture 5" descr="A close up of a logo&#10;&#10;Description automatically generated">
            <a:extLst>
              <a:ext uri="{FF2B5EF4-FFF2-40B4-BE49-F238E27FC236}">
                <a16:creationId xmlns:a16="http://schemas.microsoft.com/office/drawing/2014/main" id="{5959E738-A01D-4BBF-B46B-929C9EBB92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83634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5DC74-1E34-9725-6FAB-6E83F15D6250}"/>
            </a:ext>
          </a:extLst>
        </p:cNvPr>
        <p:cNvGrpSpPr/>
        <p:nvPr/>
      </p:nvGrpSpPr>
      <p:grpSpPr>
        <a:xfrm>
          <a:off x="0" y="0"/>
          <a:ext cx="0" cy="0"/>
          <a:chOff x="0" y="0"/>
          <a:chExt cx="0" cy="0"/>
        </a:xfrm>
      </p:grpSpPr>
      <p:sp>
        <p:nvSpPr>
          <p:cNvPr id="18"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logo with mountains and trees&#10;&#10;AI-generated content may be incorrect.">
            <a:extLst>
              <a:ext uri="{FF2B5EF4-FFF2-40B4-BE49-F238E27FC236}">
                <a16:creationId xmlns:a16="http://schemas.microsoft.com/office/drawing/2014/main" id="{C82344E8-6A50-E4B5-D82C-5952E1F2DAEA}"/>
              </a:ext>
            </a:extLst>
          </p:cNvPr>
          <p:cNvPicPr>
            <a:picLocks noGrp="1" noChangeAspect="1"/>
          </p:cNvPicPr>
          <p:nvPr>
            <p:ph idx="1"/>
          </p:nvPr>
        </p:nvPicPr>
        <p:blipFill>
          <a:blip r:embed="rId3"/>
          <a:stretch>
            <a:fillRect/>
          </a:stretch>
        </p:blipFill>
        <p:spPr>
          <a:xfrm>
            <a:off x="10237801" y="4928621"/>
            <a:ext cx="1955223" cy="1556905"/>
          </a:xfrm>
          <a:prstGeom prst="rect">
            <a:avLst/>
          </a:prstGeom>
        </p:spPr>
      </p:pic>
      <p:pic>
        <p:nvPicPr>
          <p:cNvPr id="9" name="Picture 8" descr="A logo with a moose and trees&#10;&#10;AI-generated content may be incorrect.">
            <a:extLst>
              <a:ext uri="{FF2B5EF4-FFF2-40B4-BE49-F238E27FC236}">
                <a16:creationId xmlns:a16="http://schemas.microsoft.com/office/drawing/2014/main" id="{1B160659-269E-0929-2DDB-AA227026794E}"/>
              </a:ext>
            </a:extLst>
          </p:cNvPr>
          <p:cNvPicPr>
            <a:picLocks noChangeAspect="1"/>
          </p:cNvPicPr>
          <p:nvPr/>
        </p:nvPicPr>
        <p:blipFill>
          <a:blip r:embed="rId4"/>
          <a:stretch>
            <a:fillRect/>
          </a:stretch>
        </p:blipFill>
        <p:spPr>
          <a:xfrm>
            <a:off x="4682600" y="5632739"/>
            <a:ext cx="1268557" cy="1021773"/>
          </a:xfrm>
          <a:prstGeom prst="rect">
            <a:avLst/>
          </a:prstGeom>
        </p:spPr>
      </p:pic>
      <p:pic>
        <p:nvPicPr>
          <p:cNvPr id="10" name="Picture 9" descr="A blue and green text on a black background&#10;&#10;AI-generated content may be incorrect.">
            <a:extLst>
              <a:ext uri="{FF2B5EF4-FFF2-40B4-BE49-F238E27FC236}">
                <a16:creationId xmlns:a16="http://schemas.microsoft.com/office/drawing/2014/main" id="{5F496729-C738-9A1D-40AC-D054001E610E}"/>
              </a:ext>
            </a:extLst>
          </p:cNvPr>
          <p:cNvPicPr>
            <a:picLocks noChangeAspect="1"/>
          </p:cNvPicPr>
          <p:nvPr/>
        </p:nvPicPr>
        <p:blipFill>
          <a:blip r:embed="rId5"/>
          <a:stretch>
            <a:fillRect/>
          </a:stretch>
        </p:blipFill>
        <p:spPr>
          <a:xfrm>
            <a:off x="156246" y="5854409"/>
            <a:ext cx="2644488" cy="677760"/>
          </a:xfrm>
          <a:prstGeom prst="rect">
            <a:avLst/>
          </a:prstGeom>
        </p:spPr>
      </p:pic>
      <p:pic>
        <p:nvPicPr>
          <p:cNvPr id="12" name="Picture 11">
            <a:extLst>
              <a:ext uri="{FF2B5EF4-FFF2-40B4-BE49-F238E27FC236}">
                <a16:creationId xmlns:a16="http://schemas.microsoft.com/office/drawing/2014/main" id="{DA1CFF11-2BF8-D82B-9BA3-C6DAAFEA3A80}"/>
              </a:ext>
            </a:extLst>
          </p:cNvPr>
          <p:cNvPicPr>
            <a:picLocks noChangeAspect="1"/>
          </p:cNvPicPr>
          <p:nvPr/>
        </p:nvPicPr>
        <p:blipFill>
          <a:blip r:embed="rId6"/>
          <a:stretch>
            <a:fillRect/>
          </a:stretch>
        </p:blipFill>
        <p:spPr>
          <a:xfrm>
            <a:off x="10512136" y="4151045"/>
            <a:ext cx="1247775" cy="657225"/>
          </a:xfrm>
          <a:prstGeom prst="rect">
            <a:avLst/>
          </a:prstGeom>
        </p:spPr>
      </p:pic>
      <p:pic>
        <p:nvPicPr>
          <p:cNvPr id="15" name="Picture 14" descr="A blue and white logo with a mountain in the background&#10;&#10;AI-generated content may be incorrect.">
            <a:extLst>
              <a:ext uri="{FF2B5EF4-FFF2-40B4-BE49-F238E27FC236}">
                <a16:creationId xmlns:a16="http://schemas.microsoft.com/office/drawing/2014/main" id="{95410362-FEC4-E720-27AC-065334603AC3}"/>
              </a:ext>
            </a:extLst>
          </p:cNvPr>
          <p:cNvPicPr>
            <a:picLocks noChangeAspect="1"/>
          </p:cNvPicPr>
          <p:nvPr/>
        </p:nvPicPr>
        <p:blipFill>
          <a:blip r:embed="rId7"/>
          <a:stretch>
            <a:fillRect/>
          </a:stretch>
        </p:blipFill>
        <p:spPr>
          <a:xfrm>
            <a:off x="8580371" y="4103543"/>
            <a:ext cx="1619250" cy="1524000"/>
          </a:xfrm>
          <a:prstGeom prst="rect">
            <a:avLst/>
          </a:prstGeom>
        </p:spPr>
      </p:pic>
      <p:pic>
        <p:nvPicPr>
          <p:cNvPr id="16" name="Picture 15" descr="A logo for a company&#10;&#10;AI-generated content may be incorrect.">
            <a:extLst>
              <a:ext uri="{FF2B5EF4-FFF2-40B4-BE49-F238E27FC236}">
                <a16:creationId xmlns:a16="http://schemas.microsoft.com/office/drawing/2014/main" id="{142552F4-007A-0FAF-3640-20259F3A8B07}"/>
              </a:ext>
            </a:extLst>
          </p:cNvPr>
          <p:cNvPicPr>
            <a:picLocks noChangeAspect="1"/>
          </p:cNvPicPr>
          <p:nvPr/>
        </p:nvPicPr>
        <p:blipFill>
          <a:blip r:embed="rId8"/>
          <a:stretch>
            <a:fillRect/>
          </a:stretch>
        </p:blipFill>
        <p:spPr>
          <a:xfrm>
            <a:off x="6917434" y="4152034"/>
            <a:ext cx="1295400" cy="1228725"/>
          </a:xfrm>
          <a:prstGeom prst="rect">
            <a:avLst/>
          </a:prstGeom>
        </p:spPr>
      </p:pic>
      <p:pic>
        <p:nvPicPr>
          <p:cNvPr id="17" name="Picture 16" descr="A black and blue sign with text&#10;&#10;AI-generated content may be incorrect.">
            <a:extLst>
              <a:ext uri="{FF2B5EF4-FFF2-40B4-BE49-F238E27FC236}">
                <a16:creationId xmlns:a16="http://schemas.microsoft.com/office/drawing/2014/main" id="{401F5454-0719-8665-AB15-502EF8F18EF7}"/>
              </a:ext>
            </a:extLst>
          </p:cNvPr>
          <p:cNvPicPr>
            <a:picLocks noChangeAspect="1"/>
          </p:cNvPicPr>
          <p:nvPr/>
        </p:nvPicPr>
        <p:blipFill>
          <a:blip r:embed="rId9"/>
          <a:stretch>
            <a:fillRect/>
          </a:stretch>
        </p:blipFill>
        <p:spPr>
          <a:xfrm>
            <a:off x="5488290" y="4203989"/>
            <a:ext cx="1219200" cy="819150"/>
          </a:xfrm>
          <a:prstGeom prst="rect">
            <a:avLst/>
          </a:prstGeom>
        </p:spPr>
      </p:pic>
      <p:pic>
        <p:nvPicPr>
          <p:cNvPr id="19" name="Picture 18" descr="A logo with a tree and water&#10;&#10;AI-generated content may be incorrect.">
            <a:extLst>
              <a:ext uri="{FF2B5EF4-FFF2-40B4-BE49-F238E27FC236}">
                <a16:creationId xmlns:a16="http://schemas.microsoft.com/office/drawing/2014/main" id="{AB721035-4FC9-D046-040F-8005D9170759}"/>
              </a:ext>
            </a:extLst>
          </p:cNvPr>
          <p:cNvPicPr>
            <a:picLocks noChangeAspect="1"/>
          </p:cNvPicPr>
          <p:nvPr/>
        </p:nvPicPr>
        <p:blipFill>
          <a:blip r:embed="rId10"/>
          <a:stretch>
            <a:fillRect/>
          </a:stretch>
        </p:blipFill>
        <p:spPr>
          <a:xfrm>
            <a:off x="6266821" y="5632738"/>
            <a:ext cx="2314575" cy="1104900"/>
          </a:xfrm>
          <a:prstGeom prst="rect">
            <a:avLst/>
          </a:prstGeom>
        </p:spPr>
      </p:pic>
      <p:pic>
        <p:nvPicPr>
          <p:cNvPr id="21" name="Picture 20" descr="A logo with a white background&#10;&#10;AI-generated content may be incorrect.">
            <a:extLst>
              <a:ext uri="{FF2B5EF4-FFF2-40B4-BE49-F238E27FC236}">
                <a16:creationId xmlns:a16="http://schemas.microsoft.com/office/drawing/2014/main" id="{8DF5B7A4-E2E4-7A2B-66C7-150CEDF6D909}"/>
              </a:ext>
            </a:extLst>
          </p:cNvPr>
          <p:cNvPicPr>
            <a:picLocks noChangeAspect="1"/>
          </p:cNvPicPr>
          <p:nvPr/>
        </p:nvPicPr>
        <p:blipFill>
          <a:blip r:embed="rId11"/>
          <a:stretch>
            <a:fillRect/>
          </a:stretch>
        </p:blipFill>
        <p:spPr>
          <a:xfrm>
            <a:off x="2815655" y="3957823"/>
            <a:ext cx="2418485" cy="1326573"/>
          </a:xfrm>
          <a:prstGeom prst="rect">
            <a:avLst/>
          </a:prstGeom>
        </p:spPr>
      </p:pic>
      <p:pic>
        <p:nvPicPr>
          <p:cNvPr id="22" name="Picture 21">
            <a:extLst>
              <a:ext uri="{FF2B5EF4-FFF2-40B4-BE49-F238E27FC236}">
                <a16:creationId xmlns:a16="http://schemas.microsoft.com/office/drawing/2014/main" id="{F0F31A6E-D4E2-9EF4-C91F-C22008E2A47F}"/>
              </a:ext>
            </a:extLst>
          </p:cNvPr>
          <p:cNvPicPr>
            <a:picLocks noChangeAspect="1"/>
          </p:cNvPicPr>
          <p:nvPr/>
        </p:nvPicPr>
        <p:blipFill>
          <a:blip r:embed="rId12"/>
          <a:stretch>
            <a:fillRect/>
          </a:stretch>
        </p:blipFill>
        <p:spPr>
          <a:xfrm>
            <a:off x="247965" y="4169352"/>
            <a:ext cx="2457450" cy="304800"/>
          </a:xfrm>
          <a:prstGeom prst="rect">
            <a:avLst/>
          </a:prstGeom>
        </p:spPr>
      </p:pic>
      <p:pic>
        <p:nvPicPr>
          <p:cNvPr id="23" name="Picture 22" descr="A logo of a county&#10;&#10;AI-generated content may be incorrect.">
            <a:extLst>
              <a:ext uri="{FF2B5EF4-FFF2-40B4-BE49-F238E27FC236}">
                <a16:creationId xmlns:a16="http://schemas.microsoft.com/office/drawing/2014/main" id="{D4842444-F64F-D9B1-EF5B-A5FD6D4AF42C}"/>
              </a:ext>
            </a:extLst>
          </p:cNvPr>
          <p:cNvPicPr>
            <a:picLocks noChangeAspect="1"/>
          </p:cNvPicPr>
          <p:nvPr/>
        </p:nvPicPr>
        <p:blipFill>
          <a:blip r:embed="rId13"/>
          <a:stretch>
            <a:fillRect/>
          </a:stretch>
        </p:blipFill>
        <p:spPr>
          <a:xfrm>
            <a:off x="8571443" y="2882114"/>
            <a:ext cx="3096492" cy="1046020"/>
          </a:xfrm>
          <a:prstGeom prst="rect">
            <a:avLst/>
          </a:prstGeom>
        </p:spPr>
      </p:pic>
      <p:pic>
        <p:nvPicPr>
          <p:cNvPr id="24" name="Picture 23" descr="A black text on a white background&#10;&#10;AI-generated content may be incorrect.">
            <a:extLst>
              <a:ext uri="{FF2B5EF4-FFF2-40B4-BE49-F238E27FC236}">
                <a16:creationId xmlns:a16="http://schemas.microsoft.com/office/drawing/2014/main" id="{65E59DFE-09B4-885B-16F8-23A02A40C705}"/>
              </a:ext>
            </a:extLst>
          </p:cNvPr>
          <p:cNvPicPr>
            <a:picLocks noChangeAspect="1"/>
          </p:cNvPicPr>
          <p:nvPr/>
        </p:nvPicPr>
        <p:blipFill>
          <a:blip r:embed="rId14"/>
          <a:stretch>
            <a:fillRect/>
          </a:stretch>
        </p:blipFill>
        <p:spPr>
          <a:xfrm>
            <a:off x="6092457" y="2948420"/>
            <a:ext cx="2019300" cy="1000125"/>
          </a:xfrm>
          <a:prstGeom prst="rect">
            <a:avLst/>
          </a:prstGeom>
        </p:spPr>
      </p:pic>
      <p:pic>
        <p:nvPicPr>
          <p:cNvPr id="25" name="Picture 24" descr="A logo with blue squares and white text&#10;&#10;AI-generated content may be incorrect.">
            <a:extLst>
              <a:ext uri="{FF2B5EF4-FFF2-40B4-BE49-F238E27FC236}">
                <a16:creationId xmlns:a16="http://schemas.microsoft.com/office/drawing/2014/main" id="{E3F0C7A3-577A-DE1F-5C09-1558C6D26FCC}"/>
              </a:ext>
            </a:extLst>
          </p:cNvPr>
          <p:cNvPicPr>
            <a:picLocks noChangeAspect="1"/>
          </p:cNvPicPr>
          <p:nvPr/>
        </p:nvPicPr>
        <p:blipFill>
          <a:blip r:embed="rId15"/>
          <a:stretch>
            <a:fillRect/>
          </a:stretch>
        </p:blipFill>
        <p:spPr>
          <a:xfrm>
            <a:off x="3441595" y="3078307"/>
            <a:ext cx="2391641" cy="658091"/>
          </a:xfrm>
          <a:prstGeom prst="rect">
            <a:avLst/>
          </a:prstGeom>
        </p:spPr>
      </p:pic>
      <p:pic>
        <p:nvPicPr>
          <p:cNvPr id="27" name="Picture 26" descr="A black text on a white background&#10;&#10;AI-generated content may be incorrect.">
            <a:extLst>
              <a:ext uri="{FF2B5EF4-FFF2-40B4-BE49-F238E27FC236}">
                <a16:creationId xmlns:a16="http://schemas.microsoft.com/office/drawing/2014/main" id="{1A843442-AAA1-9C83-74E2-6305A99161A1}"/>
              </a:ext>
            </a:extLst>
          </p:cNvPr>
          <p:cNvPicPr>
            <a:picLocks noChangeAspect="1"/>
          </p:cNvPicPr>
          <p:nvPr/>
        </p:nvPicPr>
        <p:blipFill>
          <a:blip r:embed="rId16"/>
          <a:stretch>
            <a:fillRect/>
          </a:stretch>
        </p:blipFill>
        <p:spPr>
          <a:xfrm>
            <a:off x="8583128" y="1528330"/>
            <a:ext cx="3065319" cy="1021773"/>
          </a:xfrm>
          <a:prstGeom prst="rect">
            <a:avLst/>
          </a:prstGeom>
        </p:spPr>
      </p:pic>
      <p:pic>
        <p:nvPicPr>
          <p:cNvPr id="28" name="Picture 27" descr="A close up of a logo&#10;&#10;AI-generated content may be incorrect.">
            <a:extLst>
              <a:ext uri="{FF2B5EF4-FFF2-40B4-BE49-F238E27FC236}">
                <a16:creationId xmlns:a16="http://schemas.microsoft.com/office/drawing/2014/main" id="{46C24BE6-A4F0-4353-F257-2596BD576CCB}"/>
              </a:ext>
            </a:extLst>
          </p:cNvPr>
          <p:cNvPicPr>
            <a:picLocks noChangeAspect="1"/>
          </p:cNvPicPr>
          <p:nvPr/>
        </p:nvPicPr>
        <p:blipFill>
          <a:blip r:embed="rId17"/>
          <a:stretch>
            <a:fillRect/>
          </a:stretch>
        </p:blipFill>
        <p:spPr>
          <a:xfrm>
            <a:off x="5404452" y="1138670"/>
            <a:ext cx="2938896" cy="1495425"/>
          </a:xfrm>
          <a:prstGeom prst="rect">
            <a:avLst/>
          </a:prstGeom>
        </p:spPr>
      </p:pic>
      <p:pic>
        <p:nvPicPr>
          <p:cNvPr id="29" name="Picture 28" descr="A black background with grey and blue text&#10;&#10;AI-generated content may be incorrect.">
            <a:extLst>
              <a:ext uri="{FF2B5EF4-FFF2-40B4-BE49-F238E27FC236}">
                <a16:creationId xmlns:a16="http://schemas.microsoft.com/office/drawing/2014/main" id="{3447F165-504D-63D7-37B3-BFE53F9B11DA}"/>
              </a:ext>
            </a:extLst>
          </p:cNvPr>
          <p:cNvPicPr>
            <a:picLocks noChangeAspect="1"/>
          </p:cNvPicPr>
          <p:nvPr/>
        </p:nvPicPr>
        <p:blipFill>
          <a:blip r:embed="rId18"/>
          <a:stretch>
            <a:fillRect/>
          </a:stretch>
        </p:blipFill>
        <p:spPr>
          <a:xfrm>
            <a:off x="2740601" y="1779444"/>
            <a:ext cx="2571750" cy="771525"/>
          </a:xfrm>
          <a:prstGeom prst="rect">
            <a:avLst/>
          </a:prstGeom>
        </p:spPr>
      </p:pic>
      <p:pic>
        <p:nvPicPr>
          <p:cNvPr id="30" name="Picture 29" descr="A logo with red text&#10;&#10;AI-generated content may be incorrect.">
            <a:extLst>
              <a:ext uri="{FF2B5EF4-FFF2-40B4-BE49-F238E27FC236}">
                <a16:creationId xmlns:a16="http://schemas.microsoft.com/office/drawing/2014/main" id="{65BC06B6-39A4-38DE-5B34-929C940AA35F}"/>
              </a:ext>
            </a:extLst>
          </p:cNvPr>
          <p:cNvPicPr>
            <a:picLocks noChangeAspect="1"/>
          </p:cNvPicPr>
          <p:nvPr/>
        </p:nvPicPr>
        <p:blipFill>
          <a:blip r:embed="rId19"/>
          <a:stretch>
            <a:fillRect/>
          </a:stretch>
        </p:blipFill>
        <p:spPr>
          <a:xfrm>
            <a:off x="251507" y="1718828"/>
            <a:ext cx="2111953" cy="1063337"/>
          </a:xfrm>
          <a:prstGeom prst="rect">
            <a:avLst/>
          </a:prstGeom>
        </p:spPr>
      </p:pic>
      <p:pic>
        <p:nvPicPr>
          <p:cNvPr id="31" name="Picture 30" descr="A logo with a blue circle and trees&#10;&#10;AI-generated content may be incorrect.">
            <a:extLst>
              <a:ext uri="{FF2B5EF4-FFF2-40B4-BE49-F238E27FC236}">
                <a16:creationId xmlns:a16="http://schemas.microsoft.com/office/drawing/2014/main" id="{ADF5CBBC-7EF5-4A21-4FDB-8DFE93097AF0}"/>
              </a:ext>
            </a:extLst>
          </p:cNvPr>
          <p:cNvPicPr>
            <a:picLocks noChangeAspect="1"/>
          </p:cNvPicPr>
          <p:nvPr/>
        </p:nvPicPr>
        <p:blipFill>
          <a:blip r:embed="rId20"/>
          <a:stretch>
            <a:fillRect/>
          </a:stretch>
        </p:blipFill>
        <p:spPr>
          <a:xfrm>
            <a:off x="3108636" y="5623337"/>
            <a:ext cx="1362075" cy="1009650"/>
          </a:xfrm>
          <a:prstGeom prst="rect">
            <a:avLst/>
          </a:prstGeom>
        </p:spPr>
      </p:pic>
      <p:pic>
        <p:nvPicPr>
          <p:cNvPr id="32" name="Picture 31" descr="A blue text on a black background&#10;&#10;AI-generated content may be incorrect.">
            <a:extLst>
              <a:ext uri="{FF2B5EF4-FFF2-40B4-BE49-F238E27FC236}">
                <a16:creationId xmlns:a16="http://schemas.microsoft.com/office/drawing/2014/main" id="{A3C4B4F4-30A7-72FC-6DF0-0683BB18F005}"/>
              </a:ext>
            </a:extLst>
          </p:cNvPr>
          <p:cNvPicPr>
            <a:picLocks noChangeAspect="1"/>
          </p:cNvPicPr>
          <p:nvPr/>
        </p:nvPicPr>
        <p:blipFill>
          <a:blip r:embed="rId21"/>
          <a:stretch>
            <a:fillRect/>
          </a:stretch>
        </p:blipFill>
        <p:spPr>
          <a:xfrm>
            <a:off x="4469665" y="350694"/>
            <a:ext cx="4362450" cy="552450"/>
          </a:xfrm>
          <a:prstGeom prst="rect">
            <a:avLst/>
          </a:prstGeom>
        </p:spPr>
      </p:pic>
      <p:pic>
        <p:nvPicPr>
          <p:cNvPr id="33" name="Picture 32" descr="A logo of a tree&#10;&#10;AI-generated content may be incorrect.">
            <a:extLst>
              <a:ext uri="{FF2B5EF4-FFF2-40B4-BE49-F238E27FC236}">
                <a16:creationId xmlns:a16="http://schemas.microsoft.com/office/drawing/2014/main" id="{9B985A57-4E1D-C1B6-7E50-E9721C270C5B}"/>
              </a:ext>
            </a:extLst>
          </p:cNvPr>
          <p:cNvPicPr>
            <a:picLocks noChangeAspect="1"/>
          </p:cNvPicPr>
          <p:nvPr/>
        </p:nvPicPr>
        <p:blipFill>
          <a:blip r:embed="rId22"/>
          <a:stretch>
            <a:fillRect/>
          </a:stretch>
        </p:blipFill>
        <p:spPr>
          <a:xfrm>
            <a:off x="263315" y="264102"/>
            <a:ext cx="1295400" cy="1257300"/>
          </a:xfrm>
          <a:prstGeom prst="rect">
            <a:avLst/>
          </a:prstGeom>
        </p:spPr>
      </p:pic>
      <p:pic>
        <p:nvPicPr>
          <p:cNvPr id="34" name="Picture 33" descr="A green deer with antlers&#10;&#10;AI-generated content may be incorrect.">
            <a:extLst>
              <a:ext uri="{FF2B5EF4-FFF2-40B4-BE49-F238E27FC236}">
                <a16:creationId xmlns:a16="http://schemas.microsoft.com/office/drawing/2014/main" id="{30FEF790-5F4E-3C42-68DC-937CEAA2A591}"/>
              </a:ext>
            </a:extLst>
          </p:cNvPr>
          <p:cNvPicPr>
            <a:picLocks noChangeAspect="1"/>
          </p:cNvPicPr>
          <p:nvPr/>
        </p:nvPicPr>
        <p:blipFill>
          <a:blip r:embed="rId23"/>
          <a:stretch>
            <a:fillRect/>
          </a:stretch>
        </p:blipFill>
        <p:spPr>
          <a:xfrm>
            <a:off x="1680650" y="264102"/>
            <a:ext cx="2473037" cy="1319646"/>
          </a:xfrm>
          <a:prstGeom prst="rect">
            <a:avLst/>
          </a:prstGeom>
        </p:spPr>
      </p:pic>
      <p:pic>
        <p:nvPicPr>
          <p:cNvPr id="26" name="Picture 25" descr="A blue text on a black background&#10;&#10;AI-generated content may be incorrect.">
            <a:extLst>
              <a:ext uri="{FF2B5EF4-FFF2-40B4-BE49-F238E27FC236}">
                <a16:creationId xmlns:a16="http://schemas.microsoft.com/office/drawing/2014/main" id="{0BA5C85B-4A84-5CD1-2BC3-349D4F2AA3A3}"/>
              </a:ext>
            </a:extLst>
          </p:cNvPr>
          <p:cNvPicPr>
            <a:picLocks noChangeAspect="1"/>
          </p:cNvPicPr>
          <p:nvPr/>
        </p:nvPicPr>
        <p:blipFill>
          <a:blip r:embed="rId24"/>
          <a:stretch>
            <a:fillRect/>
          </a:stretch>
        </p:blipFill>
        <p:spPr>
          <a:xfrm>
            <a:off x="190500" y="2948420"/>
            <a:ext cx="2987387" cy="909205"/>
          </a:xfrm>
          <a:prstGeom prst="rect">
            <a:avLst/>
          </a:prstGeom>
        </p:spPr>
      </p:pic>
      <p:pic>
        <p:nvPicPr>
          <p:cNvPr id="40" name="Picture 39">
            <a:extLst>
              <a:ext uri="{FF2B5EF4-FFF2-40B4-BE49-F238E27FC236}">
                <a16:creationId xmlns:a16="http://schemas.microsoft.com/office/drawing/2014/main" id="{25D9884C-B638-4169-D1B1-DC2C652FE3A4}"/>
              </a:ext>
            </a:extLst>
          </p:cNvPr>
          <p:cNvPicPr>
            <a:picLocks noChangeAspect="1"/>
          </p:cNvPicPr>
          <p:nvPr/>
        </p:nvPicPr>
        <p:blipFill>
          <a:blip r:embed="rId25"/>
          <a:stretch>
            <a:fillRect/>
          </a:stretch>
        </p:blipFill>
        <p:spPr>
          <a:xfrm>
            <a:off x="8997662" y="262370"/>
            <a:ext cx="3028950" cy="1085850"/>
          </a:xfrm>
          <a:prstGeom prst="rect">
            <a:avLst/>
          </a:prstGeom>
        </p:spPr>
      </p:pic>
      <p:pic>
        <p:nvPicPr>
          <p:cNvPr id="4" name="Picture 3" descr="A logo with a green circle and white text&#10;&#10;AI-generated content may be incorrect.">
            <a:extLst>
              <a:ext uri="{FF2B5EF4-FFF2-40B4-BE49-F238E27FC236}">
                <a16:creationId xmlns:a16="http://schemas.microsoft.com/office/drawing/2014/main" id="{B160826D-63F8-136C-7713-FA7EE8B9B088}"/>
              </a:ext>
            </a:extLst>
          </p:cNvPr>
          <p:cNvPicPr>
            <a:picLocks noChangeAspect="1"/>
          </p:cNvPicPr>
          <p:nvPr/>
        </p:nvPicPr>
        <p:blipFill>
          <a:blip r:embed="rId26"/>
          <a:stretch>
            <a:fillRect/>
          </a:stretch>
        </p:blipFill>
        <p:spPr>
          <a:xfrm>
            <a:off x="8573180" y="5876245"/>
            <a:ext cx="1870983" cy="776968"/>
          </a:xfrm>
          <a:prstGeom prst="rect">
            <a:avLst/>
          </a:prstGeom>
        </p:spPr>
      </p:pic>
      <p:pic>
        <p:nvPicPr>
          <p:cNvPr id="5" name="Picture 4" descr="A logo with a mountain in the background&#10;&#10;AI-generated content may be incorrect.">
            <a:extLst>
              <a:ext uri="{FF2B5EF4-FFF2-40B4-BE49-F238E27FC236}">
                <a16:creationId xmlns:a16="http://schemas.microsoft.com/office/drawing/2014/main" id="{55AFE8AF-79DC-2277-1268-A24368D1ACF4}"/>
              </a:ext>
            </a:extLst>
          </p:cNvPr>
          <p:cNvPicPr>
            <a:picLocks noChangeAspect="1"/>
          </p:cNvPicPr>
          <p:nvPr/>
        </p:nvPicPr>
        <p:blipFill>
          <a:blip r:embed="rId27"/>
          <a:stretch>
            <a:fillRect/>
          </a:stretch>
        </p:blipFill>
        <p:spPr>
          <a:xfrm>
            <a:off x="243568" y="4612141"/>
            <a:ext cx="2310493" cy="877662"/>
          </a:xfrm>
          <a:prstGeom prst="rect">
            <a:avLst/>
          </a:prstGeom>
        </p:spPr>
      </p:pic>
      <p:pic>
        <p:nvPicPr>
          <p:cNvPr id="3" name="Picture 2" descr="A close up of a logo&#10;&#10;Description automatically generated">
            <a:extLst>
              <a:ext uri="{FF2B5EF4-FFF2-40B4-BE49-F238E27FC236}">
                <a16:creationId xmlns:a16="http://schemas.microsoft.com/office/drawing/2014/main" id="{DA645F3B-6F9E-637F-19E9-B8ED42D0A19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49724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5662AA-21B3-84C8-C55F-FD7782A96E7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AE478-DA2D-5EDA-9807-5215ED7EA9B1}"/>
              </a:ext>
            </a:extLst>
          </p:cNvPr>
          <p:cNvSpPr>
            <a:spLocks noGrp="1"/>
          </p:cNvSpPr>
          <p:nvPr>
            <p:ph type="title"/>
          </p:nvPr>
        </p:nvSpPr>
        <p:spPr>
          <a:xfrm>
            <a:off x="808638" y="386930"/>
            <a:ext cx="9236700" cy="1188950"/>
          </a:xfrm>
        </p:spPr>
        <p:txBody>
          <a:bodyPr anchor="b">
            <a:normAutofit/>
          </a:bodyPr>
          <a:lstStyle/>
          <a:p>
            <a:r>
              <a:rPr lang="en-US" sz="5400">
                <a:latin typeface="Calibri" panose="020F0502020204030204" pitchFamily="34" charset="0"/>
                <a:ea typeface="Aptos" panose="020B0004020202020204" pitchFamily="34" charset="0"/>
                <a:cs typeface="Times New Roman" panose="02020603050405020304" pitchFamily="18" charset="0"/>
              </a:rPr>
              <a:t>Overall </a:t>
            </a:r>
            <a:r>
              <a:rPr lang="en-US" sz="5400">
                <a:effectLst/>
                <a:latin typeface="Calibri" panose="020F0502020204030204" pitchFamily="34" charset="0"/>
                <a:ea typeface="Aptos" panose="020B0004020202020204" pitchFamily="34" charset="0"/>
                <a:cs typeface="Times New Roman" panose="02020603050405020304" pitchFamily="18" charset="0"/>
              </a:rPr>
              <a:t>Perspective</a:t>
            </a:r>
            <a:endParaRPr lang="en-US" sz="5400">
              <a:latin typeface="Aptos" panose="020B0004020202020204" pitchFamily="34" charset="0"/>
            </a:endParaRPr>
          </a:p>
        </p:txBody>
      </p:sp>
      <p:grpSp>
        <p:nvGrpSpPr>
          <p:cNvPr id="26"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7" name="Rectangle 1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8100FB-9E37-EF83-28C7-8E1EE3CDF955}"/>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a:t>The following reflects input from mayors, administrators, and community leaders across Northwest Colorado. While each community has its own context, a consistent pattern surfaced: </a:t>
            </a:r>
            <a:endParaRPr lang="en-US" sz="2400">
              <a:latin typeface="Aptos Display" panose="02110004020202020204"/>
            </a:endParaRPr>
          </a:p>
          <a:p>
            <a:pPr marL="0" indent="0">
              <a:buNone/>
            </a:pPr>
            <a:r>
              <a:rPr lang="en-US" sz="2400"/>
              <a:t>Leaders are managing multiple, overlapping pressures: housing, infrastructure, workforce, and fiscal constraints, within limited local capacity and a highly dynamic regional economy.</a:t>
            </a:r>
            <a:endParaRPr lang="en-US" sz="2400">
              <a:latin typeface="+mj-lt"/>
            </a:endParaRPr>
          </a:p>
        </p:txBody>
      </p:sp>
      <p:sp>
        <p:nvSpPr>
          <p:cNvPr id="5" name="Slide Number Placeholder 4">
            <a:extLst>
              <a:ext uri="{FF2B5EF4-FFF2-40B4-BE49-F238E27FC236}">
                <a16:creationId xmlns:a16="http://schemas.microsoft.com/office/drawing/2014/main" id="{A15C12DE-694B-BFB7-20A3-CD2C3A93F60A}"/>
              </a:ext>
            </a:extLst>
          </p:cNvPr>
          <p:cNvSpPr>
            <a:spLocks noGrp="1"/>
          </p:cNvSpPr>
          <p:nvPr>
            <p:ph type="sldNum" sz="quarter" idx="12"/>
          </p:nvPr>
        </p:nvSpPr>
        <p:spPr>
          <a:xfrm>
            <a:off x="8610600" y="6492240"/>
            <a:ext cx="2743200" cy="365125"/>
          </a:xfrm>
        </p:spPr>
        <p:txBody>
          <a:bodyPr>
            <a:normAutofit/>
          </a:bodyPr>
          <a:lstStyle/>
          <a:p>
            <a:pPr>
              <a:spcAft>
                <a:spcPts val="600"/>
              </a:spcAft>
            </a:pPr>
            <a:fld id="{779CCE06-CDB8-4121-80D1-4CDFC7A8056F}" type="slidenum">
              <a:rPr lang="en-US" smtClean="0"/>
              <a:pPr>
                <a:spcAft>
                  <a:spcPts val="600"/>
                </a:spcAft>
              </a:pPr>
              <a:t>9</a:t>
            </a:fld>
            <a:endParaRPr lang="en-US"/>
          </a:p>
        </p:txBody>
      </p:sp>
      <p:pic>
        <p:nvPicPr>
          <p:cNvPr id="9" name="Picture 8" descr="A close up of a logo&#10;&#10;Description automatically generated">
            <a:extLst>
              <a:ext uri="{FF2B5EF4-FFF2-40B4-BE49-F238E27FC236}">
                <a16:creationId xmlns:a16="http://schemas.microsoft.com/office/drawing/2014/main" id="{36FD87B0-26D8-86EA-EDA2-63BD4AAB5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7" y="6475857"/>
            <a:ext cx="1507514" cy="281576"/>
          </a:xfrm>
          <a:prstGeom prst="rect">
            <a:avLst/>
          </a:prstGeom>
        </p:spPr>
      </p:pic>
    </p:spTree>
    <p:extLst>
      <p:ext uri="{BB962C8B-B14F-4D97-AF65-F5344CB8AC3E}">
        <p14:creationId xmlns:p14="http://schemas.microsoft.com/office/powerpoint/2010/main" val="342669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1116</Words>
  <Application>Microsoft Office PowerPoint</Application>
  <PresentationFormat>Widescreen</PresentationFormat>
  <Paragraphs>97</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Regional Statistical Analysis Project – Study Results  Presented to attendees of the NWCCOG Regional Economic Summit  Thursday, May 7, 2026 10:30 – 11:30 am</vt:lpstr>
      <vt:lpstr>Insights Collective The Travel Economy Think Tank</vt:lpstr>
      <vt:lpstr>PowerPoint Presentation</vt:lpstr>
      <vt:lpstr>PowerPoint Presentation</vt:lpstr>
      <vt:lpstr>Project Overview &amp; Methodology</vt:lpstr>
      <vt:lpstr>Project Overview &amp; Methodology (cont.)</vt:lpstr>
      <vt:lpstr>Project Overview &amp; Methodology (cont.)</vt:lpstr>
      <vt:lpstr>PowerPoint Presentation</vt:lpstr>
      <vt:lpstr>Overall Perspective</vt:lpstr>
      <vt:lpstr>2. Summary of Findings</vt:lpstr>
      <vt:lpstr>1:1 Interviews - Recurring Themes</vt:lpstr>
      <vt:lpstr>1:1 Interviews - Near-Term Opportunities</vt:lpstr>
      <vt:lpstr>Which of the following best describes your role in the community from a governance perspective?</vt:lpstr>
      <vt:lpstr>Which best describes your title?</vt:lpstr>
      <vt:lpstr> ...what are the three most pressing issues currently facing your community? </vt:lpstr>
      <vt:lpstr>Descriptions of a growing mismatch between what communities want, what they can afford, and what their systems are built to support</vt:lpstr>
      <vt:lpstr>Over the past few years, would you say the overall quality of life in the community where you work has been:</vt:lpstr>
      <vt:lpstr>Quality-of-Life Reasoning – Main Themes</vt:lpstr>
      <vt:lpstr>How much do you agree or disagree with the following statements (Scale: 1-5)</vt:lpstr>
      <vt:lpstr>Using the scale below, where does your community currently sit … Resident-Focused / Tourism-Focused:</vt:lpstr>
      <vt:lpstr>Using the scale below, where would you like the community to sit in the future … Resident-Focused / Tourism-Focused:</vt:lpstr>
      <vt:lpstr>3. Considerations and Observations</vt:lpstr>
      <vt:lpstr>Key Finding: Capacity</vt:lpstr>
      <vt:lpstr>Key Finding: Housing Pressure</vt:lpstr>
      <vt:lpstr>Key Finding: Regional Gaps</vt:lpstr>
      <vt:lpstr>Implications</vt:lpstr>
      <vt:lpstr>Implication: Execution Capacity</vt:lpstr>
      <vt:lpstr>Implication: System-Level Risks</vt:lpstr>
      <vt:lpstr>Implication: Alignment and Execution</vt:lpstr>
      <vt:lpstr>To Sum it Up…</vt:lpstr>
      <vt:lpstr>Thank you.  Regional Statistical Analysis Project – Study Results  Presented to attendees of the NWCCOG Regional Economic Summit  Thursday, May 7, 2026 10:30 – 11:30 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 Ribaudo</dc:creator>
  <cp:lastModifiedBy>Carl Ribaudo</cp:lastModifiedBy>
  <cp:revision>1587</cp:revision>
  <dcterms:created xsi:type="dcterms:W3CDTF">2026-04-28T03:40:38Z</dcterms:created>
  <dcterms:modified xsi:type="dcterms:W3CDTF">2026-05-06T15:54:50Z</dcterms:modified>
</cp:coreProperties>
</file>