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5" r:id="rId5"/>
    <p:sldMasterId id="2147483680" r:id="rId6"/>
    <p:sldMasterId id="214748369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  <p:embeddedFont>
      <p:font typeface="Poppins"/>
      <p:regular r:id="rId34"/>
      <p:bold r:id="rId35"/>
      <p:italic r:id="rId36"/>
      <p:boldItalic r:id="rId37"/>
    </p:embeddedFont>
    <p:embeddedFont>
      <p:font typeface="Helvetica Neue"/>
      <p:regular r:id="rId38"/>
      <p:bold r:id="rId39"/>
      <p:italic r:id="rId40"/>
      <p:boldItalic r:id="rId41"/>
    </p:embeddedFont>
    <p:embeddedFont>
      <p:font typeface="Century Gothic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340">
          <p15:clr>
            <a:srgbClr val="A4A3A4"/>
          </p15:clr>
        </p15:guide>
        <p15:guide id="2" pos="5424">
          <p15:clr>
            <a:srgbClr val="A4A3A4"/>
          </p15:clr>
        </p15:guide>
      </p15:sldGuideLst>
    </p:ext>
    <p:ext uri="GoogleSlidesCustomDataVersion2">
      <go:slidesCustomData xmlns:go="http://customooxmlschemas.google.com/" r:id="rId46" roundtripDataSignature="AMtx7mhpzRUR/ifXM7ctsRe0AGgdhLS0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340" orient="horz"/>
        <p:guide pos="5424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20" Type="http://schemas.openxmlformats.org/officeDocument/2006/relationships/slide" Target="slides/slide12.xml"/><Relationship Id="rId42" Type="http://schemas.openxmlformats.org/officeDocument/2006/relationships/font" Target="fonts/CenturyGothic-regular.fntdata"/><Relationship Id="rId41" Type="http://schemas.openxmlformats.org/officeDocument/2006/relationships/font" Target="fonts/HelveticaNeue-boldItalic.fntdata"/><Relationship Id="rId22" Type="http://schemas.openxmlformats.org/officeDocument/2006/relationships/slide" Target="slides/slide14.xml"/><Relationship Id="rId44" Type="http://schemas.openxmlformats.org/officeDocument/2006/relationships/font" Target="fonts/CenturyGothic-italic.fntdata"/><Relationship Id="rId21" Type="http://schemas.openxmlformats.org/officeDocument/2006/relationships/slide" Target="slides/slide13.xml"/><Relationship Id="rId43" Type="http://schemas.openxmlformats.org/officeDocument/2006/relationships/font" Target="fonts/CenturyGothic-bold.fntdata"/><Relationship Id="rId24" Type="http://schemas.openxmlformats.org/officeDocument/2006/relationships/slide" Target="slides/slide16.xml"/><Relationship Id="rId46" Type="http://customschemas.google.com/relationships/presentationmetadata" Target="metadata"/><Relationship Id="rId23" Type="http://schemas.openxmlformats.org/officeDocument/2006/relationships/slide" Target="slides/slide15.xml"/><Relationship Id="rId45" Type="http://schemas.openxmlformats.org/officeDocument/2006/relationships/font" Target="fonts/CenturyGothic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font" Target="fonts/Raleway-regular.fntdata"/><Relationship Id="rId25" Type="http://schemas.openxmlformats.org/officeDocument/2006/relationships/slide" Target="slides/slide17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Raleway-boldItalic.fntdata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3.xml"/><Relationship Id="rId33" Type="http://schemas.openxmlformats.org/officeDocument/2006/relationships/font" Target="fonts/Lato-boldItalic.fntdata"/><Relationship Id="rId10" Type="http://schemas.openxmlformats.org/officeDocument/2006/relationships/slide" Target="slides/slide2.xml"/><Relationship Id="rId32" Type="http://schemas.openxmlformats.org/officeDocument/2006/relationships/font" Target="fonts/Lato-italic.fntdata"/><Relationship Id="rId13" Type="http://schemas.openxmlformats.org/officeDocument/2006/relationships/slide" Target="slides/slide5.xml"/><Relationship Id="rId35" Type="http://schemas.openxmlformats.org/officeDocument/2006/relationships/font" Target="fonts/Poppins-bold.fntdata"/><Relationship Id="rId12" Type="http://schemas.openxmlformats.org/officeDocument/2006/relationships/slide" Target="slides/slide4.xml"/><Relationship Id="rId34" Type="http://schemas.openxmlformats.org/officeDocument/2006/relationships/font" Target="fonts/Poppins-regular.fntdata"/><Relationship Id="rId15" Type="http://schemas.openxmlformats.org/officeDocument/2006/relationships/slide" Target="slides/slide7.xml"/><Relationship Id="rId37" Type="http://schemas.openxmlformats.org/officeDocument/2006/relationships/font" Target="fonts/Poppins-boldItalic.fntdata"/><Relationship Id="rId14" Type="http://schemas.openxmlformats.org/officeDocument/2006/relationships/slide" Target="slides/slide6.xml"/><Relationship Id="rId36" Type="http://schemas.openxmlformats.org/officeDocument/2006/relationships/font" Target="fonts/Poppins-italic.fntdata"/><Relationship Id="rId17" Type="http://schemas.openxmlformats.org/officeDocument/2006/relationships/slide" Target="slides/slide9.xml"/><Relationship Id="rId39" Type="http://schemas.openxmlformats.org/officeDocument/2006/relationships/font" Target="fonts/HelveticaNeue-bold.fntdata"/><Relationship Id="rId16" Type="http://schemas.openxmlformats.org/officeDocument/2006/relationships/slide" Target="slides/slide8.xml"/><Relationship Id="rId38" Type="http://schemas.openxmlformats.org/officeDocument/2006/relationships/font" Target="fonts/HelveticaNeue-regular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f964e76d6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7" name="Google Shape;357;gf964e76d6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457e08d8ee_2_2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2457e08d8ee_2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0e002d82f0_1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stephanie</a:t>
            </a:r>
            <a:endParaRPr/>
          </a:p>
        </p:txBody>
      </p:sp>
      <p:sp>
        <p:nvSpPr>
          <p:cNvPr id="495" name="Google Shape;495;g30e002d82f0_1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457e08d8ee_2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14" name="Google Shape;514;g2457e08d8ee_2_2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457e08d8ee_2_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g2457e08d8ee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71" name="Google Shape;571;g2457e08d8ee_2_3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457e08d8ee_2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4" name="Google Shape;584;g2457e08d8ee_2_28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457e08d8ee_2_4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5" name="Google Shape;595;g2457e08d8ee_2_415:notes"/>
          <p:cNvSpPr txBox="1"/>
          <p:nvPr>
            <p:ph idx="1" type="body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50" lIns="91275" spcFirstLastPara="1" rIns="91275" wrap="square" tIns="456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6" name="Google Shape;596;g2457e08d8ee_2_415:notes"/>
          <p:cNvSpPr txBox="1"/>
          <p:nvPr>
            <p:ph idx="12" type="sldNum"/>
          </p:nvPr>
        </p:nvSpPr>
        <p:spPr>
          <a:xfrm>
            <a:off x="3884614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50" lIns="91275" spcFirstLastPara="1" rIns="91275" wrap="square" tIns="456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457e08d8ee_2_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7" name="Google Shape;617;g2457e08d8ee_2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457e08d8ee_2_4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g2457e08d8ee_2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Tell them what we’ll tell them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457e08d8ee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2457e08d8ee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457e08d8ee_2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2457e08d8ee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Xello/ICAP  discussion/introduction here.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88a388714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g388a388714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457e08d8ee_2_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g2457e08d8ee_2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0" name="Google Shape;420;g2457e08d8ee_2_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457e08d8ee_2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g2457e08d8ee_2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4" name="Google Shape;434;g2457e08d8ee_2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f289b18b9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7" name="Google Shape;447;g2f289b18b9c_1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f289b18b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g2f289b18b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457e08d8ee_2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g2457e08d8ee_2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3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4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" name="Google Shape;53;p4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" name="Google Shape;54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" name="Google Shape;57;p4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8" name="Google Shape;58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1" name="Google Shape;61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5" name="Google Shape;65;p4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6" name="Google Shape;66;p4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0" name="Google Shape;7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" name="Google Shape;73;p4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652"/>
              </a:buClr>
              <a:buSzPts val="2300"/>
              <a:buFont typeface="Arial"/>
              <a:buNone/>
              <a:defRPr b="0" i="0" sz="2300">
                <a:solidFill>
                  <a:srgbClr val="4046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50"/>
          <p:cNvSpPr txBox="1"/>
          <p:nvPr>
            <p:ph idx="1" type="body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50"/>
          <p:cNvSpPr txBox="1"/>
          <p:nvPr>
            <p:ph idx="2" type="body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9" name="Google Shape;79;p5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5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5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8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38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5" name="Google Shape;95;p3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3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3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6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1" name="Google Shape;101;p6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6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6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6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63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7" name="Google Shape;107;p63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8" name="Google Shape;108;p6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6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6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652"/>
              </a:buClr>
              <a:buSzPts val="2300"/>
              <a:buFont typeface="Arial"/>
              <a:buNone/>
              <a:defRPr b="0" i="0" sz="2300">
                <a:solidFill>
                  <a:srgbClr val="4046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3" name="Google Shape;113;p64"/>
          <p:cNvSpPr txBox="1"/>
          <p:nvPr>
            <p:ph idx="1" type="body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4" name="Google Shape;114;p64"/>
          <p:cNvSpPr txBox="1"/>
          <p:nvPr>
            <p:ph idx="2" type="body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5" name="Google Shape;115;p6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6" name="Google Shape;116;p6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6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5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65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1" name="Google Shape;121;p6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6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6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6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66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7" name="Google Shape;127;p66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" name="Google Shape;128;p66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29" name="Google Shape;129;p66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6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6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2" name="Google Shape;132;p6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6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6" name="Google Shape;136;p6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6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8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68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41" name="Google Shape;141;p68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42" name="Google Shape;142;p6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6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6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69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69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49" name="Google Shape;149;p6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0" name="Google Shape;150;p6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6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70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5" name="Google Shape;155;p7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6" name="Google Shape;156;p7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7" name="Google Shape;157;p7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1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0" name="Google Shape;160;p71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1" name="Google Shape;161;p7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7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7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 1">
  <p:cSld name="OBJECT_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652"/>
              </a:buClr>
              <a:buSzPts val="2300"/>
              <a:buFont typeface="Arial"/>
              <a:buNone/>
              <a:defRPr b="0" i="0" sz="2300">
                <a:solidFill>
                  <a:srgbClr val="4046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6" name="Google Shape;166;p72"/>
          <p:cNvSpPr txBox="1"/>
          <p:nvPr>
            <p:ph idx="1" type="body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7" name="Google Shape;167;p72"/>
          <p:cNvSpPr txBox="1"/>
          <p:nvPr>
            <p:ph idx="2" type="body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8" name="Google Shape;168;p7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7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7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f964e76d6c_0_26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" name="Google Shape;17;gf964e76d6c_0_26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" name="Google Shape;18;gf964e76d6c_0_26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gf964e76d6c_0_26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gf964e76d6c_0_26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f964e76d6c_0_89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3" name="Google Shape;173;gf964e76d6c_0_89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4" name="Google Shape;174;gf964e76d6c_0_89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gf964e76d6c_0_89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gf964e76d6c_0_89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7" name="Google Shape;177;gf964e76d6c_0_89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78" name="Google Shape;178;gf964e76d6c_0_89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476bd190eb_2_1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g1476bd190eb_2_12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8" name="Google Shape;188;g1476bd190eb_2_1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9" name="Google Shape;189;g1476bd190eb_2_1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0" name="Google Shape;190;g1476bd190eb_2_1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476bd190eb_2_1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3" name="Google Shape;193;g1476bd190eb_2_1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4" name="Google Shape;194;g1476bd190eb_2_1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476bd190eb_2_12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7" name="Google Shape;197;g1476bd190eb_2_129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98" name="Google Shape;198;g1476bd190eb_2_1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9" name="Google Shape;199;g1476bd190eb_2_1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0" name="Google Shape;200;g1476bd190eb_2_1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476bd190eb_2_135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3" name="Google Shape;203;g1476bd190eb_2_135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4" name="Google Shape;204;g1476bd190eb_2_1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5" name="Google Shape;205;g1476bd190eb_2_1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6" name="Google Shape;206;g1476bd190eb_2_1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476bd190eb_2_1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g1476bd190eb_2_141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0" name="Google Shape;210;g1476bd190eb_2_141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1" name="Google Shape;211;g1476bd190eb_2_14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2" name="Google Shape;212;g1476bd190eb_2_1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3" name="Google Shape;213;g1476bd190eb_2_1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476bd190eb_2_14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6" name="Google Shape;216;g1476bd190eb_2_14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17" name="Google Shape;217;g1476bd190eb_2_148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8" name="Google Shape;218;g1476bd190eb_2_14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19" name="Google Shape;219;g1476bd190eb_2_148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0" name="Google Shape;220;g1476bd190eb_2_14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1" name="Google Shape;221;g1476bd190eb_2_14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2" name="Google Shape;222;g1476bd190eb_2_14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476bd190eb_2_15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5" name="Google Shape;225;g1476bd190eb_2_15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6" name="Google Shape;226;g1476bd190eb_2_15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7" name="Google Shape;227;g1476bd190eb_2_15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476bd190eb_2_16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0" name="Google Shape;230;g1476bd190eb_2_16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31" name="Google Shape;231;g1476bd190eb_2_162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32" name="Google Shape;232;g1476bd190eb_2_16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3" name="Google Shape;233;g1476bd190eb_2_16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4" name="Google Shape;234;g1476bd190eb_2_16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476bd190eb_2_169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7" name="Google Shape;237;g1476bd190eb_2_169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g1476bd190eb_2_169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39" name="Google Shape;239;g1476bd190eb_2_16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0" name="Google Shape;240;g1476bd190eb_2_16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1" name="Google Shape;241;g1476bd190eb_2_16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OBJECT_2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43d12afeb3_0_30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" name="Google Shape;23;g243d12afeb3_0_30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" name="Google Shape;24;g243d12afeb3_0_30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g243d12afeb3_0_30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g243d12afeb3_0_30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476bd190eb_2_17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4" name="Google Shape;244;g1476bd190eb_2_176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5" name="Google Shape;245;g1476bd190eb_2_17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6" name="Google Shape;246;g1476bd190eb_2_17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7" name="Google Shape;247;g1476bd190eb_2_17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476bd190eb_2_18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0" name="Google Shape;250;g1476bd190eb_2_18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51" name="Google Shape;251;g1476bd190eb_2_18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2" name="Google Shape;252;g1476bd190eb_2_18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3" name="Google Shape;253;g1476bd190eb_2_18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476bd190eb_2_18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g1476bd190eb_2_18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7" name="Google Shape;257;g1476bd190eb_2_18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1476bd190eb_2_18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9" name="Google Shape;259;g1476bd190eb_2_188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60" name="Google Shape;260;g1476bd190eb_2_188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61" name="Google Shape;261;g1476bd190eb_2_18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Bild">
  <p:cSld name="Inhalt Bild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43d12afeb3_0_180"/>
          <p:cNvSpPr txBox="1"/>
          <p:nvPr>
            <p:ph type="title"/>
          </p:nvPr>
        </p:nvSpPr>
        <p:spPr>
          <a:xfrm>
            <a:off x="548878" y="195263"/>
            <a:ext cx="8046300" cy="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0" name="Google Shape;270;g243d12afeb3_0_180"/>
          <p:cNvSpPr txBox="1"/>
          <p:nvPr>
            <p:ph idx="10" type="dt"/>
          </p:nvPr>
        </p:nvSpPr>
        <p:spPr>
          <a:xfrm>
            <a:off x="7855269" y="4891833"/>
            <a:ext cx="459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1" name="Google Shape;271;g243d12afeb3_0_180"/>
          <p:cNvSpPr txBox="1"/>
          <p:nvPr>
            <p:ph idx="11" type="ftr"/>
          </p:nvPr>
        </p:nvSpPr>
        <p:spPr>
          <a:xfrm>
            <a:off x="1628775" y="4891833"/>
            <a:ext cx="40500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2" name="Google Shape;272;g243d12afeb3_0_180"/>
          <p:cNvSpPr txBox="1"/>
          <p:nvPr>
            <p:ph idx="12" type="sldNum"/>
          </p:nvPr>
        </p:nvSpPr>
        <p:spPr>
          <a:xfrm>
            <a:off x="8353189" y="4891833"/>
            <a:ext cx="241800" cy="1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3" name="Google Shape;273;g243d12afeb3_0_1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878" y="4880316"/>
            <a:ext cx="738346" cy="12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243d12afeb3_0_180"/>
          <p:cNvSpPr/>
          <p:nvPr>
            <p:ph idx="2" type="pic"/>
          </p:nvPr>
        </p:nvSpPr>
        <p:spPr>
          <a:xfrm>
            <a:off x="548878" y="1059656"/>
            <a:ext cx="8046000" cy="3645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7" name="Google Shape;277;p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8" name="Google Shape;278;p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1" name="Google Shape;281;p4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2" name="Google Shape;282;p4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3" name="Google Shape;283;p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4" name="Google Shape;284;p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7" name="Google Shape;287;p5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8" name="Google Shape;288;p5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9" name="Google Shape;289;p5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0" name="Google Shape;290;p5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3" name="Google Shape;293;p52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94" name="Google Shape;294;p5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5" name="Google Shape;295;p5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6" name="Google Shape;296;p5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3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9" name="Google Shape;299;p53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0" name="Google Shape;300;p5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1" name="Google Shape;301;p5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2" name="Google Shape;302;p5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5" name="Google Shape;305;p54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6" name="Google Shape;306;p54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7" name="Google Shape;307;p5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8" name="Google Shape;308;p5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9" name="Google Shape;309;p5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OBJECT 2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3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5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2" name="Google Shape;312;p55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13" name="Google Shape;313;p55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4" name="Google Shape;314;p55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15" name="Google Shape;315;p55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6" name="Google Shape;316;p5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7" name="Google Shape;317;p5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8" name="Google Shape;318;p5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1" name="Google Shape;321;p5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2" name="Google Shape;322;p5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3" name="Google Shape;323;p5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7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6" name="Google Shape;326;p57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27" name="Google Shape;327;p57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28" name="Google Shape;328;p5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9" name="Google Shape;329;p5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0" name="Google Shape;330;p5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8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3" name="Google Shape;333;p58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334" name="Google Shape;334;p58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335" name="Google Shape;335;p5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6" name="Google Shape;336;p5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7" name="Google Shape;337;p5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0" name="Google Shape;340;p59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1" name="Google Shape;341;p5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2" name="Google Shape;342;p5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3" name="Google Shape;343;p5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0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6" name="Google Shape;346;p60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7" name="Google Shape;347;p6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8" name="Google Shape;348;p6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9" name="Google Shape;349;p6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1"/>
          <p:cNvSpPr txBox="1"/>
          <p:nvPr>
            <p:ph idx="1" type="body"/>
          </p:nvPr>
        </p:nvSpPr>
        <p:spPr>
          <a:xfrm>
            <a:off x="450503" y="4447448"/>
            <a:ext cx="8239200" cy="2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2" name="Google Shape;352;p61"/>
          <p:cNvSpPr txBox="1"/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3" name="Google Shape;353;p61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4" name="Google Shape;354;p6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wo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250">
                <a:solidFill>
                  <a:srgbClr val="4046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33"/>
          <p:cNvSpPr txBox="1"/>
          <p:nvPr>
            <p:ph idx="1" type="body"/>
          </p:nvPr>
        </p:nvSpPr>
        <p:spPr>
          <a:xfrm>
            <a:off x="457200" y="1183005"/>
            <a:ext cx="3977640" cy="318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" name="Google Shape;36;p33"/>
          <p:cNvSpPr txBox="1"/>
          <p:nvPr>
            <p:ph idx="2" type="body"/>
          </p:nvPr>
        </p:nvSpPr>
        <p:spPr>
          <a:xfrm>
            <a:off x="4709160" y="1183005"/>
            <a:ext cx="3977640" cy="318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33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33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" name="Google Shape;4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5" name="Google Shape;4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" name="Google Shape;48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3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476bd190eb_2_1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1" name="Google Shape;181;g1476bd190eb_2_1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2" name="Google Shape;182;g1476bd190eb_2_1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g1476bd190eb_2_1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g1476bd190eb_2_1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4" name="Google Shape;264;p3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p3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6" name="Google Shape;266;p3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7" name="Google Shape;267;p3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23.jpg"/><Relationship Id="rId5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28.jpg"/><Relationship Id="rId5" Type="http://schemas.openxmlformats.org/officeDocument/2006/relationships/image" Target="../media/image14.jpg"/><Relationship Id="rId6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7.jpg"/><Relationship Id="rId5" Type="http://schemas.openxmlformats.org/officeDocument/2006/relationships/image" Target="../media/image39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Relationship Id="rId4" Type="http://schemas.openxmlformats.org/officeDocument/2006/relationships/image" Target="../media/image25.png"/><Relationship Id="rId5" Type="http://schemas.openxmlformats.org/officeDocument/2006/relationships/image" Target="../media/image42.png"/><Relationship Id="rId6" Type="http://schemas.openxmlformats.org/officeDocument/2006/relationships/image" Target="../media/image22.png"/><Relationship Id="rId7" Type="http://schemas.openxmlformats.org/officeDocument/2006/relationships/image" Target="../media/image35.png"/><Relationship Id="rId8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Relationship Id="rId4" Type="http://schemas.openxmlformats.org/officeDocument/2006/relationships/image" Target="../media/image31.png"/><Relationship Id="rId5" Type="http://schemas.openxmlformats.org/officeDocument/2006/relationships/image" Target="../media/image3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jp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erik@vailvalleypartnership.com" TargetMode="External"/><Relationship Id="rId4" Type="http://schemas.openxmlformats.org/officeDocument/2006/relationships/hyperlink" Target="mailto:cbeidel@vailvalleypartnership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9.png"/><Relationship Id="rId7" Type="http://schemas.openxmlformats.org/officeDocument/2006/relationships/image" Target="../media/image5.png"/><Relationship Id="rId8" Type="http://schemas.openxmlformats.org/officeDocument/2006/relationships/image" Target="../media/image3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Relationship Id="rId4" Type="http://schemas.openxmlformats.org/officeDocument/2006/relationships/image" Target="../media/image43.png"/><Relationship Id="rId5" Type="http://schemas.openxmlformats.org/officeDocument/2006/relationships/image" Target="../media/image16.png"/><Relationship Id="rId6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3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5" Type="http://schemas.openxmlformats.org/officeDocument/2006/relationships/image" Target="../media/image4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f964e76d6c_0_0"/>
          <p:cNvSpPr/>
          <p:nvPr/>
        </p:nvSpPr>
        <p:spPr>
          <a:xfrm>
            <a:off x="-11132" y="0"/>
            <a:ext cx="5238300" cy="5143500"/>
          </a:xfrm>
          <a:prstGeom prst="parallelogram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f964e76d6c_0_0"/>
          <p:cNvSpPr txBox="1"/>
          <p:nvPr/>
        </p:nvSpPr>
        <p:spPr>
          <a:xfrm>
            <a:off x="232337" y="2489534"/>
            <a:ext cx="3825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gf964e76d6c_0_0"/>
          <p:cNvPicPr preferRelativeResize="0"/>
          <p:nvPr/>
        </p:nvPicPr>
        <p:blipFill rotWithShape="1">
          <a:blip r:embed="rId3">
            <a:alphaModFix/>
          </a:blip>
          <a:srcRect b="0" l="76979" r="0" t="56180"/>
          <a:stretch/>
        </p:blipFill>
        <p:spPr>
          <a:xfrm>
            <a:off x="6265005" y="2889664"/>
            <a:ext cx="2102712" cy="2253829"/>
          </a:xfrm>
          <a:prstGeom prst="rect">
            <a:avLst/>
          </a:prstGeom>
          <a:noFill/>
          <a:ln>
            <a:noFill/>
          </a:ln>
          <a:effectLst>
            <a:outerShdw blurRad="190500" rotWithShape="0" algn="tl" dir="2700000" dist="38100">
              <a:srgbClr val="000000">
                <a:alpha val="40000"/>
              </a:srgbClr>
            </a:outerShdw>
          </a:effectLst>
        </p:spPr>
      </p:pic>
      <p:grpSp>
        <p:nvGrpSpPr>
          <p:cNvPr id="362" name="Google Shape;362;gf964e76d6c_0_0"/>
          <p:cNvGrpSpPr/>
          <p:nvPr/>
        </p:nvGrpSpPr>
        <p:grpSpPr>
          <a:xfrm>
            <a:off x="-14445" y="-4833"/>
            <a:ext cx="9153634" cy="176175"/>
            <a:chOff x="-2985" y="7104"/>
            <a:chExt cx="12204846" cy="234900"/>
          </a:xfrm>
        </p:grpSpPr>
        <p:sp>
          <p:nvSpPr>
            <p:cNvPr id="363" name="Google Shape;363;gf964e76d6c_0_0"/>
            <p:cNvSpPr/>
            <p:nvPr/>
          </p:nvSpPr>
          <p:spPr>
            <a:xfrm>
              <a:off x="-2985" y="7104"/>
              <a:ext cx="3009300" cy="234900"/>
            </a:xfrm>
            <a:prstGeom prst="rect">
              <a:avLst/>
            </a:prstGeom>
            <a:solidFill>
              <a:srgbClr val="F89521"/>
            </a:solidFill>
            <a:ln cap="flat" cmpd="sng" w="12700">
              <a:solidFill>
                <a:srgbClr val="F8952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gf964e76d6c_0_0"/>
            <p:cNvSpPr/>
            <p:nvPr/>
          </p:nvSpPr>
          <p:spPr>
            <a:xfrm>
              <a:off x="3016228" y="7104"/>
              <a:ext cx="3009300" cy="234900"/>
            </a:xfrm>
            <a:prstGeom prst="rect">
              <a:avLst/>
            </a:prstGeom>
            <a:solidFill>
              <a:srgbClr val="404652"/>
            </a:solidFill>
            <a:ln cap="flat" cmpd="sng" w="12700">
              <a:solidFill>
                <a:srgbClr val="4046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gf964e76d6c_0_0"/>
            <p:cNvSpPr/>
            <p:nvPr/>
          </p:nvSpPr>
          <p:spPr>
            <a:xfrm>
              <a:off x="6035441" y="7104"/>
              <a:ext cx="3027900" cy="234900"/>
            </a:xfrm>
            <a:prstGeom prst="rect">
              <a:avLst/>
            </a:prstGeom>
            <a:solidFill>
              <a:srgbClr val="2D98B0"/>
            </a:solidFill>
            <a:ln cap="flat" cmpd="sng" w="12700">
              <a:solidFill>
                <a:srgbClr val="2D98B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gf964e76d6c_0_0"/>
            <p:cNvSpPr/>
            <p:nvPr/>
          </p:nvSpPr>
          <p:spPr>
            <a:xfrm>
              <a:off x="9063261" y="7104"/>
              <a:ext cx="3138600" cy="234900"/>
            </a:xfrm>
            <a:prstGeom prst="rect">
              <a:avLst/>
            </a:prstGeom>
            <a:solidFill>
              <a:srgbClr val="96B83D"/>
            </a:solidFill>
            <a:ln cap="flat" cmpd="sng" w="12700">
              <a:solidFill>
                <a:srgbClr val="96B8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7" name="Google Shape;367;gf964e76d6c_0_0"/>
          <p:cNvSpPr txBox="1"/>
          <p:nvPr/>
        </p:nvSpPr>
        <p:spPr>
          <a:xfrm>
            <a:off x="294525" y="2357950"/>
            <a:ext cx="58167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en-US" sz="45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Eagle County Work-Based Learning Opportunities</a:t>
            </a:r>
            <a:endParaRPr b="0" i="0" sz="45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8" name="Google Shape;368;gf964e76d6c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7175" y="171350"/>
            <a:ext cx="3885650" cy="259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f964e76d6c_0_0"/>
          <p:cNvPicPr preferRelativeResize="0"/>
          <p:nvPr/>
        </p:nvPicPr>
        <p:blipFill rotWithShape="1">
          <a:blip r:embed="rId5">
            <a:alphaModFix/>
          </a:blip>
          <a:srcRect b="0" l="0" r="0" t="33311"/>
          <a:stretch/>
        </p:blipFill>
        <p:spPr>
          <a:xfrm>
            <a:off x="0" y="248125"/>
            <a:ext cx="3581373" cy="179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457e08d8ee_2_200"/>
          <p:cNvSpPr/>
          <p:nvPr/>
        </p:nvSpPr>
        <p:spPr>
          <a:xfrm>
            <a:off x="374917" y="292850"/>
            <a:ext cx="3182100" cy="11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BENEFITS OF A YOUTH APPRENTICESHIP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2457e08d8ee_2_200"/>
          <p:cNvSpPr txBox="1"/>
          <p:nvPr/>
        </p:nvSpPr>
        <p:spPr>
          <a:xfrm>
            <a:off x="227475" y="1511300"/>
            <a:ext cx="3477000" cy="3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49" lvl="0" marL="21431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Addresses organizational equity goals by building diverse young talent pipelines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49" lvl="0" marL="21431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Creates an employee pipeline that already has housing in our valley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49" lvl="0" marL="21431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Fosters an inclusive culture of mentorship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49" lvl="0" marL="214311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Minimizes recruiting costs and maximizes training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14313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Accelerates business transformation enhanced by digital natives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2" name="Google Shape;482;g2457e08d8ee_2_200"/>
          <p:cNvGrpSpPr/>
          <p:nvPr/>
        </p:nvGrpSpPr>
        <p:grpSpPr>
          <a:xfrm>
            <a:off x="-2239" y="5328"/>
            <a:ext cx="9153634" cy="176175"/>
            <a:chOff x="-2985" y="7104"/>
            <a:chExt cx="12204846" cy="234900"/>
          </a:xfrm>
        </p:grpSpPr>
        <p:sp>
          <p:nvSpPr>
            <p:cNvPr id="483" name="Google Shape;483;g2457e08d8ee_2_200"/>
            <p:cNvSpPr/>
            <p:nvPr/>
          </p:nvSpPr>
          <p:spPr>
            <a:xfrm>
              <a:off x="6035441" y="7104"/>
              <a:ext cx="3027900" cy="234900"/>
            </a:xfrm>
            <a:prstGeom prst="rect">
              <a:avLst/>
            </a:prstGeom>
            <a:solidFill>
              <a:srgbClr val="2D98B0"/>
            </a:solidFill>
            <a:ln cap="flat" cmpd="sng" w="12700">
              <a:solidFill>
                <a:srgbClr val="2D98B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g2457e08d8ee_2_200"/>
            <p:cNvSpPr/>
            <p:nvPr/>
          </p:nvSpPr>
          <p:spPr>
            <a:xfrm>
              <a:off x="9063261" y="7104"/>
              <a:ext cx="3138600" cy="234900"/>
            </a:xfrm>
            <a:prstGeom prst="rect">
              <a:avLst/>
            </a:prstGeom>
            <a:solidFill>
              <a:srgbClr val="96B83D"/>
            </a:solidFill>
            <a:ln cap="flat" cmpd="sng" w="12700">
              <a:solidFill>
                <a:srgbClr val="96B8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g2457e08d8ee_2_200"/>
            <p:cNvSpPr/>
            <p:nvPr/>
          </p:nvSpPr>
          <p:spPr>
            <a:xfrm>
              <a:off x="-2985" y="7104"/>
              <a:ext cx="3009300" cy="234900"/>
            </a:xfrm>
            <a:prstGeom prst="rect">
              <a:avLst/>
            </a:prstGeom>
            <a:solidFill>
              <a:srgbClr val="F89521"/>
            </a:solidFill>
            <a:ln cap="flat" cmpd="sng" w="12700">
              <a:solidFill>
                <a:srgbClr val="F8952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g2457e08d8ee_2_200"/>
            <p:cNvSpPr/>
            <p:nvPr/>
          </p:nvSpPr>
          <p:spPr>
            <a:xfrm>
              <a:off x="3016228" y="7104"/>
              <a:ext cx="3009300" cy="234900"/>
            </a:xfrm>
            <a:prstGeom prst="rect">
              <a:avLst/>
            </a:prstGeom>
            <a:solidFill>
              <a:srgbClr val="404652"/>
            </a:solidFill>
            <a:ln cap="flat" cmpd="sng" w="12700">
              <a:solidFill>
                <a:srgbClr val="4046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7" name="Google Shape;487;g2457e08d8ee_2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1738" y="181500"/>
            <a:ext cx="2963000" cy="197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2457e08d8ee_2_200"/>
          <p:cNvPicPr preferRelativeResize="0"/>
          <p:nvPr/>
        </p:nvPicPr>
        <p:blipFill rotWithShape="1">
          <a:blip r:embed="rId4">
            <a:alphaModFix/>
          </a:blip>
          <a:srcRect b="3893" l="9048" r="29856" t="28847"/>
          <a:stretch/>
        </p:blipFill>
        <p:spPr>
          <a:xfrm>
            <a:off x="6677500" y="122275"/>
            <a:ext cx="2466499" cy="18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2457e08d8ee_2_200"/>
          <p:cNvPicPr preferRelativeResize="0"/>
          <p:nvPr/>
        </p:nvPicPr>
        <p:blipFill rotWithShape="1">
          <a:blip r:embed="rId5">
            <a:alphaModFix/>
          </a:blip>
          <a:srcRect b="0" l="0" r="0" t="13643"/>
          <a:stretch/>
        </p:blipFill>
        <p:spPr>
          <a:xfrm>
            <a:off x="6722000" y="1932025"/>
            <a:ext cx="2506799" cy="324802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2457e08d8ee_2_200"/>
          <p:cNvSpPr/>
          <p:nvPr/>
        </p:nvSpPr>
        <p:spPr>
          <a:xfrm rot="5400000">
            <a:off x="7863490" y="790524"/>
            <a:ext cx="94500" cy="2377500"/>
          </a:xfrm>
          <a:prstGeom prst="rect">
            <a:avLst/>
          </a:prstGeom>
          <a:solidFill>
            <a:srgbClr val="F896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2457e08d8ee_2_200"/>
          <p:cNvSpPr/>
          <p:nvPr/>
        </p:nvSpPr>
        <p:spPr>
          <a:xfrm>
            <a:off x="6677508" y="0"/>
            <a:ext cx="91500" cy="5143500"/>
          </a:xfrm>
          <a:prstGeom prst="rect">
            <a:avLst/>
          </a:prstGeom>
          <a:solidFill>
            <a:srgbClr val="2D98B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2" name="Google Shape;492;g2457e08d8ee_2_200"/>
          <p:cNvPicPr preferRelativeResize="0"/>
          <p:nvPr/>
        </p:nvPicPr>
        <p:blipFill rotWithShape="1">
          <a:blip r:embed="rId6">
            <a:alphaModFix/>
          </a:blip>
          <a:srcRect b="0" l="0" r="19177" t="0"/>
          <a:stretch/>
        </p:blipFill>
        <p:spPr>
          <a:xfrm>
            <a:off x="4520923" y="2156350"/>
            <a:ext cx="2156575" cy="177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0e002d82f0_1_55"/>
          <p:cNvSpPr/>
          <p:nvPr/>
        </p:nvSpPr>
        <p:spPr>
          <a:xfrm rot="6594984">
            <a:off x="8091352" y="4135541"/>
            <a:ext cx="1819542" cy="1496864"/>
          </a:xfrm>
          <a:custGeom>
            <a:rect b="b" l="l" r="r" t="t"/>
            <a:pathLst>
              <a:path extrusionOk="0" h="8158476" w="9917197">
                <a:moveTo>
                  <a:pt x="9917197" y="4079238"/>
                </a:moveTo>
                <a:lnTo>
                  <a:pt x="8138077" y="8158476"/>
                </a:lnTo>
                <a:lnTo>
                  <a:pt x="1779120" y="8158476"/>
                </a:lnTo>
                <a:lnTo>
                  <a:pt x="0" y="4079238"/>
                </a:lnTo>
                <a:lnTo>
                  <a:pt x="1779120" y="0"/>
                </a:lnTo>
              </a:path>
            </a:pathLst>
          </a:custGeom>
          <a:noFill/>
          <a:ln cap="flat" cmpd="sng" w="19050">
            <a:solidFill>
              <a:srgbClr val="96B93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8" name="Google Shape;498;g30e002d82f0_1_55"/>
          <p:cNvGrpSpPr/>
          <p:nvPr/>
        </p:nvGrpSpPr>
        <p:grpSpPr>
          <a:xfrm>
            <a:off x="-51514" y="-97512"/>
            <a:ext cx="9304557" cy="294750"/>
            <a:chOff x="13252" y="6464968"/>
            <a:chExt cx="11610378" cy="393000"/>
          </a:xfrm>
        </p:grpSpPr>
        <p:sp>
          <p:nvSpPr>
            <p:cNvPr id="499" name="Google Shape;499;g30e002d82f0_1_55"/>
            <p:cNvSpPr/>
            <p:nvPr/>
          </p:nvSpPr>
          <p:spPr>
            <a:xfrm>
              <a:off x="13252" y="6464968"/>
              <a:ext cx="2903700" cy="393000"/>
            </a:xfrm>
            <a:prstGeom prst="rect">
              <a:avLst/>
            </a:prstGeom>
            <a:solidFill>
              <a:srgbClr val="F8962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g30e002d82f0_1_55"/>
            <p:cNvSpPr/>
            <p:nvPr/>
          </p:nvSpPr>
          <p:spPr>
            <a:xfrm>
              <a:off x="2915478" y="6464968"/>
              <a:ext cx="2903700" cy="393000"/>
            </a:xfrm>
            <a:prstGeom prst="rect">
              <a:avLst/>
            </a:prstGeom>
            <a:solidFill>
              <a:srgbClr val="41475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g30e002d82f0_1_55"/>
            <p:cNvSpPr/>
            <p:nvPr/>
          </p:nvSpPr>
          <p:spPr>
            <a:xfrm>
              <a:off x="5817704" y="6464968"/>
              <a:ext cx="2903700" cy="393000"/>
            </a:xfrm>
            <a:prstGeom prst="rect">
              <a:avLst/>
            </a:prstGeom>
            <a:solidFill>
              <a:srgbClr val="2F9BB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g30e002d82f0_1_55"/>
            <p:cNvSpPr/>
            <p:nvPr/>
          </p:nvSpPr>
          <p:spPr>
            <a:xfrm>
              <a:off x="8719930" y="6464968"/>
              <a:ext cx="2903700" cy="393000"/>
            </a:xfrm>
            <a:prstGeom prst="rect">
              <a:avLst/>
            </a:prstGeom>
            <a:solidFill>
              <a:srgbClr val="96B93E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3" name="Google Shape;503;g30e002d82f0_1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2777" y="440100"/>
            <a:ext cx="780025" cy="4688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4" name="Google Shape;504;g30e002d82f0_1_55"/>
          <p:cNvGrpSpPr/>
          <p:nvPr/>
        </p:nvGrpSpPr>
        <p:grpSpPr>
          <a:xfrm>
            <a:off x="1890772" y="3001226"/>
            <a:ext cx="5363355" cy="1659475"/>
            <a:chOff x="1087394" y="2779545"/>
            <a:chExt cx="10561944" cy="3267969"/>
          </a:xfrm>
        </p:grpSpPr>
        <p:pic>
          <p:nvPicPr>
            <p:cNvPr descr="US College Diploma Style 5 | Buy Diploma Online" id="505" name="Google Shape;505;g30e002d82f0_1_5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87394" y="2779546"/>
              <a:ext cx="4001157" cy="30511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ertificate of apprenticeship template" id="506" name="Google Shape;506;g30e002d82f0_1_55"/>
            <p:cNvPicPr preferRelativeResize="0"/>
            <p:nvPr/>
          </p:nvPicPr>
          <p:blipFill rotWithShape="1">
            <a:blip r:embed="rId5">
              <a:alphaModFix/>
            </a:blip>
            <a:srcRect b="3766" l="3859" r="3143" t="4565"/>
            <a:stretch/>
          </p:blipFill>
          <p:spPr>
            <a:xfrm>
              <a:off x="7245360" y="2779545"/>
              <a:ext cx="4403978" cy="32679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7" name="Google Shape;507;g30e002d82f0_1_55"/>
            <p:cNvSpPr/>
            <p:nvPr/>
          </p:nvSpPr>
          <p:spPr>
            <a:xfrm>
              <a:off x="5518157" y="3736777"/>
              <a:ext cx="1155600" cy="734400"/>
            </a:xfrm>
            <a:prstGeom prst="mathEqual">
              <a:avLst>
                <a:gd fmla="val 23520" name="adj1"/>
                <a:gd fmla="val 11760" name="adj2"/>
              </a:avLst>
            </a:prstGeom>
            <a:solidFill>
              <a:srgbClr val="41475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8" name="Google Shape;508;g30e002d82f0_1_55"/>
          <p:cNvSpPr txBox="1"/>
          <p:nvPr/>
        </p:nvSpPr>
        <p:spPr>
          <a:xfrm>
            <a:off x="881743" y="1186756"/>
            <a:ext cx="7207500" cy="14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414753"/>
                </a:solidFill>
                <a:latin typeface="Trebuchet MS"/>
                <a:ea typeface="Trebuchet MS"/>
                <a:cs typeface="Trebuchet MS"/>
                <a:sym typeface="Trebuchet MS"/>
              </a:rPr>
              <a:t>We’re changing the readiness narrative </a:t>
            </a:r>
            <a:r>
              <a:rPr b="1" i="1" lang="en-US" sz="2900" u="none" cap="none" strike="noStrike">
                <a:solidFill>
                  <a:srgbClr val="2F9BB1"/>
                </a:solidFill>
                <a:latin typeface="Trebuchet MS"/>
                <a:ea typeface="Trebuchet MS"/>
                <a:cs typeface="Trebuchet MS"/>
                <a:sym typeface="Trebuchet MS"/>
              </a:rPr>
              <a:t>one size does not fit all</a:t>
            </a:r>
            <a:r>
              <a:rPr b="0" i="0" lang="en-US" sz="2900" u="none" cap="none" strike="noStrike">
                <a:solidFill>
                  <a:srgbClr val="414753"/>
                </a:solidFill>
                <a:latin typeface="Trebuchet MS"/>
                <a:ea typeface="Trebuchet MS"/>
                <a:cs typeface="Trebuchet MS"/>
                <a:sym typeface="Trebuchet MS"/>
              </a:rPr>
              <a:t>… and it excludes those who need it most.</a:t>
            </a:r>
            <a:endParaRPr b="0" i="1" sz="2900" u="none" cap="none" strike="noStrike">
              <a:solidFill>
                <a:srgbClr val="96B93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9" name="Google Shape;509;g30e002d82f0_1_55"/>
          <p:cNvSpPr txBox="1"/>
          <p:nvPr/>
        </p:nvSpPr>
        <p:spPr>
          <a:xfrm>
            <a:off x="376447" y="699524"/>
            <a:ext cx="78465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F89621"/>
                </a:solidFill>
                <a:latin typeface="Poppins"/>
                <a:ea typeface="Poppins"/>
                <a:cs typeface="Poppins"/>
                <a:sym typeface="Poppins"/>
              </a:rPr>
              <a:t>WHY REGISTERED APPRENTICESHIP?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30e002d82f0_1_55"/>
          <p:cNvSpPr/>
          <p:nvPr/>
        </p:nvSpPr>
        <p:spPr>
          <a:xfrm rot="-2036007">
            <a:off x="-1187571" y="1695455"/>
            <a:ext cx="2272183" cy="2321274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19050">
            <a:solidFill>
              <a:srgbClr val="FFCC3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g30e002d82f0_1_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457e08d8ee_2_233"/>
          <p:cNvSpPr/>
          <p:nvPr/>
        </p:nvSpPr>
        <p:spPr>
          <a:xfrm>
            <a:off x="-94" y="4583869"/>
            <a:ext cx="9144000" cy="698400"/>
          </a:xfrm>
          <a:prstGeom prst="rect">
            <a:avLst/>
          </a:prstGeom>
          <a:solidFill>
            <a:srgbClr val="40465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g2457e08d8ee_2_233"/>
          <p:cNvSpPr txBox="1"/>
          <p:nvPr/>
        </p:nvSpPr>
        <p:spPr>
          <a:xfrm>
            <a:off x="871300" y="165021"/>
            <a:ext cx="7828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40465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Year Apprenticeship Timeline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2457e08d8ee_2_233"/>
          <p:cNvSpPr txBox="1"/>
          <p:nvPr/>
        </p:nvSpPr>
        <p:spPr>
          <a:xfrm>
            <a:off x="685173" y="4601993"/>
            <a:ext cx="68448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t/>
            </a:r>
            <a:endParaRPr b="0" i="1" sz="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-US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Apprentices are guaranteed and must be willing to commit the required number of hours, together employer and apprentice may decide to increase work hours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g2457e08d8ee_2_233"/>
          <p:cNvSpPr/>
          <p:nvPr/>
        </p:nvSpPr>
        <p:spPr>
          <a:xfrm>
            <a:off x="495825" y="4644860"/>
            <a:ext cx="3213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** 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0" name="Google Shape;520;g2457e08d8ee_2_233"/>
          <p:cNvGrpSpPr/>
          <p:nvPr/>
        </p:nvGrpSpPr>
        <p:grpSpPr>
          <a:xfrm>
            <a:off x="438664" y="660236"/>
            <a:ext cx="7897981" cy="3134583"/>
            <a:chOff x="289243" y="1166013"/>
            <a:chExt cx="10175189" cy="4179444"/>
          </a:xfrm>
        </p:grpSpPr>
        <p:sp>
          <p:nvSpPr>
            <p:cNvPr id="521" name="Google Shape;521;g2457e08d8ee_2_233"/>
            <p:cNvSpPr/>
            <p:nvPr/>
          </p:nvSpPr>
          <p:spPr>
            <a:xfrm>
              <a:off x="289244" y="1484732"/>
              <a:ext cx="4892400" cy="1122000"/>
            </a:xfrm>
            <a:prstGeom prst="rect">
              <a:avLst/>
            </a:prstGeom>
            <a:solidFill>
              <a:srgbClr val="F8962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g2457e08d8ee_2_233"/>
            <p:cNvSpPr/>
            <p:nvPr/>
          </p:nvSpPr>
          <p:spPr>
            <a:xfrm>
              <a:off x="296405" y="2745332"/>
              <a:ext cx="4892400" cy="1122000"/>
            </a:xfrm>
            <a:prstGeom prst="rect">
              <a:avLst/>
            </a:prstGeom>
            <a:solidFill>
              <a:srgbClr val="96B93E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g2457e08d8ee_2_233"/>
            <p:cNvSpPr/>
            <p:nvPr/>
          </p:nvSpPr>
          <p:spPr>
            <a:xfrm>
              <a:off x="289243" y="4006257"/>
              <a:ext cx="4892400" cy="1339200"/>
            </a:xfrm>
            <a:prstGeom prst="rect">
              <a:avLst/>
            </a:prstGeom>
            <a:solidFill>
              <a:srgbClr val="2F9BB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4" name="Google Shape;524;g2457e08d8ee_2_233"/>
            <p:cNvGrpSpPr/>
            <p:nvPr/>
          </p:nvGrpSpPr>
          <p:grpSpPr>
            <a:xfrm>
              <a:off x="5407016" y="1482348"/>
              <a:ext cx="1163183" cy="3656666"/>
              <a:chOff x="872008" y="1833281"/>
              <a:chExt cx="1680900" cy="5284200"/>
            </a:xfrm>
          </p:grpSpPr>
          <p:sp>
            <p:nvSpPr>
              <p:cNvPr id="525" name="Google Shape;525;g2457e08d8ee_2_233"/>
              <p:cNvSpPr/>
              <p:nvPr/>
            </p:nvSpPr>
            <p:spPr>
              <a:xfrm>
                <a:off x="872008" y="1833281"/>
                <a:ext cx="1680900" cy="5284200"/>
              </a:xfrm>
              <a:prstGeom prst="rect">
                <a:avLst/>
              </a:prstGeom>
              <a:noFill/>
              <a:ln cap="flat" cmpd="sng" w="38100">
                <a:solidFill>
                  <a:srgbClr val="EC7837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6" name="Google Shape;526;g2457e08d8ee_2_23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462630" y="2657825"/>
                <a:ext cx="685096" cy="6850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7" name="Google Shape;527;g2457e08d8ee_2_233"/>
              <p:cNvSpPr txBox="1"/>
              <p:nvPr/>
            </p:nvSpPr>
            <p:spPr>
              <a:xfrm>
                <a:off x="971919" y="3838844"/>
                <a:ext cx="1501200" cy="66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-US" sz="900" u="none" cap="none" strike="noStrike">
                    <a:solidFill>
                      <a:srgbClr val="EC7837"/>
                    </a:solidFill>
                    <a:latin typeface="Arial"/>
                    <a:ea typeface="Arial"/>
                    <a:cs typeface="Arial"/>
                    <a:sym typeface="Arial"/>
                  </a:rPr>
                  <a:t>High School Graduation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8" name="Google Shape;528;g2457e08d8ee_2_233"/>
            <p:cNvGrpSpPr/>
            <p:nvPr/>
          </p:nvGrpSpPr>
          <p:grpSpPr>
            <a:xfrm>
              <a:off x="1919248" y="1476373"/>
              <a:ext cx="1800" cy="3852368"/>
              <a:chOff x="8954913" y="1822546"/>
              <a:chExt cx="1800" cy="3852368"/>
            </a:xfrm>
          </p:grpSpPr>
          <p:cxnSp>
            <p:nvCxnSpPr>
              <p:cNvPr id="529" name="Google Shape;529;g2457e08d8ee_2_233"/>
              <p:cNvCxnSpPr/>
              <p:nvPr/>
            </p:nvCxnSpPr>
            <p:spPr>
              <a:xfrm>
                <a:off x="8956713" y="1822546"/>
                <a:ext cx="0" cy="11244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AC45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530" name="Google Shape;530;g2457e08d8ee_2_233"/>
              <p:cNvCxnSpPr/>
              <p:nvPr/>
            </p:nvCxnSpPr>
            <p:spPr>
              <a:xfrm>
                <a:off x="8956713" y="3095851"/>
                <a:ext cx="0" cy="11220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C2DA7E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531" name="Google Shape;531;g2457e08d8ee_2_233"/>
              <p:cNvCxnSpPr/>
              <p:nvPr/>
            </p:nvCxnSpPr>
            <p:spPr>
              <a:xfrm flipH="1">
                <a:off x="8954913" y="4357314"/>
                <a:ext cx="1800" cy="13176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6EC7D7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532" name="Google Shape;532;g2457e08d8ee_2_233"/>
            <p:cNvGrpSpPr/>
            <p:nvPr/>
          </p:nvGrpSpPr>
          <p:grpSpPr>
            <a:xfrm>
              <a:off x="421720" y="1450618"/>
              <a:ext cx="1248000" cy="1106215"/>
              <a:chOff x="230979" y="1037163"/>
              <a:chExt cx="1248000" cy="1106215"/>
            </a:xfrm>
          </p:grpSpPr>
          <p:pic>
            <p:nvPicPr>
              <p:cNvPr descr="Schoolhouse outline" id="533" name="Google Shape;533;g2457e08d8ee_2_23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59593" y="1037163"/>
                <a:ext cx="628197" cy="6281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4" name="Google Shape;534;g2457e08d8ee_2_233"/>
              <p:cNvSpPr txBox="1"/>
              <p:nvPr/>
            </p:nvSpPr>
            <p:spPr>
              <a:xfrm>
                <a:off x="230979" y="1599478"/>
                <a:ext cx="1248000" cy="54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en-US" sz="11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High </a:t>
                </a:r>
                <a:br>
                  <a:rPr b="1" i="0" lang="en-US" sz="11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1" i="0" lang="en-US" sz="11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School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5" name="Google Shape;535;g2457e08d8ee_2_233"/>
            <p:cNvGrpSpPr/>
            <p:nvPr/>
          </p:nvGrpSpPr>
          <p:grpSpPr>
            <a:xfrm>
              <a:off x="474726" y="2790766"/>
              <a:ext cx="1394400" cy="1076853"/>
              <a:chOff x="289243" y="2377311"/>
              <a:chExt cx="1394400" cy="1076853"/>
            </a:xfrm>
          </p:grpSpPr>
          <p:pic>
            <p:nvPicPr>
              <p:cNvPr descr="Briefcase outline" id="536" name="Google Shape;536;g2457e08d8ee_2_23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10378" y="2377311"/>
                <a:ext cx="586063" cy="58606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7" name="Google Shape;537;g2457e08d8ee_2_233"/>
              <p:cNvSpPr txBox="1"/>
              <p:nvPr/>
            </p:nvSpPr>
            <p:spPr>
              <a:xfrm>
                <a:off x="289243" y="2910264"/>
                <a:ext cx="1394400" cy="54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en-US" sz="11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On-The-Job</a:t>
                </a:r>
                <a:br>
                  <a:rPr b="1" i="0" lang="en-US" sz="11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1" i="0" lang="en-US" sz="11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  Training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8" name="Google Shape;538;g2457e08d8ee_2_233"/>
            <p:cNvGrpSpPr/>
            <p:nvPr/>
          </p:nvGrpSpPr>
          <p:grpSpPr>
            <a:xfrm>
              <a:off x="421720" y="4057650"/>
              <a:ext cx="1366800" cy="1062224"/>
              <a:chOff x="229738" y="3644195"/>
              <a:chExt cx="1366800" cy="1062224"/>
            </a:xfrm>
          </p:grpSpPr>
          <p:pic>
            <p:nvPicPr>
              <p:cNvPr descr="Diploma outline" id="539" name="Google Shape;539;g2457e08d8ee_2_23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604805" y="3644195"/>
                <a:ext cx="581744" cy="5817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40" name="Google Shape;540;g2457e08d8ee_2_233"/>
              <p:cNvSpPr txBox="1"/>
              <p:nvPr/>
            </p:nvSpPr>
            <p:spPr>
              <a:xfrm>
                <a:off x="229738" y="4162519"/>
                <a:ext cx="1366800" cy="54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en-US" sz="11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Courses </a:t>
                </a:r>
                <a:br>
                  <a:rPr b="1" i="0" lang="en-US" sz="11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b="1" i="0" lang="en-US" sz="11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&amp; Credentials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1" name="Google Shape;541;g2457e08d8ee_2_233"/>
            <p:cNvSpPr txBox="1"/>
            <p:nvPr/>
          </p:nvSpPr>
          <p:spPr>
            <a:xfrm>
              <a:off x="3923994" y="1166980"/>
              <a:ext cx="7218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US" sz="10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Year 1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g2457e08d8ee_2_233"/>
            <p:cNvSpPr txBox="1"/>
            <p:nvPr/>
          </p:nvSpPr>
          <p:spPr>
            <a:xfrm>
              <a:off x="2320100" y="1166013"/>
              <a:ext cx="10086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US" sz="10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Summer 1</a:t>
              </a:r>
              <a:endPara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g2457e08d8ee_2_233"/>
            <p:cNvSpPr txBox="1"/>
            <p:nvPr/>
          </p:nvSpPr>
          <p:spPr>
            <a:xfrm>
              <a:off x="7218333" y="1175956"/>
              <a:ext cx="721800" cy="2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US" sz="10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Year 2</a:t>
              </a:r>
              <a:endParaRPr b="1" i="1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g2457e08d8ee_2_233"/>
            <p:cNvSpPr txBox="1"/>
            <p:nvPr/>
          </p:nvSpPr>
          <p:spPr>
            <a:xfrm>
              <a:off x="1982128" y="1945466"/>
              <a:ext cx="15480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None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g2457e08d8ee_2_233"/>
            <p:cNvSpPr txBox="1"/>
            <p:nvPr/>
          </p:nvSpPr>
          <p:spPr>
            <a:xfrm>
              <a:off x="3837384" y="1760650"/>
              <a:ext cx="12543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HS Classes</a:t>
              </a:r>
              <a:br>
                <a:rPr b="0" i="0" lang="en-US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&amp; Concurrent Enrollment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g2457e08d8ee_2_233"/>
            <p:cNvSpPr/>
            <p:nvPr/>
          </p:nvSpPr>
          <p:spPr>
            <a:xfrm>
              <a:off x="6875517" y="1513897"/>
              <a:ext cx="1408500" cy="1140000"/>
            </a:xfrm>
            <a:prstGeom prst="rect">
              <a:avLst/>
            </a:prstGeom>
            <a:solidFill>
              <a:srgbClr val="F8962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g2457e08d8ee_2_233"/>
            <p:cNvSpPr/>
            <p:nvPr/>
          </p:nvSpPr>
          <p:spPr>
            <a:xfrm>
              <a:off x="6889239" y="2800861"/>
              <a:ext cx="1408500" cy="1123200"/>
            </a:xfrm>
            <a:prstGeom prst="rect">
              <a:avLst/>
            </a:prstGeom>
            <a:solidFill>
              <a:srgbClr val="96B93E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g2457e08d8ee_2_233"/>
            <p:cNvSpPr/>
            <p:nvPr/>
          </p:nvSpPr>
          <p:spPr>
            <a:xfrm>
              <a:off x="6896190" y="4065766"/>
              <a:ext cx="1408500" cy="1122000"/>
            </a:xfrm>
            <a:prstGeom prst="rect">
              <a:avLst/>
            </a:prstGeom>
            <a:solidFill>
              <a:srgbClr val="2F9BB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g2457e08d8ee_2_233"/>
            <p:cNvSpPr txBox="1"/>
            <p:nvPr/>
          </p:nvSpPr>
          <p:spPr>
            <a:xfrm>
              <a:off x="6882024" y="1895366"/>
              <a:ext cx="13944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None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g2457e08d8ee_2_233"/>
            <p:cNvSpPr txBox="1"/>
            <p:nvPr/>
          </p:nvSpPr>
          <p:spPr>
            <a:xfrm>
              <a:off x="2124392" y="3052549"/>
              <a:ext cx="1277400" cy="72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24 - 40 Hours</a:t>
              </a:r>
              <a:br>
                <a:rPr b="0" i="0" lang="en-US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per week **</a:t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g2457e08d8ee_2_233"/>
            <p:cNvSpPr txBox="1"/>
            <p:nvPr/>
          </p:nvSpPr>
          <p:spPr>
            <a:xfrm>
              <a:off x="3808511" y="3052532"/>
              <a:ext cx="1215000" cy="72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20 -24 Hours</a:t>
              </a:r>
              <a:br>
                <a:rPr b="0" i="0" lang="en-US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per week</a:t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g2457e08d8ee_2_233"/>
            <p:cNvSpPr txBox="1"/>
            <p:nvPr/>
          </p:nvSpPr>
          <p:spPr>
            <a:xfrm>
              <a:off x="6902873" y="3082619"/>
              <a:ext cx="1408500" cy="50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30</a:t>
              </a:r>
              <a:r>
                <a:rPr b="1" i="0" lang="en-US" sz="11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-</a:t>
              </a:r>
              <a:r>
                <a:rPr b="1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40 Hours</a:t>
              </a:r>
              <a:br>
                <a:rPr b="0" i="0" lang="en-US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per week</a:t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g2457e08d8ee_2_233"/>
            <p:cNvSpPr txBox="1"/>
            <p:nvPr/>
          </p:nvSpPr>
          <p:spPr>
            <a:xfrm>
              <a:off x="2096821" y="4517091"/>
              <a:ext cx="13119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Bootcamp</a:t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g2457e08d8ee_2_233"/>
            <p:cNvSpPr txBox="1"/>
            <p:nvPr/>
          </p:nvSpPr>
          <p:spPr>
            <a:xfrm>
              <a:off x="3849577" y="4517091"/>
              <a:ext cx="11166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1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None</a:t>
              </a:r>
              <a:endParaRPr b="0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g2457e08d8ee_2_233"/>
            <p:cNvSpPr txBox="1"/>
            <p:nvPr/>
          </p:nvSpPr>
          <p:spPr>
            <a:xfrm>
              <a:off x="6898888" y="4303503"/>
              <a:ext cx="14085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0" i="0" lang="en-US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0-5 Higher Education</a:t>
              </a:r>
              <a:br>
                <a:rPr b="0" i="0" lang="en-US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Courses</a:t>
              </a:r>
              <a:endPara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g2457e08d8ee_2_233"/>
            <p:cNvSpPr txBox="1"/>
            <p:nvPr/>
          </p:nvSpPr>
          <p:spPr>
            <a:xfrm>
              <a:off x="8644032" y="2919407"/>
              <a:ext cx="1820400" cy="128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rgbClr val="404652"/>
                  </a:solidFill>
                  <a:latin typeface="Arial"/>
                  <a:ea typeface="Arial"/>
                  <a:cs typeface="Arial"/>
                  <a:sym typeface="Arial"/>
                </a:rPr>
                <a:t>Apprenticeship Completion:</a:t>
              </a:r>
              <a:br>
                <a:rPr b="0" i="0" lang="en-US" sz="900" u="none" cap="none" strike="noStrike">
                  <a:solidFill>
                    <a:srgbClr val="404652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US" sz="900" u="none" cap="none" strike="noStrike">
                  <a:solidFill>
                    <a:srgbClr val="404652"/>
                  </a:solidFill>
                  <a:latin typeface="Arial"/>
                  <a:ea typeface="Arial"/>
                  <a:cs typeface="Arial"/>
                  <a:sym typeface="Arial"/>
                </a:rPr>
                <a:t>Seek continued employment with your company, pursue higher education, or both!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7" name="Google Shape;557;g2457e08d8ee_2_233"/>
            <p:cNvGrpSpPr/>
            <p:nvPr/>
          </p:nvGrpSpPr>
          <p:grpSpPr>
            <a:xfrm>
              <a:off x="3589505" y="1481998"/>
              <a:ext cx="6454" cy="3851482"/>
              <a:chOff x="6709845" y="1828171"/>
              <a:chExt cx="6454" cy="3851482"/>
            </a:xfrm>
          </p:grpSpPr>
          <p:cxnSp>
            <p:nvCxnSpPr>
              <p:cNvPr id="558" name="Google Shape;558;g2457e08d8ee_2_233"/>
              <p:cNvCxnSpPr/>
              <p:nvPr/>
            </p:nvCxnSpPr>
            <p:spPr>
              <a:xfrm>
                <a:off x="6711566" y="1828171"/>
                <a:ext cx="0" cy="11244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AC45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559" name="Google Shape;559;g2457e08d8ee_2_233"/>
              <p:cNvCxnSpPr/>
              <p:nvPr/>
            </p:nvCxnSpPr>
            <p:spPr>
              <a:xfrm>
                <a:off x="6716299" y="3091674"/>
                <a:ext cx="0" cy="11220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C2DA7E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560" name="Google Shape;560;g2457e08d8ee_2_233"/>
              <p:cNvCxnSpPr/>
              <p:nvPr/>
            </p:nvCxnSpPr>
            <p:spPr>
              <a:xfrm flipH="1">
                <a:off x="6709845" y="4353953"/>
                <a:ext cx="4200" cy="13257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6EC7D7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561" name="Google Shape;561;g2457e08d8ee_2_233"/>
            <p:cNvSpPr/>
            <p:nvPr/>
          </p:nvSpPr>
          <p:spPr>
            <a:xfrm>
              <a:off x="8695993" y="1563111"/>
              <a:ext cx="1663500" cy="3640800"/>
            </a:xfrm>
            <a:prstGeom prst="rect">
              <a:avLst/>
            </a:prstGeom>
            <a:noFill/>
            <a:ln cap="flat" cmpd="sng" w="38100">
              <a:solidFill>
                <a:srgbClr val="4046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2" name="Google Shape;562;g2457e08d8ee_2_23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268900" y="2078807"/>
              <a:ext cx="517671" cy="5176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3" name="Google Shape;563;g2457e08d8ee_2_233"/>
          <p:cNvSpPr txBox="1"/>
          <p:nvPr/>
        </p:nvSpPr>
        <p:spPr>
          <a:xfrm>
            <a:off x="361034" y="3886773"/>
            <a:ext cx="2244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EC7837"/>
                </a:solidFill>
                <a:latin typeface="Arial"/>
                <a:ea typeface="Arial"/>
                <a:cs typeface="Arial"/>
                <a:sym typeface="Arial"/>
              </a:rPr>
              <a:t>Higher Education:</a:t>
            </a:r>
            <a:br>
              <a:rPr b="0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900" u="none" cap="none" strike="noStrike">
                <a:solidFill>
                  <a:srgbClr val="404652"/>
                </a:solidFill>
                <a:latin typeface="Arial"/>
                <a:ea typeface="Arial"/>
                <a:cs typeface="Arial"/>
                <a:sym typeface="Arial"/>
              </a:rPr>
              <a:t>Post-graduation, apprentices will be able to enroll in higher education courses aligned with their industry pathway.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2457e08d8ee_2_233"/>
          <p:cNvSpPr txBox="1"/>
          <p:nvPr/>
        </p:nvSpPr>
        <p:spPr>
          <a:xfrm>
            <a:off x="3207464" y="3886773"/>
            <a:ext cx="2169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EC7837"/>
                </a:solidFill>
                <a:latin typeface="Arial"/>
                <a:ea typeface="Arial"/>
                <a:cs typeface="Arial"/>
                <a:sym typeface="Arial"/>
              </a:rPr>
              <a:t>Industry Credentials:</a:t>
            </a:r>
            <a:br>
              <a:rPr b="0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900" u="none" cap="none" strike="noStrike">
                <a:solidFill>
                  <a:srgbClr val="404652"/>
                </a:solidFill>
                <a:latin typeface="Arial"/>
                <a:ea typeface="Arial"/>
                <a:cs typeface="Arial"/>
                <a:sym typeface="Arial"/>
              </a:rPr>
              <a:t>Apprentices are required to pursue an industry credential to develop practical knowledge and skills.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2457e08d8ee_2_233"/>
          <p:cNvSpPr txBox="1"/>
          <p:nvPr/>
        </p:nvSpPr>
        <p:spPr>
          <a:xfrm>
            <a:off x="5782109" y="3764461"/>
            <a:ext cx="30426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900" u="none" cap="none" strike="noStrike">
                <a:solidFill>
                  <a:srgbClr val="EC7837"/>
                </a:solidFill>
                <a:latin typeface="Arial"/>
                <a:ea typeface="Arial"/>
                <a:cs typeface="Arial"/>
                <a:sym typeface="Arial"/>
              </a:rPr>
              <a:t>On the Job Training:</a:t>
            </a:r>
            <a:br>
              <a:rPr b="0" i="0" lang="en-US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900" u="none" cap="none" strike="noStrike">
                <a:solidFill>
                  <a:srgbClr val="404652"/>
                </a:solidFill>
                <a:latin typeface="Arial"/>
                <a:ea typeface="Arial"/>
                <a:cs typeface="Arial"/>
                <a:sym typeface="Arial"/>
              </a:rPr>
              <a:t>Each apprentice will develop career-ready, in-demand competencies through their employer. These skills are designed to have currency in the job-market, and to set up apprentices for future success.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g2457e08d8ee_2_233"/>
          <p:cNvSpPr/>
          <p:nvPr/>
        </p:nvSpPr>
        <p:spPr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567" name="Google Shape;567;g2457e08d8ee_2_2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2306" y="116582"/>
            <a:ext cx="604429" cy="604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g2457e08d8ee_2_30" title="Vail Health Apprentice DU2A4910.JPG"/>
          <p:cNvPicPr preferRelativeResize="0"/>
          <p:nvPr/>
        </p:nvPicPr>
        <p:blipFill rotWithShape="1">
          <a:blip r:embed="rId3">
            <a:alphaModFix/>
          </a:blip>
          <a:srcRect b="17670" l="-7667" r="17143" t="-17670"/>
          <a:stretch/>
        </p:blipFill>
        <p:spPr>
          <a:xfrm>
            <a:off x="5328101" y="601975"/>
            <a:ext cx="3815900" cy="2809651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g2457e08d8ee_2_30"/>
          <p:cNvSpPr/>
          <p:nvPr/>
        </p:nvSpPr>
        <p:spPr>
          <a:xfrm>
            <a:off x="-32831" y="-14591"/>
            <a:ext cx="5708920" cy="769117"/>
          </a:xfrm>
          <a:custGeom>
            <a:rect b="b" l="l" r="r" t="t"/>
            <a:pathLst>
              <a:path extrusionOk="0" h="1225685" w="7611894">
                <a:moveTo>
                  <a:pt x="4864" y="1225685"/>
                </a:moveTo>
                <a:cubicBezTo>
                  <a:pt x="3243" y="817123"/>
                  <a:pt x="1621" y="408562"/>
                  <a:pt x="0" y="0"/>
                </a:cubicBezTo>
                <a:lnTo>
                  <a:pt x="7611894" y="0"/>
                </a:lnTo>
                <a:lnTo>
                  <a:pt x="6916367" y="1225685"/>
                </a:lnTo>
                <a:lnTo>
                  <a:pt x="4864" y="1225685"/>
                </a:lnTo>
                <a:close/>
              </a:path>
            </a:pathLst>
          </a:custGeom>
          <a:solidFill>
            <a:srgbClr val="2D98B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Gallegos Corp.</a:t>
            </a:r>
            <a:endParaRPr b="1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575" name="Google Shape;575;g2457e08d8ee_2_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0850" y="4658113"/>
            <a:ext cx="620791" cy="38515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g2457e08d8ee_2_30"/>
          <p:cNvSpPr/>
          <p:nvPr/>
        </p:nvSpPr>
        <p:spPr>
          <a:xfrm>
            <a:off x="3139654" y="4530900"/>
            <a:ext cx="6003052" cy="639569"/>
          </a:xfrm>
          <a:custGeom>
            <a:rect b="b" l="l" r="r" t="t"/>
            <a:pathLst>
              <a:path extrusionOk="0" h="2149813" w="5012987">
                <a:moveTo>
                  <a:pt x="0" y="2149813"/>
                </a:moveTo>
                <a:lnTo>
                  <a:pt x="984915" y="0"/>
                </a:lnTo>
                <a:lnTo>
                  <a:pt x="5012987" y="0"/>
                </a:lnTo>
                <a:cubicBezTo>
                  <a:pt x="5008937" y="710119"/>
                  <a:pt x="5004888" y="1420239"/>
                  <a:pt x="5000838" y="2130358"/>
                </a:cubicBezTo>
                <a:lnTo>
                  <a:pt x="0" y="2149813"/>
                </a:lnTo>
                <a:close/>
              </a:path>
            </a:pathLst>
          </a:custGeom>
          <a:solidFill>
            <a:srgbClr val="18ABA8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g2457e08d8ee_2_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6763" y="1018089"/>
            <a:ext cx="3591188" cy="2393541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g2457e08d8ee_2_30"/>
          <p:cNvSpPr/>
          <p:nvPr/>
        </p:nvSpPr>
        <p:spPr>
          <a:xfrm>
            <a:off x="3047197" y="-77312"/>
            <a:ext cx="3591162" cy="2224368"/>
          </a:xfrm>
          <a:prstGeom prst="irregularSeal1">
            <a:avLst/>
          </a:prstGeom>
          <a:solidFill>
            <a:srgbClr val="FFCC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Luis Avila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Graduated Apprentice &amp; full time employee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g2457e08d8ee_2_30"/>
          <p:cNvSpPr/>
          <p:nvPr/>
        </p:nvSpPr>
        <p:spPr>
          <a:xfrm>
            <a:off x="4015850" y="2831351"/>
            <a:ext cx="2559060" cy="1963116"/>
          </a:xfrm>
          <a:prstGeom prst="irregularSeal1">
            <a:avLst/>
          </a:prstGeom>
          <a:solidFill>
            <a:srgbClr val="FFCC3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Bronte Nelson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1" lang="en-US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2nd year</a:t>
            </a:r>
            <a:endParaRPr b="0" i="1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g2457e08d8ee_2_30"/>
          <p:cNvSpPr/>
          <p:nvPr/>
        </p:nvSpPr>
        <p:spPr>
          <a:xfrm>
            <a:off x="140850" y="3411625"/>
            <a:ext cx="4061400" cy="1208400"/>
          </a:xfrm>
          <a:prstGeom prst="wedgeRoundRectCallout">
            <a:avLst>
              <a:gd fmla="val 26421" name="adj1"/>
              <a:gd fmla="val -63464" name="adj2"/>
              <a:gd fmla="val 0" name="adj3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“This apprenticeship taught me how to communicate on a professional level and gave me confidence.”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g2457e08d8ee_2_30"/>
          <p:cNvSpPr txBox="1"/>
          <p:nvPr/>
        </p:nvSpPr>
        <p:spPr>
          <a:xfrm>
            <a:off x="4088850" y="4616175"/>
            <a:ext cx="4843500" cy="3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Vail Health - Sterile Processing Technician</a:t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g2457e08d8ee_2_2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1502"/>
            <a:ext cx="9144000" cy="49566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7" name="Google Shape;587;g2457e08d8ee_2_288"/>
          <p:cNvGrpSpPr/>
          <p:nvPr/>
        </p:nvGrpSpPr>
        <p:grpSpPr>
          <a:xfrm>
            <a:off x="-2239" y="5328"/>
            <a:ext cx="9153634" cy="176175"/>
            <a:chOff x="-2985" y="7104"/>
            <a:chExt cx="12204846" cy="234900"/>
          </a:xfrm>
        </p:grpSpPr>
        <p:sp>
          <p:nvSpPr>
            <p:cNvPr id="588" name="Google Shape;588;g2457e08d8ee_2_288"/>
            <p:cNvSpPr/>
            <p:nvPr/>
          </p:nvSpPr>
          <p:spPr>
            <a:xfrm>
              <a:off x="-2985" y="7104"/>
              <a:ext cx="3009300" cy="234900"/>
            </a:xfrm>
            <a:prstGeom prst="rect">
              <a:avLst/>
            </a:prstGeom>
            <a:solidFill>
              <a:srgbClr val="F89521"/>
            </a:solidFill>
            <a:ln cap="flat" cmpd="sng" w="12700">
              <a:solidFill>
                <a:srgbClr val="F8952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g2457e08d8ee_2_288"/>
            <p:cNvSpPr/>
            <p:nvPr/>
          </p:nvSpPr>
          <p:spPr>
            <a:xfrm>
              <a:off x="3016228" y="7104"/>
              <a:ext cx="3009300" cy="234900"/>
            </a:xfrm>
            <a:prstGeom prst="rect">
              <a:avLst/>
            </a:prstGeom>
            <a:solidFill>
              <a:srgbClr val="404652"/>
            </a:solidFill>
            <a:ln cap="flat" cmpd="sng" w="12700">
              <a:solidFill>
                <a:srgbClr val="4046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g2457e08d8ee_2_288"/>
            <p:cNvSpPr/>
            <p:nvPr/>
          </p:nvSpPr>
          <p:spPr>
            <a:xfrm>
              <a:off x="6035441" y="7104"/>
              <a:ext cx="3027900" cy="234900"/>
            </a:xfrm>
            <a:prstGeom prst="rect">
              <a:avLst/>
            </a:prstGeom>
            <a:solidFill>
              <a:srgbClr val="2D98B0"/>
            </a:solidFill>
            <a:ln cap="flat" cmpd="sng" w="12700">
              <a:solidFill>
                <a:srgbClr val="2D98B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g2457e08d8ee_2_288"/>
            <p:cNvSpPr/>
            <p:nvPr/>
          </p:nvSpPr>
          <p:spPr>
            <a:xfrm>
              <a:off x="9063261" y="7104"/>
              <a:ext cx="3138600" cy="234900"/>
            </a:xfrm>
            <a:prstGeom prst="rect">
              <a:avLst/>
            </a:prstGeom>
            <a:solidFill>
              <a:srgbClr val="96B83D"/>
            </a:solidFill>
            <a:ln cap="flat" cmpd="sng" w="12700">
              <a:solidFill>
                <a:srgbClr val="96B8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92" name="Google Shape;592;g2457e08d8ee_2_2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4883" y="334693"/>
            <a:ext cx="936975" cy="563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457e08d8ee_2_415"/>
          <p:cNvSpPr/>
          <p:nvPr/>
        </p:nvSpPr>
        <p:spPr>
          <a:xfrm>
            <a:off x="1996738" y="1106450"/>
            <a:ext cx="6699600" cy="1146375"/>
          </a:xfrm>
          <a:prstGeom prst="rect">
            <a:avLst/>
          </a:prstGeom>
          <a:solidFill>
            <a:srgbClr val="40465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2457e08d8ee_2_415"/>
          <p:cNvSpPr/>
          <p:nvPr/>
        </p:nvSpPr>
        <p:spPr>
          <a:xfrm>
            <a:off x="348359" y="1408575"/>
            <a:ext cx="1487400" cy="6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800" u="none" cap="none" strike="noStrike">
                <a:solidFill>
                  <a:srgbClr val="414753"/>
                </a:solidFill>
                <a:latin typeface="Trebuchet MS"/>
                <a:ea typeface="Trebuchet MS"/>
                <a:cs typeface="Trebuchet MS"/>
                <a:sym typeface="Trebuchet MS"/>
              </a:rPr>
              <a:t>APPRENTICE </a:t>
            </a:r>
            <a:br>
              <a:rPr b="1" i="0" lang="en-US" sz="1800" u="none" cap="none" strike="noStrike">
                <a:solidFill>
                  <a:srgbClr val="414753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i="0" lang="en-US" sz="1800" u="none" cap="none" strike="noStrike">
                <a:solidFill>
                  <a:srgbClr val="414753"/>
                </a:solidFill>
                <a:latin typeface="Trebuchet MS"/>
                <a:ea typeface="Trebuchet MS"/>
                <a:cs typeface="Trebuchet MS"/>
                <a:sym typeface="Trebuchet MS"/>
              </a:rPr>
              <a:t>WAGE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g2457e08d8ee_2_415"/>
          <p:cNvSpPr/>
          <p:nvPr/>
        </p:nvSpPr>
        <p:spPr>
          <a:xfrm>
            <a:off x="2163600" y="1276485"/>
            <a:ext cx="61686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Employer determines wage scale and pays the apprentice hourly.  Must show wage progression if performance standards / competencies are met.</a:t>
            </a:r>
            <a:endParaRPr b="0" i="0" sz="13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1" name="Google Shape;601;g2457e08d8ee_2_415"/>
          <p:cNvSpPr/>
          <p:nvPr/>
        </p:nvSpPr>
        <p:spPr>
          <a:xfrm>
            <a:off x="1994918" y="3452355"/>
            <a:ext cx="6701100" cy="1146374"/>
          </a:xfrm>
          <a:prstGeom prst="rect">
            <a:avLst/>
          </a:prstGeom>
          <a:solidFill>
            <a:srgbClr val="96B83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g2457e08d8ee_2_415"/>
          <p:cNvSpPr/>
          <p:nvPr/>
        </p:nvSpPr>
        <p:spPr>
          <a:xfrm>
            <a:off x="213951" y="3694693"/>
            <a:ext cx="1621800" cy="7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800" u="none" cap="none" strike="noStrike">
                <a:solidFill>
                  <a:srgbClr val="96B93E"/>
                </a:solidFill>
                <a:latin typeface="Trebuchet MS"/>
                <a:ea typeface="Trebuchet MS"/>
                <a:cs typeface="Trebuchet MS"/>
                <a:sym typeface="Trebuchet MS"/>
              </a:rPr>
              <a:t>TRAINING </a:t>
            </a:r>
            <a:br>
              <a:rPr b="1" i="0" lang="en-US" sz="1800" u="none" cap="none" strike="noStrike">
                <a:solidFill>
                  <a:srgbClr val="96B93E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b="1" i="0" lang="en-US" sz="1800" u="none" cap="none" strike="noStrike">
                <a:solidFill>
                  <a:srgbClr val="96B93E"/>
                </a:solidFill>
                <a:latin typeface="Trebuchet MS"/>
                <a:ea typeface="Trebuchet MS"/>
                <a:cs typeface="Trebuchet MS"/>
                <a:sym typeface="Trebuchet MS"/>
              </a:rPr>
              <a:t>COSTS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2457e08d8ee_2_415"/>
          <p:cNvSpPr/>
          <p:nvPr/>
        </p:nvSpPr>
        <p:spPr>
          <a:xfrm>
            <a:off x="2163600" y="3609614"/>
            <a:ext cx="6208800" cy="8506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Years 1-2: </a:t>
            </a:r>
            <a:r>
              <a:rPr b="0" i="0" lang="en-US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Employer pays for an industry relevant credential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Year 2: </a:t>
            </a:r>
            <a:r>
              <a:rPr b="0" i="0" lang="en-US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Employer pays for up to $2000 in Community College instruction, mutually agreed upon.  (CMC, $</a:t>
            </a:r>
            <a:r>
              <a:rPr lang="en-US" sz="1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105</a:t>
            </a:r>
            <a:r>
              <a:rPr b="0" i="0" lang="en-US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per credit hour)</a:t>
            </a:r>
            <a:endParaRPr b="0" i="0" sz="16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4" name="Google Shape;604;g2457e08d8ee_2_415"/>
          <p:cNvSpPr/>
          <p:nvPr/>
        </p:nvSpPr>
        <p:spPr>
          <a:xfrm>
            <a:off x="1988975" y="2311027"/>
            <a:ext cx="6699600" cy="1080368"/>
          </a:xfrm>
          <a:prstGeom prst="rect">
            <a:avLst/>
          </a:prstGeom>
          <a:solidFill>
            <a:srgbClr val="2F9BB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2457e08d8ee_2_415"/>
          <p:cNvSpPr/>
          <p:nvPr/>
        </p:nvSpPr>
        <p:spPr>
          <a:xfrm>
            <a:off x="215153" y="2543310"/>
            <a:ext cx="1599153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800" u="none" cap="none" strike="noStrike">
                <a:solidFill>
                  <a:srgbClr val="2F9BB1"/>
                </a:solidFill>
                <a:latin typeface="Trebuchet MS"/>
                <a:ea typeface="Trebuchet MS"/>
                <a:cs typeface="Trebuchet MS"/>
                <a:sym typeface="Trebuchet MS"/>
              </a:rPr>
              <a:t>CAREERWISE SUPPORT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g2457e08d8ee_2_415"/>
          <p:cNvSpPr/>
          <p:nvPr/>
        </p:nvSpPr>
        <p:spPr>
          <a:xfrm>
            <a:off x="2217275" y="2473215"/>
            <a:ext cx="5650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To facilitate the program and support services, Vail Valley Partnership invoices $1000 per apprentice, after each completed apprenticeship year. (total $2,000)</a:t>
            </a:r>
            <a:endParaRPr b="0" i="0" sz="13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7" name="Google Shape;607;g2457e08d8ee_2_415"/>
          <p:cNvSpPr txBox="1"/>
          <p:nvPr/>
        </p:nvSpPr>
        <p:spPr>
          <a:xfrm>
            <a:off x="8467718" y="4713050"/>
            <a:ext cx="477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b="1" i="0" lang="en-US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9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g2457e08d8ee_2_415"/>
          <p:cNvSpPr txBox="1"/>
          <p:nvPr/>
        </p:nvSpPr>
        <p:spPr>
          <a:xfrm>
            <a:off x="278435" y="322975"/>
            <a:ext cx="4522800" cy="73863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F89620"/>
                </a:solidFill>
                <a:latin typeface="Trebuchet MS"/>
                <a:ea typeface="Trebuchet MS"/>
                <a:cs typeface="Trebuchet MS"/>
                <a:sym typeface="Trebuchet MS"/>
              </a:rPr>
              <a:t>COST SUMMARY</a:t>
            </a:r>
            <a:endParaRPr b="0" i="1" sz="2400" u="none" cap="none" strike="noStrike">
              <a:solidFill>
                <a:srgbClr val="F8962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09" name="Google Shape;609;g2457e08d8ee_2_415"/>
          <p:cNvGrpSpPr/>
          <p:nvPr/>
        </p:nvGrpSpPr>
        <p:grpSpPr>
          <a:xfrm>
            <a:off x="-2239" y="5328"/>
            <a:ext cx="9153634" cy="176175"/>
            <a:chOff x="-2985" y="7104"/>
            <a:chExt cx="12204846" cy="234900"/>
          </a:xfrm>
        </p:grpSpPr>
        <p:sp>
          <p:nvSpPr>
            <p:cNvPr id="610" name="Google Shape;610;g2457e08d8ee_2_415"/>
            <p:cNvSpPr/>
            <p:nvPr/>
          </p:nvSpPr>
          <p:spPr>
            <a:xfrm>
              <a:off x="-2985" y="7104"/>
              <a:ext cx="3009300" cy="234900"/>
            </a:xfrm>
            <a:prstGeom prst="rect">
              <a:avLst/>
            </a:prstGeom>
            <a:solidFill>
              <a:srgbClr val="F89521"/>
            </a:solidFill>
            <a:ln cap="flat" cmpd="sng" w="12700">
              <a:solidFill>
                <a:srgbClr val="F8952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g2457e08d8ee_2_415"/>
            <p:cNvSpPr/>
            <p:nvPr/>
          </p:nvSpPr>
          <p:spPr>
            <a:xfrm>
              <a:off x="3016228" y="7104"/>
              <a:ext cx="3009300" cy="234900"/>
            </a:xfrm>
            <a:prstGeom prst="rect">
              <a:avLst/>
            </a:prstGeom>
            <a:solidFill>
              <a:srgbClr val="404652"/>
            </a:solidFill>
            <a:ln cap="flat" cmpd="sng" w="12700">
              <a:solidFill>
                <a:srgbClr val="4046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g2457e08d8ee_2_415"/>
            <p:cNvSpPr/>
            <p:nvPr/>
          </p:nvSpPr>
          <p:spPr>
            <a:xfrm>
              <a:off x="6035441" y="7104"/>
              <a:ext cx="3027900" cy="234900"/>
            </a:xfrm>
            <a:prstGeom prst="rect">
              <a:avLst/>
            </a:prstGeom>
            <a:solidFill>
              <a:srgbClr val="2D98B0"/>
            </a:solidFill>
            <a:ln cap="flat" cmpd="sng" w="12700">
              <a:solidFill>
                <a:srgbClr val="2D98B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g2457e08d8ee_2_415"/>
            <p:cNvSpPr/>
            <p:nvPr/>
          </p:nvSpPr>
          <p:spPr>
            <a:xfrm>
              <a:off x="9063261" y="7104"/>
              <a:ext cx="3138600" cy="234900"/>
            </a:xfrm>
            <a:prstGeom prst="rect">
              <a:avLst/>
            </a:prstGeom>
            <a:solidFill>
              <a:srgbClr val="96B83D"/>
            </a:solidFill>
            <a:ln cap="flat" cmpd="sng" w="12700">
              <a:solidFill>
                <a:srgbClr val="96B8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4" name="Google Shape;614;g2457e08d8ee_2_4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4883" y="334693"/>
            <a:ext cx="936975" cy="563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g2457e08d8ee_2_4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27950" y="44237"/>
            <a:ext cx="10102951" cy="5055026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g2457e08d8ee_2_436"/>
          <p:cNvSpPr txBox="1"/>
          <p:nvPr/>
        </p:nvSpPr>
        <p:spPr>
          <a:xfrm>
            <a:off x="3069175" y="257675"/>
            <a:ext cx="3851400" cy="5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Visualizing Employer ROI</a:t>
            </a:r>
            <a:endParaRPr b="1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457e08d8ee_2_441"/>
          <p:cNvSpPr txBox="1"/>
          <p:nvPr/>
        </p:nvSpPr>
        <p:spPr>
          <a:xfrm>
            <a:off x="80675" y="1001176"/>
            <a:ext cx="8910900" cy="1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300" u="none" cap="none" strike="noStrike">
                <a:solidFill>
                  <a:srgbClr val="EC7837"/>
                </a:solidFill>
                <a:latin typeface="Trebuchet MS"/>
                <a:ea typeface="Trebuchet MS"/>
                <a:cs typeface="Trebuchet MS"/>
                <a:sym typeface="Trebuchet MS"/>
              </a:rPr>
              <a:t>For questions or to schedule a meeting</a:t>
            </a:r>
            <a:endParaRPr b="1" i="0" sz="3300" u="none" cap="none" strike="noStrike">
              <a:solidFill>
                <a:srgbClr val="EC783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300" u="none" cap="none" strike="noStrike">
                <a:solidFill>
                  <a:srgbClr val="EC7837"/>
                </a:solidFill>
                <a:latin typeface="Trebuchet MS"/>
                <a:ea typeface="Trebuchet MS"/>
                <a:cs typeface="Trebuchet MS"/>
                <a:sym typeface="Trebuchet MS"/>
              </a:rPr>
              <a:t>please email</a:t>
            </a:r>
            <a:endParaRPr b="1" i="0" sz="3300" u="none" cap="none" strike="noStrike">
              <a:solidFill>
                <a:srgbClr val="EC783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EC783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Erik Williams</a:t>
            </a:r>
            <a:r>
              <a:rPr b="1" i="0" lang="en-US" sz="2100" u="none" cap="none" strike="noStrike">
                <a:solidFill>
                  <a:srgbClr val="EC7837"/>
                </a:solidFill>
                <a:latin typeface="Trebuchet MS"/>
                <a:ea typeface="Trebuchet MS"/>
                <a:cs typeface="Trebuchet MS"/>
                <a:sym typeface="Trebuchet MS"/>
              </a:rPr>
              <a:t>			</a:t>
            </a:r>
            <a:r>
              <a:rPr b="1" i="0" lang="en-US" sz="21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or </a:t>
            </a:r>
            <a:r>
              <a:rPr b="1" i="0" lang="en-US" sz="2100" u="none" cap="none" strike="noStrike">
                <a:solidFill>
                  <a:srgbClr val="EC7837"/>
                </a:solidFill>
                <a:latin typeface="Trebuchet MS"/>
                <a:ea typeface="Trebuchet MS"/>
                <a:cs typeface="Trebuchet MS"/>
                <a:sym typeface="Trebuchet MS"/>
              </a:rPr>
              <a:t>			</a:t>
            </a:r>
            <a:r>
              <a:rPr b="1" i="0" lang="en-US" sz="21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Christy Beidel</a:t>
            </a:r>
            <a:endParaRPr b="1" i="0" sz="21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13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erik@vailvalleypartnership.com</a:t>
            </a:r>
            <a:r>
              <a:rPr b="1" i="0" lang="en-US" sz="1300" u="none" cap="none" strike="noStrike">
                <a:solidFill>
                  <a:srgbClr val="EC7837"/>
                </a:solidFill>
                <a:latin typeface="Trebuchet MS"/>
                <a:ea typeface="Trebuchet MS"/>
                <a:cs typeface="Trebuchet MS"/>
                <a:sym typeface="Trebuchet MS"/>
              </a:rPr>
              <a:t>				</a:t>
            </a:r>
            <a:r>
              <a:rPr b="1" i="0" lang="en-US" sz="13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cbeidel@vailvalleypartnership.com</a:t>
            </a:r>
            <a:endParaRPr b="1" i="0" sz="1300" u="none" cap="none" strike="noStrike">
              <a:solidFill>
                <a:srgbClr val="EC783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EC783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EC783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1" i="0" sz="3300" u="none" cap="none" strike="noStrike">
              <a:solidFill>
                <a:srgbClr val="EC7837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rgbClr val="FFCC38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76707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76707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76707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76707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26" name="Google Shape;626;g2457e08d8ee_2_441"/>
          <p:cNvGrpSpPr/>
          <p:nvPr/>
        </p:nvGrpSpPr>
        <p:grpSpPr>
          <a:xfrm>
            <a:off x="-2239" y="5328"/>
            <a:ext cx="9153634" cy="176175"/>
            <a:chOff x="-2985" y="7104"/>
            <a:chExt cx="12204846" cy="234900"/>
          </a:xfrm>
        </p:grpSpPr>
        <p:sp>
          <p:nvSpPr>
            <p:cNvPr id="627" name="Google Shape;627;g2457e08d8ee_2_441"/>
            <p:cNvSpPr/>
            <p:nvPr/>
          </p:nvSpPr>
          <p:spPr>
            <a:xfrm>
              <a:off x="-2985" y="7104"/>
              <a:ext cx="3009300" cy="234900"/>
            </a:xfrm>
            <a:prstGeom prst="rect">
              <a:avLst/>
            </a:prstGeom>
            <a:solidFill>
              <a:srgbClr val="F89521"/>
            </a:solidFill>
            <a:ln cap="flat" cmpd="sng" w="12700">
              <a:solidFill>
                <a:srgbClr val="F8952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g2457e08d8ee_2_441"/>
            <p:cNvSpPr/>
            <p:nvPr/>
          </p:nvSpPr>
          <p:spPr>
            <a:xfrm>
              <a:off x="3016228" y="7104"/>
              <a:ext cx="3009300" cy="234900"/>
            </a:xfrm>
            <a:prstGeom prst="rect">
              <a:avLst/>
            </a:prstGeom>
            <a:solidFill>
              <a:srgbClr val="404652"/>
            </a:solidFill>
            <a:ln cap="flat" cmpd="sng" w="12700">
              <a:solidFill>
                <a:srgbClr val="4046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g2457e08d8ee_2_441"/>
            <p:cNvSpPr/>
            <p:nvPr/>
          </p:nvSpPr>
          <p:spPr>
            <a:xfrm>
              <a:off x="6035441" y="7104"/>
              <a:ext cx="3027900" cy="234900"/>
            </a:xfrm>
            <a:prstGeom prst="rect">
              <a:avLst/>
            </a:prstGeom>
            <a:solidFill>
              <a:srgbClr val="2D98B0"/>
            </a:solidFill>
            <a:ln cap="flat" cmpd="sng" w="12700">
              <a:solidFill>
                <a:srgbClr val="2D98B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g2457e08d8ee_2_441"/>
            <p:cNvSpPr/>
            <p:nvPr/>
          </p:nvSpPr>
          <p:spPr>
            <a:xfrm>
              <a:off x="9063261" y="7104"/>
              <a:ext cx="3138600" cy="234900"/>
            </a:xfrm>
            <a:prstGeom prst="rect">
              <a:avLst/>
            </a:prstGeom>
            <a:solidFill>
              <a:srgbClr val="96B83D"/>
            </a:solidFill>
            <a:ln cap="flat" cmpd="sng" w="12700">
              <a:solidFill>
                <a:srgbClr val="96B8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g2457e08d8ee_2_441"/>
          <p:cNvGrpSpPr/>
          <p:nvPr/>
        </p:nvGrpSpPr>
        <p:grpSpPr>
          <a:xfrm>
            <a:off x="11" y="4967328"/>
            <a:ext cx="9153634" cy="176175"/>
            <a:chOff x="-2985" y="7104"/>
            <a:chExt cx="12204846" cy="234900"/>
          </a:xfrm>
        </p:grpSpPr>
        <p:sp>
          <p:nvSpPr>
            <p:cNvPr id="632" name="Google Shape;632;g2457e08d8ee_2_441"/>
            <p:cNvSpPr/>
            <p:nvPr/>
          </p:nvSpPr>
          <p:spPr>
            <a:xfrm>
              <a:off x="-2985" y="7104"/>
              <a:ext cx="3009300" cy="234900"/>
            </a:xfrm>
            <a:prstGeom prst="rect">
              <a:avLst/>
            </a:prstGeom>
            <a:solidFill>
              <a:srgbClr val="F89521"/>
            </a:solidFill>
            <a:ln cap="flat" cmpd="sng" w="12700">
              <a:solidFill>
                <a:srgbClr val="F8952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g2457e08d8ee_2_441"/>
            <p:cNvSpPr/>
            <p:nvPr/>
          </p:nvSpPr>
          <p:spPr>
            <a:xfrm>
              <a:off x="3016228" y="7104"/>
              <a:ext cx="3009300" cy="234900"/>
            </a:xfrm>
            <a:prstGeom prst="rect">
              <a:avLst/>
            </a:prstGeom>
            <a:solidFill>
              <a:srgbClr val="404652"/>
            </a:solidFill>
            <a:ln cap="flat" cmpd="sng" w="12700">
              <a:solidFill>
                <a:srgbClr val="4046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g2457e08d8ee_2_441"/>
            <p:cNvSpPr/>
            <p:nvPr/>
          </p:nvSpPr>
          <p:spPr>
            <a:xfrm>
              <a:off x="6035441" y="7104"/>
              <a:ext cx="3027900" cy="234900"/>
            </a:xfrm>
            <a:prstGeom prst="rect">
              <a:avLst/>
            </a:prstGeom>
            <a:solidFill>
              <a:srgbClr val="2D98B0"/>
            </a:solidFill>
            <a:ln cap="flat" cmpd="sng" w="12700">
              <a:solidFill>
                <a:srgbClr val="2D98B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g2457e08d8ee_2_441"/>
            <p:cNvSpPr/>
            <p:nvPr/>
          </p:nvSpPr>
          <p:spPr>
            <a:xfrm>
              <a:off x="9063261" y="7104"/>
              <a:ext cx="3138600" cy="234900"/>
            </a:xfrm>
            <a:prstGeom prst="rect">
              <a:avLst/>
            </a:prstGeom>
            <a:solidFill>
              <a:srgbClr val="96B83D"/>
            </a:solidFill>
            <a:ln cap="flat" cmpd="sng" w="12700">
              <a:solidFill>
                <a:srgbClr val="96B8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2457e08d8ee_2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0999" y="3349775"/>
            <a:ext cx="2321503" cy="165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2457e08d8ee_2_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2666" y="2256837"/>
            <a:ext cx="3324411" cy="62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2457e08d8ee_2_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26350" y="3349781"/>
            <a:ext cx="2321500" cy="1547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2457e08d8ee_2_15"/>
          <p:cNvPicPr preferRelativeResize="0"/>
          <p:nvPr/>
        </p:nvPicPr>
        <p:blipFill rotWithShape="1">
          <a:blip r:embed="rId6">
            <a:alphaModFix/>
          </a:blip>
          <a:srcRect b="0" l="76979" r="0" t="56180"/>
          <a:stretch/>
        </p:blipFill>
        <p:spPr>
          <a:xfrm rot="778054">
            <a:off x="-251478" y="3843511"/>
            <a:ext cx="1306821" cy="140069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 dir="2700000" dist="38100">
              <a:srgbClr val="000000">
                <a:alpha val="40000"/>
              </a:srgbClr>
            </a:outerShdw>
          </a:effectLst>
        </p:spPr>
      </p:pic>
      <p:grpSp>
        <p:nvGrpSpPr>
          <p:cNvPr id="378" name="Google Shape;378;g2457e08d8ee_2_15"/>
          <p:cNvGrpSpPr/>
          <p:nvPr/>
        </p:nvGrpSpPr>
        <p:grpSpPr>
          <a:xfrm>
            <a:off x="-2239" y="-19610"/>
            <a:ext cx="9153634" cy="176175"/>
            <a:chOff x="-2985" y="-26146"/>
            <a:chExt cx="12204846" cy="234900"/>
          </a:xfrm>
        </p:grpSpPr>
        <p:sp>
          <p:nvSpPr>
            <p:cNvPr id="379" name="Google Shape;379;g2457e08d8ee_2_15"/>
            <p:cNvSpPr/>
            <p:nvPr/>
          </p:nvSpPr>
          <p:spPr>
            <a:xfrm>
              <a:off x="-2985" y="-26146"/>
              <a:ext cx="3009300" cy="234900"/>
            </a:xfrm>
            <a:prstGeom prst="rect">
              <a:avLst/>
            </a:prstGeom>
            <a:solidFill>
              <a:srgbClr val="F89521"/>
            </a:solidFill>
            <a:ln cap="flat" cmpd="sng" w="25400">
              <a:solidFill>
                <a:srgbClr val="F8952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g2457e08d8ee_2_15"/>
            <p:cNvSpPr/>
            <p:nvPr/>
          </p:nvSpPr>
          <p:spPr>
            <a:xfrm>
              <a:off x="3016228" y="-26146"/>
              <a:ext cx="3009300" cy="234900"/>
            </a:xfrm>
            <a:prstGeom prst="rect">
              <a:avLst/>
            </a:prstGeom>
            <a:solidFill>
              <a:srgbClr val="404652"/>
            </a:solidFill>
            <a:ln cap="flat" cmpd="sng" w="25400">
              <a:solidFill>
                <a:srgbClr val="40465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g2457e08d8ee_2_15"/>
            <p:cNvSpPr/>
            <p:nvPr/>
          </p:nvSpPr>
          <p:spPr>
            <a:xfrm>
              <a:off x="6035441" y="-26146"/>
              <a:ext cx="3027900" cy="234900"/>
            </a:xfrm>
            <a:prstGeom prst="rect">
              <a:avLst/>
            </a:prstGeom>
            <a:solidFill>
              <a:srgbClr val="2D98B0"/>
            </a:solidFill>
            <a:ln cap="flat" cmpd="sng" w="25400">
              <a:solidFill>
                <a:srgbClr val="2D98B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g2457e08d8ee_2_15"/>
            <p:cNvSpPr/>
            <p:nvPr/>
          </p:nvSpPr>
          <p:spPr>
            <a:xfrm>
              <a:off x="9063261" y="-26146"/>
              <a:ext cx="3138600" cy="234900"/>
            </a:xfrm>
            <a:prstGeom prst="rect">
              <a:avLst/>
            </a:prstGeom>
            <a:solidFill>
              <a:srgbClr val="96B83D"/>
            </a:solidFill>
            <a:ln cap="flat" cmpd="sng" w="25400">
              <a:solidFill>
                <a:srgbClr val="96B8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3" name="Google Shape;383;g2457e08d8ee_2_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8626" y="2066812"/>
            <a:ext cx="2711622" cy="105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2457e08d8ee_2_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12300" y="911606"/>
            <a:ext cx="3324401" cy="751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2457e08d8ee_2_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8625" y="911602"/>
            <a:ext cx="2998461" cy="75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g2457e08d8ee_2_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500" y="-4836"/>
            <a:ext cx="6674250" cy="5033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g2457e08d8ee_2_45"/>
          <p:cNvGrpSpPr/>
          <p:nvPr/>
        </p:nvGrpSpPr>
        <p:grpSpPr>
          <a:xfrm>
            <a:off x="-14445" y="-4833"/>
            <a:ext cx="9153634" cy="176175"/>
            <a:chOff x="-2985" y="7104"/>
            <a:chExt cx="12204846" cy="234900"/>
          </a:xfrm>
        </p:grpSpPr>
        <p:sp>
          <p:nvSpPr>
            <p:cNvPr id="392" name="Google Shape;392;g2457e08d8ee_2_45"/>
            <p:cNvSpPr/>
            <p:nvPr/>
          </p:nvSpPr>
          <p:spPr>
            <a:xfrm>
              <a:off x="-2985" y="7104"/>
              <a:ext cx="3009300" cy="234900"/>
            </a:xfrm>
            <a:prstGeom prst="rect">
              <a:avLst/>
            </a:prstGeom>
            <a:solidFill>
              <a:srgbClr val="F89521"/>
            </a:solidFill>
            <a:ln cap="flat" cmpd="sng" w="12700">
              <a:solidFill>
                <a:srgbClr val="F8952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g2457e08d8ee_2_45"/>
            <p:cNvSpPr/>
            <p:nvPr/>
          </p:nvSpPr>
          <p:spPr>
            <a:xfrm>
              <a:off x="3016228" y="7104"/>
              <a:ext cx="3009300" cy="234900"/>
            </a:xfrm>
            <a:prstGeom prst="rect">
              <a:avLst/>
            </a:prstGeom>
            <a:solidFill>
              <a:srgbClr val="404652"/>
            </a:solidFill>
            <a:ln cap="flat" cmpd="sng" w="12700">
              <a:solidFill>
                <a:srgbClr val="4046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g2457e08d8ee_2_45"/>
            <p:cNvSpPr/>
            <p:nvPr/>
          </p:nvSpPr>
          <p:spPr>
            <a:xfrm>
              <a:off x="6035441" y="7104"/>
              <a:ext cx="3027900" cy="234900"/>
            </a:xfrm>
            <a:prstGeom prst="rect">
              <a:avLst/>
            </a:prstGeom>
            <a:solidFill>
              <a:srgbClr val="2D98B0"/>
            </a:solidFill>
            <a:ln cap="flat" cmpd="sng" w="12700">
              <a:solidFill>
                <a:srgbClr val="2D98B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g2457e08d8ee_2_45"/>
            <p:cNvSpPr/>
            <p:nvPr/>
          </p:nvSpPr>
          <p:spPr>
            <a:xfrm>
              <a:off x="9063261" y="7104"/>
              <a:ext cx="3138600" cy="234900"/>
            </a:xfrm>
            <a:prstGeom prst="rect">
              <a:avLst/>
            </a:prstGeom>
            <a:solidFill>
              <a:srgbClr val="96B83D"/>
            </a:solidFill>
            <a:ln cap="flat" cmpd="sng" w="12700">
              <a:solidFill>
                <a:srgbClr val="96B8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6" name="Google Shape;396;g2457e08d8ee_2_45"/>
          <p:cNvGrpSpPr/>
          <p:nvPr/>
        </p:nvGrpSpPr>
        <p:grpSpPr>
          <a:xfrm>
            <a:off x="-4820" y="4967317"/>
            <a:ext cx="9153634" cy="176175"/>
            <a:chOff x="-2985" y="7104"/>
            <a:chExt cx="12204846" cy="234900"/>
          </a:xfrm>
        </p:grpSpPr>
        <p:sp>
          <p:nvSpPr>
            <p:cNvPr id="397" name="Google Shape;397;g2457e08d8ee_2_45"/>
            <p:cNvSpPr/>
            <p:nvPr/>
          </p:nvSpPr>
          <p:spPr>
            <a:xfrm>
              <a:off x="-2985" y="7104"/>
              <a:ext cx="3009300" cy="234900"/>
            </a:xfrm>
            <a:prstGeom prst="rect">
              <a:avLst/>
            </a:prstGeom>
            <a:solidFill>
              <a:srgbClr val="F89521"/>
            </a:solidFill>
            <a:ln cap="flat" cmpd="sng" w="12700">
              <a:solidFill>
                <a:srgbClr val="F8952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g2457e08d8ee_2_45"/>
            <p:cNvSpPr/>
            <p:nvPr/>
          </p:nvSpPr>
          <p:spPr>
            <a:xfrm>
              <a:off x="3016228" y="7104"/>
              <a:ext cx="3009300" cy="234900"/>
            </a:xfrm>
            <a:prstGeom prst="rect">
              <a:avLst/>
            </a:prstGeom>
            <a:solidFill>
              <a:srgbClr val="404652"/>
            </a:solidFill>
            <a:ln cap="flat" cmpd="sng" w="12700">
              <a:solidFill>
                <a:srgbClr val="4046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g2457e08d8ee_2_45"/>
            <p:cNvSpPr/>
            <p:nvPr/>
          </p:nvSpPr>
          <p:spPr>
            <a:xfrm>
              <a:off x="6035441" y="7104"/>
              <a:ext cx="3027900" cy="234900"/>
            </a:xfrm>
            <a:prstGeom prst="rect">
              <a:avLst/>
            </a:prstGeom>
            <a:solidFill>
              <a:srgbClr val="2D98B0"/>
            </a:solidFill>
            <a:ln cap="flat" cmpd="sng" w="12700">
              <a:solidFill>
                <a:srgbClr val="2D98B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g2457e08d8ee_2_45"/>
            <p:cNvSpPr/>
            <p:nvPr/>
          </p:nvSpPr>
          <p:spPr>
            <a:xfrm>
              <a:off x="9063261" y="7104"/>
              <a:ext cx="3138600" cy="234900"/>
            </a:xfrm>
            <a:prstGeom prst="rect">
              <a:avLst/>
            </a:prstGeom>
            <a:solidFill>
              <a:srgbClr val="96B83D"/>
            </a:solidFill>
            <a:ln cap="flat" cmpd="sng" w="12700">
              <a:solidFill>
                <a:srgbClr val="96B8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g388a3887144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425"/>
            <a:ext cx="9143998" cy="512064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g388a3887144_1_0"/>
          <p:cNvSpPr/>
          <p:nvPr/>
        </p:nvSpPr>
        <p:spPr>
          <a:xfrm>
            <a:off x="115975" y="409500"/>
            <a:ext cx="4366500" cy="4324500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36A9C1"/>
              </a:gs>
              <a:gs pos="100000">
                <a:srgbClr val="0A2E5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g388a3887144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82099" y="4665299"/>
            <a:ext cx="546475" cy="361575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388a3887144_1_0"/>
          <p:cNvSpPr txBox="1"/>
          <p:nvPr>
            <p:ph idx="1" type="body"/>
          </p:nvPr>
        </p:nvSpPr>
        <p:spPr>
          <a:xfrm>
            <a:off x="801213" y="940044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409" name="Google Shape;409;g388a3887144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8125" y="3016450"/>
            <a:ext cx="3289631" cy="75107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388a3887144_1_0"/>
          <p:cNvSpPr txBox="1"/>
          <p:nvPr/>
        </p:nvSpPr>
        <p:spPr>
          <a:xfrm>
            <a:off x="1435513" y="4053025"/>
            <a:ext cx="17274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Job Shadows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11" name="Google Shape;411;g388a3887144_1_0"/>
          <p:cNvSpPr txBox="1"/>
          <p:nvPr/>
        </p:nvSpPr>
        <p:spPr>
          <a:xfrm>
            <a:off x="1564363" y="3016425"/>
            <a:ext cx="14697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</a:rPr>
              <a:t>Internships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12" name="Google Shape;412;g388a3887144_1_0"/>
          <p:cNvSpPr txBox="1"/>
          <p:nvPr/>
        </p:nvSpPr>
        <p:spPr>
          <a:xfrm>
            <a:off x="1293775" y="2079850"/>
            <a:ext cx="20109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Apprenticeship</a:t>
            </a:r>
            <a:endParaRPr b="1" sz="1800">
              <a:solidFill>
                <a:schemeClr val="lt1"/>
              </a:solidFill>
            </a:endParaRPr>
          </a:p>
        </p:txBody>
      </p:sp>
      <p:pic>
        <p:nvPicPr>
          <p:cNvPr id="413" name="Google Shape;413;g388a3887144_1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3325" y="1061899"/>
            <a:ext cx="4258299" cy="10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388a3887144_1_0"/>
          <p:cNvSpPr/>
          <p:nvPr/>
        </p:nvSpPr>
        <p:spPr>
          <a:xfrm>
            <a:off x="0" y="-11"/>
            <a:ext cx="9144000" cy="174000"/>
          </a:xfrm>
          <a:prstGeom prst="rect">
            <a:avLst/>
          </a:prstGeom>
          <a:gradFill>
            <a:gsLst>
              <a:gs pos="0">
                <a:srgbClr val="0A2E52"/>
              </a:gs>
              <a:gs pos="100000">
                <a:srgbClr val="36A9C1"/>
              </a:gs>
            </a:gsLst>
            <a:lin ang="1080002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5" name="Google Shape;415;g388a3887144_1_0"/>
          <p:cNvCxnSpPr/>
          <p:nvPr/>
        </p:nvCxnSpPr>
        <p:spPr>
          <a:xfrm>
            <a:off x="1105775" y="2737500"/>
            <a:ext cx="23976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" name="Google Shape;416;g388a3887144_1_0"/>
          <p:cNvCxnSpPr/>
          <p:nvPr/>
        </p:nvCxnSpPr>
        <p:spPr>
          <a:xfrm>
            <a:off x="546525" y="3767500"/>
            <a:ext cx="35481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g2457e08d8ee_2_69"/>
          <p:cNvGrpSpPr/>
          <p:nvPr/>
        </p:nvGrpSpPr>
        <p:grpSpPr>
          <a:xfrm>
            <a:off x="-9682" y="4967416"/>
            <a:ext cx="9153634" cy="176175"/>
            <a:chOff x="-2985" y="-26146"/>
            <a:chExt cx="12204846" cy="234900"/>
          </a:xfrm>
        </p:grpSpPr>
        <p:sp>
          <p:nvSpPr>
            <p:cNvPr id="423" name="Google Shape;423;g2457e08d8ee_2_69"/>
            <p:cNvSpPr/>
            <p:nvPr/>
          </p:nvSpPr>
          <p:spPr>
            <a:xfrm>
              <a:off x="-2985" y="-26146"/>
              <a:ext cx="3009300" cy="234900"/>
            </a:xfrm>
            <a:prstGeom prst="rect">
              <a:avLst/>
            </a:prstGeom>
            <a:solidFill>
              <a:srgbClr val="F89521"/>
            </a:solidFill>
            <a:ln cap="flat" cmpd="sng" w="12700">
              <a:solidFill>
                <a:srgbClr val="F8952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g2457e08d8ee_2_69"/>
            <p:cNvSpPr/>
            <p:nvPr/>
          </p:nvSpPr>
          <p:spPr>
            <a:xfrm>
              <a:off x="3016228" y="-26146"/>
              <a:ext cx="3009300" cy="234900"/>
            </a:xfrm>
            <a:prstGeom prst="rect">
              <a:avLst/>
            </a:prstGeom>
            <a:solidFill>
              <a:srgbClr val="404652"/>
            </a:solidFill>
            <a:ln cap="flat" cmpd="sng" w="12700">
              <a:solidFill>
                <a:srgbClr val="4046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g2457e08d8ee_2_69"/>
            <p:cNvSpPr/>
            <p:nvPr/>
          </p:nvSpPr>
          <p:spPr>
            <a:xfrm>
              <a:off x="6035441" y="-26146"/>
              <a:ext cx="3027900" cy="234900"/>
            </a:xfrm>
            <a:prstGeom prst="rect">
              <a:avLst/>
            </a:prstGeom>
            <a:solidFill>
              <a:srgbClr val="2D98B0"/>
            </a:solidFill>
            <a:ln cap="flat" cmpd="sng" w="12700">
              <a:solidFill>
                <a:srgbClr val="2D98B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g2457e08d8ee_2_69"/>
            <p:cNvSpPr/>
            <p:nvPr/>
          </p:nvSpPr>
          <p:spPr>
            <a:xfrm>
              <a:off x="9063261" y="-26146"/>
              <a:ext cx="3138600" cy="234900"/>
            </a:xfrm>
            <a:prstGeom prst="rect">
              <a:avLst/>
            </a:prstGeom>
            <a:solidFill>
              <a:srgbClr val="96B83D"/>
            </a:solidFill>
            <a:ln cap="flat" cmpd="sng" w="12700">
              <a:solidFill>
                <a:srgbClr val="96B8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7" name="Google Shape;427;g2457e08d8ee_2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1008" y="4353288"/>
            <a:ext cx="796213" cy="483472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2457e08d8ee_2_69"/>
          <p:cNvSpPr txBox="1"/>
          <p:nvPr/>
        </p:nvSpPr>
        <p:spPr>
          <a:xfrm>
            <a:off x="222193" y="454144"/>
            <a:ext cx="8678400" cy="43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Job Shadows</a:t>
            </a:r>
            <a:endParaRPr b="1" i="0" sz="2800" u="none" cap="none" strike="noStrike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Usually 2-4 hours</a:t>
            </a:r>
            <a:endParaRPr b="0" i="0" sz="1600" u="none" cap="none" strike="noStrike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Site Visits or on Campus </a:t>
            </a:r>
            <a:endParaRPr b="0" i="0" sz="1600" u="none" cap="none" strike="noStrike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Students visit a business that is of interest </a:t>
            </a:r>
            <a:endParaRPr b="0" i="0" sz="1600" u="none" cap="none" strike="noStrike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Students get to ask questions (career path, education requirements, etc)</a:t>
            </a:r>
            <a:endParaRPr b="0" i="0" sz="1600" u="none" cap="none" strike="noStrike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Site Tour/Debrief Conversation</a:t>
            </a:r>
            <a:endParaRPr b="0" i="0" sz="1600" u="none" cap="none" strike="noStrike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One time occurence-perfect for freshmen/sophomores to start their career exploration</a:t>
            </a:r>
            <a:endParaRPr b="0" i="0" sz="1600" u="none" cap="none" strike="noStrike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1C4587"/>
                </a:solidFill>
                <a:latin typeface="Georgia"/>
                <a:ea typeface="Georgia"/>
                <a:cs typeface="Georgia"/>
                <a:sym typeface="Georgia"/>
              </a:rPr>
              <a:t>Provide guest  speakers to chat with students </a:t>
            </a:r>
            <a:endParaRPr b="0" i="0" sz="1600" u="none" cap="none" strike="noStrike">
              <a:solidFill>
                <a:srgbClr val="1C4587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29" name="Google Shape;429;g2457e08d8ee_2_69"/>
          <p:cNvPicPr preferRelativeResize="0"/>
          <p:nvPr/>
        </p:nvPicPr>
        <p:blipFill rotWithShape="1">
          <a:blip r:embed="rId4">
            <a:alphaModFix/>
          </a:blip>
          <a:srcRect b="-972299" l="774900" r="-774900" t="972299"/>
          <a:stretch/>
        </p:blipFill>
        <p:spPr>
          <a:xfrm>
            <a:off x="7385661" y="4400231"/>
            <a:ext cx="906450" cy="4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2457e08d8ee_2_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91875" y="0"/>
            <a:ext cx="3818726" cy="256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g2457e08d8ee_2_82"/>
          <p:cNvGrpSpPr/>
          <p:nvPr/>
        </p:nvGrpSpPr>
        <p:grpSpPr>
          <a:xfrm>
            <a:off x="-9682" y="4967416"/>
            <a:ext cx="9153634" cy="176175"/>
            <a:chOff x="-2985" y="-26146"/>
            <a:chExt cx="12204846" cy="234900"/>
          </a:xfrm>
        </p:grpSpPr>
        <p:sp>
          <p:nvSpPr>
            <p:cNvPr id="437" name="Google Shape;437;g2457e08d8ee_2_82"/>
            <p:cNvSpPr/>
            <p:nvPr/>
          </p:nvSpPr>
          <p:spPr>
            <a:xfrm>
              <a:off x="-2985" y="-26146"/>
              <a:ext cx="3009300" cy="234900"/>
            </a:xfrm>
            <a:prstGeom prst="rect">
              <a:avLst/>
            </a:prstGeom>
            <a:solidFill>
              <a:srgbClr val="F89521"/>
            </a:solidFill>
            <a:ln cap="flat" cmpd="sng" w="12700">
              <a:solidFill>
                <a:srgbClr val="F8952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g2457e08d8ee_2_82"/>
            <p:cNvSpPr/>
            <p:nvPr/>
          </p:nvSpPr>
          <p:spPr>
            <a:xfrm>
              <a:off x="3016228" y="-26146"/>
              <a:ext cx="3009300" cy="234900"/>
            </a:xfrm>
            <a:prstGeom prst="rect">
              <a:avLst/>
            </a:prstGeom>
            <a:solidFill>
              <a:srgbClr val="404652"/>
            </a:solidFill>
            <a:ln cap="flat" cmpd="sng" w="12700">
              <a:solidFill>
                <a:srgbClr val="4046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g2457e08d8ee_2_82"/>
            <p:cNvSpPr/>
            <p:nvPr/>
          </p:nvSpPr>
          <p:spPr>
            <a:xfrm>
              <a:off x="6035441" y="-26146"/>
              <a:ext cx="3027900" cy="234900"/>
            </a:xfrm>
            <a:prstGeom prst="rect">
              <a:avLst/>
            </a:prstGeom>
            <a:solidFill>
              <a:srgbClr val="2D98B0"/>
            </a:solidFill>
            <a:ln cap="flat" cmpd="sng" w="12700">
              <a:solidFill>
                <a:srgbClr val="2D98B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g2457e08d8ee_2_82"/>
            <p:cNvSpPr/>
            <p:nvPr/>
          </p:nvSpPr>
          <p:spPr>
            <a:xfrm>
              <a:off x="9063261" y="-26146"/>
              <a:ext cx="3138600" cy="234900"/>
            </a:xfrm>
            <a:prstGeom prst="rect">
              <a:avLst/>
            </a:prstGeom>
            <a:solidFill>
              <a:srgbClr val="96B83D"/>
            </a:solidFill>
            <a:ln cap="flat" cmpd="sng" w="12700">
              <a:solidFill>
                <a:srgbClr val="96B8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1" name="Google Shape;441;g2457e08d8ee_2_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1008" y="4353288"/>
            <a:ext cx="796213" cy="483472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g2457e08d8ee_2_82"/>
          <p:cNvSpPr txBox="1"/>
          <p:nvPr/>
        </p:nvSpPr>
        <p:spPr>
          <a:xfrm>
            <a:off x="222193" y="454144"/>
            <a:ext cx="8678400" cy="43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2900" u="none" cap="none" strike="noStrik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Internships</a:t>
            </a:r>
            <a:endParaRPr b="1" i="0" sz="2900" u="none" cap="none" strike="noStrike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60 hours /.25 Credit</a:t>
            </a:r>
            <a:endParaRPr b="0" i="0" sz="1600" u="none" cap="none" strike="noStrike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1 semester commitment</a:t>
            </a:r>
            <a:endParaRPr b="0" i="0" sz="1600" u="none" cap="none" strike="noStrike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4-6 hours per week</a:t>
            </a:r>
            <a:endParaRPr b="0" i="0" sz="1600" u="none" cap="none" strike="noStrike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Engage in meaningful career tasks/work</a:t>
            </a:r>
            <a:endParaRPr b="0" i="0" sz="1600" u="none" cap="none" strike="noStrike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Mentorship by business partner </a:t>
            </a:r>
            <a:endParaRPr b="0" i="0" sz="1600" u="none" cap="none" strike="noStrike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Can be paid or unpaid ( carry insurance)</a:t>
            </a:r>
            <a:endParaRPr b="0" i="0" sz="1600" u="none" cap="none" strike="noStrike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Georgia"/>
              <a:buChar char="●"/>
            </a:pPr>
            <a:r>
              <a:rPr b="0" i="0" lang="en-US" sz="1600" u="none" cap="none" strike="noStrik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We do not force place; Students choose area of interest</a:t>
            </a:r>
            <a:endParaRPr b="0" i="0" sz="1600" u="none" cap="none" strike="noStrike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Education/Eagle County School District,  Veterinary, Interior Design, Physical Therapy, Baking/Culinary, Excavating, Welding, Fashion Merchandising, Hospitality	</a:t>
            </a:r>
            <a:endParaRPr b="0" i="0" sz="1600" u="none" cap="none" strike="noStrike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43" name="Google Shape;443;g2457e08d8ee_2_82"/>
          <p:cNvPicPr preferRelativeResize="0"/>
          <p:nvPr/>
        </p:nvPicPr>
        <p:blipFill rotWithShape="1">
          <a:blip r:embed="rId4">
            <a:alphaModFix/>
          </a:blip>
          <a:srcRect b="-972299" l="774900" r="-774900" t="972299"/>
          <a:stretch/>
        </p:blipFill>
        <p:spPr>
          <a:xfrm>
            <a:off x="7385661" y="4400231"/>
            <a:ext cx="906450" cy="4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g2457e08d8ee_2_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87350" y="308575"/>
            <a:ext cx="2700799" cy="259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f289b18b9c_1_5"/>
          <p:cNvSpPr txBox="1"/>
          <p:nvPr/>
        </p:nvSpPr>
        <p:spPr>
          <a:xfrm>
            <a:off x="0" y="2323902"/>
            <a:ext cx="52071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MODERN YOUTH</a:t>
            </a:r>
            <a:br>
              <a:rPr b="1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i="0" lang="en-US" sz="36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APPRENTICESHIP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g2f289b18b9c_1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200" y="112775"/>
            <a:ext cx="1844575" cy="145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g2f289b18b9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200" y="107550"/>
            <a:ext cx="3818150" cy="503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2f289b18b9c_0_0"/>
          <p:cNvPicPr preferRelativeResize="0"/>
          <p:nvPr/>
        </p:nvPicPr>
        <p:blipFill rotWithShape="1">
          <a:blip r:embed="rId4">
            <a:alphaModFix/>
          </a:blip>
          <a:srcRect b="0" l="76979" r="0" t="56180"/>
          <a:stretch/>
        </p:blipFill>
        <p:spPr>
          <a:xfrm rot="10800000">
            <a:off x="5441382" y="-8"/>
            <a:ext cx="2102713" cy="2253825"/>
          </a:xfrm>
          <a:prstGeom prst="rect">
            <a:avLst/>
          </a:prstGeom>
          <a:noFill/>
          <a:ln>
            <a:noFill/>
          </a:ln>
          <a:effectLst>
            <a:outerShdw blurRad="1905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57" name="Google Shape;457;g2f289b18b9c_0_0"/>
          <p:cNvSpPr txBox="1"/>
          <p:nvPr/>
        </p:nvSpPr>
        <p:spPr>
          <a:xfrm>
            <a:off x="4638288" y="2591575"/>
            <a:ext cx="37089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“Building a sustainable modern youth apprenticeship program that connects education with local businesses to develop a skilled and talented workforce pipeline that is equitable to all young professionals.”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g2457e08d8ee_2_216"/>
          <p:cNvPicPr preferRelativeResize="0"/>
          <p:nvPr/>
        </p:nvPicPr>
        <p:blipFill rotWithShape="1">
          <a:blip r:embed="rId3">
            <a:alphaModFix/>
          </a:blip>
          <a:srcRect b="0" l="76979" r="0" t="56180"/>
          <a:stretch/>
        </p:blipFill>
        <p:spPr>
          <a:xfrm rot="-10364584">
            <a:off x="5607782" y="78491"/>
            <a:ext cx="2102712" cy="2253826"/>
          </a:xfrm>
          <a:prstGeom prst="rect">
            <a:avLst/>
          </a:prstGeom>
          <a:noFill/>
          <a:ln>
            <a:noFill/>
          </a:ln>
          <a:effectLst>
            <a:outerShdw blurRad="1905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3" name="Google Shape;463;g2457e08d8ee_2_216"/>
          <p:cNvSpPr/>
          <p:nvPr/>
        </p:nvSpPr>
        <p:spPr>
          <a:xfrm>
            <a:off x="-11050" y="-45300"/>
            <a:ext cx="843909" cy="5197289"/>
          </a:xfrm>
          <a:custGeom>
            <a:rect b="b" l="l" r="r" t="t"/>
            <a:pathLst>
              <a:path extrusionOk="0" h="6929719" w="4500846">
                <a:moveTo>
                  <a:pt x="24405" y="6929719"/>
                </a:moveTo>
                <a:lnTo>
                  <a:pt x="0" y="0"/>
                </a:lnTo>
                <a:lnTo>
                  <a:pt x="4500846" y="0"/>
                </a:lnTo>
                <a:lnTo>
                  <a:pt x="2636293" y="6929719"/>
                </a:lnTo>
                <a:lnTo>
                  <a:pt x="24405" y="6929719"/>
                </a:lnTo>
                <a:close/>
              </a:path>
            </a:pathLst>
          </a:custGeom>
          <a:solidFill>
            <a:srgbClr val="C2DA7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2457e08d8ee_2_216"/>
          <p:cNvSpPr txBox="1"/>
          <p:nvPr>
            <p:ph type="title"/>
          </p:nvPr>
        </p:nvSpPr>
        <p:spPr>
          <a:xfrm>
            <a:off x="838181" y="225525"/>
            <a:ext cx="46356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CareerWise Apprenticeship Overview</a:t>
            </a:r>
            <a:endParaRPr/>
          </a:p>
        </p:txBody>
      </p:sp>
      <p:sp>
        <p:nvSpPr>
          <p:cNvPr id="465" name="Google Shape;465;g2457e08d8ee_2_216"/>
          <p:cNvSpPr txBox="1"/>
          <p:nvPr>
            <p:ph idx="1" type="body"/>
          </p:nvPr>
        </p:nvSpPr>
        <p:spPr>
          <a:xfrm>
            <a:off x="762544" y="1250774"/>
            <a:ext cx="10515600" cy="36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2941"/>
              <a:buNone/>
            </a:pPr>
            <a:r>
              <a:t/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5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Char char="●"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year commitment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5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Apply Junior year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5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Begin Summer before Senior Year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5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Earn HS elective credit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5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</a:t>
            </a:r>
            <a:r>
              <a:rPr lang="en-US" sz="2500">
                <a:solidFill>
                  <a:srgbClr val="000000"/>
                </a:solidFill>
              </a:rPr>
              <a:t>20 </a:t>
            </a: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hrs - 40 hrs a week depending on year in program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5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Earn while you learn (Wages range $</a:t>
            </a:r>
            <a:r>
              <a:rPr lang="en-US" sz="2500">
                <a:solidFill>
                  <a:srgbClr val="000000"/>
                </a:solidFill>
              </a:rPr>
              <a:t>18</a:t>
            </a: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- $</a:t>
            </a:r>
            <a:r>
              <a:rPr lang="en-US" sz="2500">
                <a:solidFill>
                  <a:srgbClr val="000000"/>
                </a:solidFill>
              </a:rPr>
              <a:t>22</a:t>
            </a: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@ hour)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5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Mentorship by business partner 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5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College Credit and Credentials paid for up to $2000 @ year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3537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Upon completion possible Job offer or move on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71611"/>
              <a:buNone/>
            </a:pPr>
            <a:r>
              <a:t/>
            </a:r>
            <a:endParaRPr sz="2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ct val="91503"/>
              <a:buNone/>
            </a:pPr>
            <a:r>
              <a:t/>
            </a:r>
            <a:endParaRPr/>
          </a:p>
        </p:txBody>
      </p:sp>
      <p:grpSp>
        <p:nvGrpSpPr>
          <p:cNvPr id="466" name="Google Shape;466;g2457e08d8ee_2_216"/>
          <p:cNvGrpSpPr/>
          <p:nvPr/>
        </p:nvGrpSpPr>
        <p:grpSpPr>
          <a:xfrm>
            <a:off x="0" y="5006094"/>
            <a:ext cx="9153634" cy="176175"/>
            <a:chOff x="-2985" y="-26146"/>
            <a:chExt cx="12204846" cy="234900"/>
          </a:xfrm>
        </p:grpSpPr>
        <p:sp>
          <p:nvSpPr>
            <p:cNvPr id="467" name="Google Shape;467;g2457e08d8ee_2_216"/>
            <p:cNvSpPr/>
            <p:nvPr/>
          </p:nvSpPr>
          <p:spPr>
            <a:xfrm>
              <a:off x="-2985" y="-26146"/>
              <a:ext cx="3009300" cy="234900"/>
            </a:xfrm>
            <a:prstGeom prst="rect">
              <a:avLst/>
            </a:prstGeom>
            <a:solidFill>
              <a:srgbClr val="F89521"/>
            </a:solidFill>
            <a:ln cap="flat" cmpd="sng" w="12700">
              <a:solidFill>
                <a:srgbClr val="F8952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g2457e08d8ee_2_216"/>
            <p:cNvSpPr/>
            <p:nvPr/>
          </p:nvSpPr>
          <p:spPr>
            <a:xfrm>
              <a:off x="3016228" y="-26146"/>
              <a:ext cx="3009300" cy="234900"/>
            </a:xfrm>
            <a:prstGeom prst="rect">
              <a:avLst/>
            </a:prstGeom>
            <a:solidFill>
              <a:srgbClr val="404652"/>
            </a:solidFill>
            <a:ln cap="flat" cmpd="sng" w="12700">
              <a:solidFill>
                <a:srgbClr val="4046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g2457e08d8ee_2_216"/>
            <p:cNvSpPr/>
            <p:nvPr/>
          </p:nvSpPr>
          <p:spPr>
            <a:xfrm>
              <a:off x="6035441" y="-26146"/>
              <a:ext cx="3027900" cy="234900"/>
            </a:xfrm>
            <a:prstGeom prst="rect">
              <a:avLst/>
            </a:prstGeom>
            <a:solidFill>
              <a:srgbClr val="2D98B0"/>
            </a:solidFill>
            <a:ln cap="flat" cmpd="sng" w="12700">
              <a:solidFill>
                <a:srgbClr val="2D98B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g2457e08d8ee_2_216"/>
            <p:cNvSpPr/>
            <p:nvPr/>
          </p:nvSpPr>
          <p:spPr>
            <a:xfrm>
              <a:off x="9063261" y="-26146"/>
              <a:ext cx="3138600" cy="234900"/>
            </a:xfrm>
            <a:prstGeom prst="rect">
              <a:avLst/>
            </a:prstGeom>
            <a:solidFill>
              <a:srgbClr val="96B83D"/>
            </a:solidFill>
            <a:ln cap="flat" cmpd="sng" w="12700">
              <a:solidFill>
                <a:srgbClr val="96B8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g2457e08d8ee_2_216"/>
          <p:cNvGrpSpPr/>
          <p:nvPr/>
        </p:nvGrpSpPr>
        <p:grpSpPr>
          <a:xfrm>
            <a:off x="-2239" y="5328"/>
            <a:ext cx="9153634" cy="176175"/>
            <a:chOff x="-2985" y="7104"/>
            <a:chExt cx="12204846" cy="234900"/>
          </a:xfrm>
        </p:grpSpPr>
        <p:sp>
          <p:nvSpPr>
            <p:cNvPr id="472" name="Google Shape;472;g2457e08d8ee_2_216"/>
            <p:cNvSpPr/>
            <p:nvPr/>
          </p:nvSpPr>
          <p:spPr>
            <a:xfrm>
              <a:off x="6035441" y="7104"/>
              <a:ext cx="3027900" cy="234900"/>
            </a:xfrm>
            <a:prstGeom prst="rect">
              <a:avLst/>
            </a:prstGeom>
            <a:solidFill>
              <a:srgbClr val="2D98B0"/>
            </a:solidFill>
            <a:ln cap="flat" cmpd="sng" w="12700">
              <a:solidFill>
                <a:srgbClr val="2D98B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g2457e08d8ee_2_216"/>
            <p:cNvSpPr/>
            <p:nvPr/>
          </p:nvSpPr>
          <p:spPr>
            <a:xfrm>
              <a:off x="9063261" y="7104"/>
              <a:ext cx="3138600" cy="234900"/>
            </a:xfrm>
            <a:prstGeom prst="rect">
              <a:avLst/>
            </a:prstGeom>
            <a:solidFill>
              <a:srgbClr val="96B83D"/>
            </a:solidFill>
            <a:ln cap="flat" cmpd="sng" w="12700">
              <a:solidFill>
                <a:srgbClr val="96B83D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g2457e08d8ee_2_216"/>
            <p:cNvSpPr/>
            <p:nvPr/>
          </p:nvSpPr>
          <p:spPr>
            <a:xfrm>
              <a:off x="-2985" y="7104"/>
              <a:ext cx="3009300" cy="234900"/>
            </a:xfrm>
            <a:prstGeom prst="rect">
              <a:avLst/>
            </a:prstGeom>
            <a:solidFill>
              <a:srgbClr val="F89521"/>
            </a:solidFill>
            <a:ln cap="flat" cmpd="sng" w="12700">
              <a:solidFill>
                <a:srgbClr val="F8952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g2457e08d8ee_2_216"/>
            <p:cNvSpPr/>
            <p:nvPr/>
          </p:nvSpPr>
          <p:spPr>
            <a:xfrm>
              <a:off x="3016228" y="7104"/>
              <a:ext cx="3009300" cy="234900"/>
            </a:xfrm>
            <a:prstGeom prst="rect">
              <a:avLst/>
            </a:prstGeom>
            <a:solidFill>
              <a:srgbClr val="404652"/>
            </a:solidFill>
            <a:ln cap="flat" cmpd="sng" w="12700">
              <a:solidFill>
                <a:srgbClr val="4046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50" spcFirstLastPara="1" rIns="68550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