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6" r:id="rId2"/>
  </p:sldMasterIdLst>
  <p:notesMasterIdLst>
    <p:notesMasterId r:id="rId61"/>
  </p:notesMasterIdLst>
  <p:sldIdLst>
    <p:sldId id="256" r:id="rId3"/>
    <p:sldId id="664" r:id="rId4"/>
    <p:sldId id="257" r:id="rId5"/>
    <p:sldId id="258" r:id="rId6"/>
    <p:sldId id="259" r:id="rId7"/>
    <p:sldId id="494" r:id="rId8"/>
    <p:sldId id="568" r:id="rId9"/>
    <p:sldId id="260" r:id="rId10"/>
    <p:sldId id="261" r:id="rId11"/>
    <p:sldId id="262" r:id="rId12"/>
    <p:sldId id="695" r:id="rId13"/>
    <p:sldId id="263" r:id="rId14"/>
    <p:sldId id="696" r:id="rId15"/>
    <p:sldId id="264" r:id="rId16"/>
    <p:sldId id="680" r:id="rId17"/>
    <p:sldId id="265" r:id="rId18"/>
    <p:sldId id="266" r:id="rId19"/>
    <p:sldId id="267" r:id="rId20"/>
    <p:sldId id="687" r:id="rId21"/>
    <p:sldId id="569" r:id="rId22"/>
    <p:sldId id="688" r:id="rId23"/>
    <p:sldId id="689" r:id="rId24"/>
    <p:sldId id="681" r:id="rId25"/>
    <p:sldId id="694" r:id="rId26"/>
    <p:sldId id="269" r:id="rId27"/>
    <p:sldId id="547" r:id="rId28"/>
    <p:sldId id="685" r:id="rId29"/>
    <p:sldId id="683" r:id="rId30"/>
    <p:sldId id="686" r:id="rId31"/>
    <p:sldId id="684" r:id="rId32"/>
    <p:sldId id="682" r:id="rId33"/>
    <p:sldId id="270" r:id="rId34"/>
    <p:sldId id="271" r:id="rId35"/>
    <p:sldId id="272" r:id="rId36"/>
    <p:sldId id="273" r:id="rId37"/>
    <p:sldId id="274" r:id="rId38"/>
    <p:sldId id="275" r:id="rId39"/>
    <p:sldId id="276" r:id="rId40"/>
    <p:sldId id="278" r:id="rId41"/>
    <p:sldId id="691" r:id="rId42"/>
    <p:sldId id="692" r:id="rId43"/>
    <p:sldId id="690" r:id="rId44"/>
    <p:sldId id="279" r:id="rId45"/>
    <p:sldId id="651" r:id="rId46"/>
    <p:sldId id="643" r:id="rId47"/>
    <p:sldId id="644" r:id="rId48"/>
    <p:sldId id="612" r:id="rId49"/>
    <p:sldId id="645" r:id="rId50"/>
    <p:sldId id="286" r:id="rId51"/>
    <p:sldId id="287" r:id="rId52"/>
    <p:sldId id="693" r:id="rId53"/>
    <p:sldId id="290" r:id="rId54"/>
    <p:sldId id="291" r:id="rId55"/>
    <p:sldId id="293" r:id="rId56"/>
    <p:sldId id="294" r:id="rId57"/>
    <p:sldId id="292" r:id="rId58"/>
    <p:sldId id="295" r:id="rId59"/>
    <p:sldId id="296" r:id="rId60"/>
  </p:sldIdLst>
  <p:sldSz cx="12192000" cy="6858000"/>
  <p:notesSz cx="6858000" cy="9144000"/>
  <p:embeddedFontLst>
    <p:embeddedFont>
      <p:font typeface="Arvo" panose="020B0604020202020204" charset="0"/>
      <p:regular r:id="rId62"/>
      <p:bold r:id="rId63"/>
      <p:italic r:id="rId64"/>
      <p:boldItalic r:id="rId65"/>
    </p:embeddedFont>
    <p:embeddedFont>
      <p:font typeface="Candara" panose="020E0502030303020204" pitchFamily="34" charset="0"/>
      <p:regular r:id="rId66"/>
      <p:bold r:id="rId67"/>
      <p:italic r:id="rId68"/>
      <p:boldItalic r:id="rId69"/>
    </p:embeddedFont>
    <p:embeddedFont>
      <p:font typeface="Trebuchet MS" panose="020B0603020202020204" pitchFamily="3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gngRnGCuoGnw26wdHjcuDHULt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84"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2.fntdata"/><Relationship Id="rId68" Type="http://schemas.openxmlformats.org/officeDocument/2006/relationships/font" Target="fonts/font7.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5.fntdata"/><Relationship Id="rId74" Type="http://customschemas.google.com/relationships/presentationmetadata" Target="metadata"/><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0.fntdata"/><Relationship Id="rId2" Type="http://schemas.openxmlformats.org/officeDocument/2006/relationships/slideMaster" Target="slideMasters/slideMaster2.xml"/><Relationship Id="rId29" Type="http://schemas.openxmlformats.org/officeDocument/2006/relationships/slide" Target="slides/slide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4FB42-3A02-4593-92F7-C0117BA7FBF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CA68223-74AF-4D3F-BB24-A785DEA3EC8D}">
      <dgm:prSet phldrT="[Text]" phldr="0"/>
      <dgm:spPr/>
      <dgm:t>
        <a:bodyPr/>
        <a:lstStyle/>
        <a:p>
          <a:r>
            <a:rPr lang="en-US" dirty="0"/>
            <a:t>Jobs</a:t>
          </a:r>
        </a:p>
      </dgm:t>
    </dgm:pt>
    <dgm:pt modelId="{43BB3CD2-1664-4630-A7FA-7A0A645C7C56}" type="parTrans" cxnId="{BD9376DA-7181-4279-B692-913FE186CC56}">
      <dgm:prSet/>
      <dgm:spPr/>
      <dgm:t>
        <a:bodyPr/>
        <a:lstStyle/>
        <a:p>
          <a:endParaRPr lang="en-US"/>
        </a:p>
      </dgm:t>
    </dgm:pt>
    <dgm:pt modelId="{688C19C7-E86E-4C47-A9C7-0181399CC3B1}" type="sibTrans" cxnId="{BD9376DA-7181-4279-B692-913FE186CC56}">
      <dgm:prSet/>
      <dgm:spPr/>
      <dgm:t>
        <a:bodyPr/>
        <a:lstStyle/>
        <a:p>
          <a:endParaRPr lang="en-US"/>
        </a:p>
      </dgm:t>
    </dgm:pt>
    <dgm:pt modelId="{69200782-DE27-4F71-A8B7-420F7EABB644}">
      <dgm:prSet phldrT="[Text]" phldr="0"/>
      <dgm:spPr/>
      <dgm:t>
        <a:bodyPr/>
        <a:lstStyle/>
        <a:p>
          <a:r>
            <a:rPr lang="en-US" dirty="0"/>
            <a:t>People</a:t>
          </a:r>
        </a:p>
      </dgm:t>
    </dgm:pt>
    <dgm:pt modelId="{6F056400-14AB-47C1-97A1-99C8844CA1C2}" type="parTrans" cxnId="{F56D7429-29DE-4EAA-8A25-195625D49F9B}">
      <dgm:prSet/>
      <dgm:spPr/>
      <dgm:t>
        <a:bodyPr/>
        <a:lstStyle/>
        <a:p>
          <a:endParaRPr lang="en-US"/>
        </a:p>
      </dgm:t>
    </dgm:pt>
    <dgm:pt modelId="{77984C9A-86AB-471C-BB9D-150ACF98DCFE}" type="sibTrans" cxnId="{F56D7429-29DE-4EAA-8A25-195625D49F9B}">
      <dgm:prSet/>
      <dgm:spPr/>
      <dgm:t>
        <a:bodyPr/>
        <a:lstStyle/>
        <a:p>
          <a:endParaRPr lang="en-US"/>
        </a:p>
      </dgm:t>
    </dgm:pt>
    <dgm:pt modelId="{A1E3A9B3-71BB-4168-B655-6E5A23378E14}">
      <dgm:prSet phldrT="[Text]" phldr="0"/>
      <dgm:spPr/>
      <dgm:t>
        <a:bodyPr/>
        <a:lstStyle/>
        <a:p>
          <a:r>
            <a:rPr lang="en-US" dirty="0"/>
            <a:t>Housing</a:t>
          </a:r>
        </a:p>
      </dgm:t>
    </dgm:pt>
    <dgm:pt modelId="{053056E9-EE78-4546-BE6A-E026E27FE2D6}" type="parTrans" cxnId="{195439E7-0DDC-4421-AF3C-C32BE054ED63}">
      <dgm:prSet/>
      <dgm:spPr/>
      <dgm:t>
        <a:bodyPr/>
        <a:lstStyle/>
        <a:p>
          <a:endParaRPr lang="en-US"/>
        </a:p>
      </dgm:t>
    </dgm:pt>
    <dgm:pt modelId="{AAE56C3C-511E-4F0A-A07E-BC1FA117C0E6}" type="sibTrans" cxnId="{195439E7-0DDC-4421-AF3C-C32BE054ED63}">
      <dgm:prSet/>
      <dgm:spPr/>
      <dgm:t>
        <a:bodyPr/>
        <a:lstStyle/>
        <a:p>
          <a:endParaRPr lang="en-US"/>
        </a:p>
      </dgm:t>
    </dgm:pt>
    <dgm:pt modelId="{4182C20C-0107-463E-AB46-0950B92833DF}" type="pres">
      <dgm:prSet presAssocID="{5234FB42-3A02-4593-92F7-C0117BA7FBF3}" presName="Name0" presStyleCnt="0">
        <dgm:presLayoutVars>
          <dgm:chMax val="7"/>
          <dgm:chPref val="7"/>
          <dgm:dir/>
          <dgm:animLvl val="lvl"/>
        </dgm:presLayoutVars>
      </dgm:prSet>
      <dgm:spPr/>
    </dgm:pt>
    <dgm:pt modelId="{73920F5D-8DC1-4150-B324-B9C167C92E69}" type="pres">
      <dgm:prSet presAssocID="{FCA68223-74AF-4D3F-BB24-A785DEA3EC8D}" presName="Accent1" presStyleCnt="0"/>
      <dgm:spPr/>
    </dgm:pt>
    <dgm:pt modelId="{65E99C16-2C1B-454B-A169-28EA3BEC311B}" type="pres">
      <dgm:prSet presAssocID="{FCA68223-74AF-4D3F-BB24-A785DEA3EC8D}" presName="Accent" presStyleLbl="node1" presStyleIdx="0" presStyleCnt="3"/>
      <dgm:spPr>
        <a:solidFill>
          <a:srgbClr val="003E82"/>
        </a:solidFill>
      </dgm:spPr>
    </dgm:pt>
    <dgm:pt modelId="{69ACE46B-9F3C-42BC-B1F6-0601D010B279}" type="pres">
      <dgm:prSet presAssocID="{FCA68223-74AF-4D3F-BB24-A785DEA3EC8D}" presName="Parent1" presStyleLbl="revTx" presStyleIdx="0" presStyleCnt="3">
        <dgm:presLayoutVars>
          <dgm:chMax val="1"/>
          <dgm:chPref val="1"/>
          <dgm:bulletEnabled val="1"/>
        </dgm:presLayoutVars>
      </dgm:prSet>
      <dgm:spPr/>
    </dgm:pt>
    <dgm:pt modelId="{E35ED7CB-D249-4F3C-8D4A-F20040625F24}" type="pres">
      <dgm:prSet presAssocID="{69200782-DE27-4F71-A8B7-420F7EABB644}" presName="Accent2" presStyleCnt="0"/>
      <dgm:spPr/>
    </dgm:pt>
    <dgm:pt modelId="{998A59ED-CF69-4455-9EC7-0528E7438752}" type="pres">
      <dgm:prSet presAssocID="{69200782-DE27-4F71-A8B7-420F7EABB644}" presName="Accent" presStyleLbl="node1" presStyleIdx="1" presStyleCnt="3"/>
      <dgm:spPr/>
    </dgm:pt>
    <dgm:pt modelId="{6D1D0C1C-A646-4466-B1AE-BE8EB4E67835}" type="pres">
      <dgm:prSet presAssocID="{69200782-DE27-4F71-A8B7-420F7EABB644}" presName="Parent2" presStyleLbl="revTx" presStyleIdx="1" presStyleCnt="3">
        <dgm:presLayoutVars>
          <dgm:chMax val="1"/>
          <dgm:chPref val="1"/>
          <dgm:bulletEnabled val="1"/>
        </dgm:presLayoutVars>
      </dgm:prSet>
      <dgm:spPr/>
    </dgm:pt>
    <dgm:pt modelId="{A99169D1-C6EE-4794-BC68-368EFFFBC488}" type="pres">
      <dgm:prSet presAssocID="{A1E3A9B3-71BB-4168-B655-6E5A23378E14}" presName="Accent3" presStyleCnt="0"/>
      <dgm:spPr/>
    </dgm:pt>
    <dgm:pt modelId="{12547FFB-971E-41C5-96B8-DEA57AF8C641}" type="pres">
      <dgm:prSet presAssocID="{A1E3A9B3-71BB-4168-B655-6E5A23378E14}" presName="Accent" presStyleLbl="node1" presStyleIdx="2" presStyleCnt="3"/>
      <dgm:spPr>
        <a:solidFill>
          <a:schemeClr val="bg1">
            <a:lumMod val="75000"/>
          </a:schemeClr>
        </a:solidFill>
      </dgm:spPr>
    </dgm:pt>
    <dgm:pt modelId="{09A6DAD5-6C81-46D7-94FB-E6664E1D001E}" type="pres">
      <dgm:prSet presAssocID="{A1E3A9B3-71BB-4168-B655-6E5A23378E14}" presName="Parent3" presStyleLbl="revTx" presStyleIdx="2" presStyleCnt="3">
        <dgm:presLayoutVars>
          <dgm:chMax val="1"/>
          <dgm:chPref val="1"/>
          <dgm:bulletEnabled val="1"/>
        </dgm:presLayoutVars>
      </dgm:prSet>
      <dgm:spPr/>
    </dgm:pt>
  </dgm:ptLst>
  <dgm:cxnLst>
    <dgm:cxn modelId="{F56D7429-29DE-4EAA-8A25-195625D49F9B}" srcId="{5234FB42-3A02-4593-92F7-C0117BA7FBF3}" destId="{69200782-DE27-4F71-A8B7-420F7EABB644}" srcOrd="1" destOrd="0" parTransId="{6F056400-14AB-47C1-97A1-99C8844CA1C2}" sibTransId="{77984C9A-86AB-471C-BB9D-150ACF98DCFE}"/>
    <dgm:cxn modelId="{A3220285-37FB-4AA7-9673-C313A750BC35}" type="presOf" srcId="{5234FB42-3A02-4593-92F7-C0117BA7FBF3}" destId="{4182C20C-0107-463E-AB46-0950B92833DF}" srcOrd="0" destOrd="0" presId="urn:microsoft.com/office/officeart/2009/layout/CircleArrowProcess"/>
    <dgm:cxn modelId="{F446589B-FD72-44F6-95F4-5C99BA4F748B}" type="presOf" srcId="{A1E3A9B3-71BB-4168-B655-6E5A23378E14}" destId="{09A6DAD5-6C81-46D7-94FB-E6664E1D001E}" srcOrd="0" destOrd="0" presId="urn:microsoft.com/office/officeart/2009/layout/CircleArrowProcess"/>
    <dgm:cxn modelId="{1BF06BA3-252F-4455-9D1C-CA9BD4FFD9BD}" type="presOf" srcId="{69200782-DE27-4F71-A8B7-420F7EABB644}" destId="{6D1D0C1C-A646-4466-B1AE-BE8EB4E67835}" srcOrd="0" destOrd="0" presId="urn:microsoft.com/office/officeart/2009/layout/CircleArrowProcess"/>
    <dgm:cxn modelId="{BD9376DA-7181-4279-B692-913FE186CC56}" srcId="{5234FB42-3A02-4593-92F7-C0117BA7FBF3}" destId="{FCA68223-74AF-4D3F-BB24-A785DEA3EC8D}" srcOrd="0" destOrd="0" parTransId="{43BB3CD2-1664-4630-A7FA-7A0A645C7C56}" sibTransId="{688C19C7-E86E-4C47-A9C7-0181399CC3B1}"/>
    <dgm:cxn modelId="{195439E7-0DDC-4421-AF3C-C32BE054ED63}" srcId="{5234FB42-3A02-4593-92F7-C0117BA7FBF3}" destId="{A1E3A9B3-71BB-4168-B655-6E5A23378E14}" srcOrd="2" destOrd="0" parTransId="{053056E9-EE78-4546-BE6A-E026E27FE2D6}" sibTransId="{AAE56C3C-511E-4F0A-A07E-BC1FA117C0E6}"/>
    <dgm:cxn modelId="{73B488E8-F77A-46DA-80CB-6CF23AE9ECE7}" type="presOf" srcId="{FCA68223-74AF-4D3F-BB24-A785DEA3EC8D}" destId="{69ACE46B-9F3C-42BC-B1F6-0601D010B279}" srcOrd="0" destOrd="0" presId="urn:microsoft.com/office/officeart/2009/layout/CircleArrowProcess"/>
    <dgm:cxn modelId="{493D77AC-6640-4A92-A810-8498BB956A5E}" type="presParOf" srcId="{4182C20C-0107-463E-AB46-0950B92833DF}" destId="{73920F5D-8DC1-4150-B324-B9C167C92E69}" srcOrd="0" destOrd="0" presId="urn:microsoft.com/office/officeart/2009/layout/CircleArrowProcess"/>
    <dgm:cxn modelId="{0B2E4C9F-5642-4D12-8ECE-56221AAD5A02}" type="presParOf" srcId="{73920F5D-8DC1-4150-B324-B9C167C92E69}" destId="{65E99C16-2C1B-454B-A169-28EA3BEC311B}" srcOrd="0" destOrd="0" presId="urn:microsoft.com/office/officeart/2009/layout/CircleArrowProcess"/>
    <dgm:cxn modelId="{D0A8423C-B58D-472F-93D6-17B128469C8C}" type="presParOf" srcId="{4182C20C-0107-463E-AB46-0950B92833DF}" destId="{69ACE46B-9F3C-42BC-B1F6-0601D010B279}" srcOrd="1" destOrd="0" presId="urn:microsoft.com/office/officeart/2009/layout/CircleArrowProcess"/>
    <dgm:cxn modelId="{9ED665CB-90CB-4300-BACF-29714A696AAD}" type="presParOf" srcId="{4182C20C-0107-463E-AB46-0950B92833DF}" destId="{E35ED7CB-D249-4F3C-8D4A-F20040625F24}" srcOrd="2" destOrd="0" presId="urn:microsoft.com/office/officeart/2009/layout/CircleArrowProcess"/>
    <dgm:cxn modelId="{F74F39B0-3C4E-46E4-B76A-D721471CAFC0}" type="presParOf" srcId="{E35ED7CB-D249-4F3C-8D4A-F20040625F24}" destId="{998A59ED-CF69-4455-9EC7-0528E7438752}" srcOrd="0" destOrd="0" presId="urn:microsoft.com/office/officeart/2009/layout/CircleArrowProcess"/>
    <dgm:cxn modelId="{316912A3-153F-4499-8624-08A863B5B7CF}" type="presParOf" srcId="{4182C20C-0107-463E-AB46-0950B92833DF}" destId="{6D1D0C1C-A646-4466-B1AE-BE8EB4E67835}" srcOrd="3" destOrd="0" presId="urn:microsoft.com/office/officeart/2009/layout/CircleArrowProcess"/>
    <dgm:cxn modelId="{1CC2C4DF-0CE8-4A4E-852E-18634C53D59B}" type="presParOf" srcId="{4182C20C-0107-463E-AB46-0950B92833DF}" destId="{A99169D1-C6EE-4794-BC68-368EFFFBC488}" srcOrd="4" destOrd="0" presId="urn:microsoft.com/office/officeart/2009/layout/CircleArrowProcess"/>
    <dgm:cxn modelId="{A50C4234-6931-4078-B560-CC4B5E20A74E}" type="presParOf" srcId="{A99169D1-C6EE-4794-BC68-368EFFFBC488}" destId="{12547FFB-971E-41C5-96B8-DEA57AF8C641}" srcOrd="0" destOrd="0" presId="urn:microsoft.com/office/officeart/2009/layout/CircleArrowProcess"/>
    <dgm:cxn modelId="{58B78945-CAB6-42FB-A4FF-40E48FED71DF}" type="presParOf" srcId="{4182C20C-0107-463E-AB46-0950B92833DF}" destId="{09A6DAD5-6C81-46D7-94FB-E6664E1D001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34FB42-3A02-4593-92F7-C0117BA7FBF3}"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FCA68223-74AF-4D3F-BB24-A785DEA3EC8D}">
      <dgm:prSet phldrT="[Text]" phldr="0"/>
      <dgm:spPr/>
      <dgm:t>
        <a:bodyPr/>
        <a:lstStyle/>
        <a:p>
          <a:r>
            <a:rPr lang="en-US" dirty="0"/>
            <a:t>Jobs</a:t>
          </a:r>
        </a:p>
      </dgm:t>
    </dgm:pt>
    <dgm:pt modelId="{43BB3CD2-1664-4630-A7FA-7A0A645C7C56}" type="parTrans" cxnId="{BD9376DA-7181-4279-B692-913FE186CC56}">
      <dgm:prSet/>
      <dgm:spPr/>
      <dgm:t>
        <a:bodyPr/>
        <a:lstStyle/>
        <a:p>
          <a:endParaRPr lang="en-US"/>
        </a:p>
      </dgm:t>
    </dgm:pt>
    <dgm:pt modelId="{688C19C7-E86E-4C47-A9C7-0181399CC3B1}" type="sibTrans" cxnId="{BD9376DA-7181-4279-B692-913FE186CC56}">
      <dgm:prSet/>
      <dgm:spPr/>
      <dgm:t>
        <a:bodyPr/>
        <a:lstStyle/>
        <a:p>
          <a:endParaRPr lang="en-US"/>
        </a:p>
      </dgm:t>
    </dgm:pt>
    <dgm:pt modelId="{69200782-DE27-4F71-A8B7-420F7EABB644}">
      <dgm:prSet phldrT="[Text]" phldr="0"/>
      <dgm:spPr/>
      <dgm:t>
        <a:bodyPr/>
        <a:lstStyle/>
        <a:p>
          <a:r>
            <a:rPr lang="en-US" dirty="0"/>
            <a:t>People</a:t>
          </a:r>
        </a:p>
      </dgm:t>
    </dgm:pt>
    <dgm:pt modelId="{6F056400-14AB-47C1-97A1-99C8844CA1C2}" type="parTrans" cxnId="{F56D7429-29DE-4EAA-8A25-195625D49F9B}">
      <dgm:prSet/>
      <dgm:spPr/>
      <dgm:t>
        <a:bodyPr/>
        <a:lstStyle/>
        <a:p>
          <a:endParaRPr lang="en-US"/>
        </a:p>
      </dgm:t>
    </dgm:pt>
    <dgm:pt modelId="{77984C9A-86AB-471C-BB9D-150ACF98DCFE}" type="sibTrans" cxnId="{F56D7429-29DE-4EAA-8A25-195625D49F9B}">
      <dgm:prSet/>
      <dgm:spPr/>
      <dgm:t>
        <a:bodyPr/>
        <a:lstStyle/>
        <a:p>
          <a:endParaRPr lang="en-US"/>
        </a:p>
      </dgm:t>
    </dgm:pt>
    <dgm:pt modelId="{A1E3A9B3-71BB-4168-B655-6E5A23378E14}">
      <dgm:prSet phldrT="[Text]" phldr="0"/>
      <dgm:spPr/>
      <dgm:t>
        <a:bodyPr/>
        <a:lstStyle/>
        <a:p>
          <a:r>
            <a:rPr lang="en-US" dirty="0"/>
            <a:t>Housing</a:t>
          </a:r>
        </a:p>
      </dgm:t>
    </dgm:pt>
    <dgm:pt modelId="{053056E9-EE78-4546-BE6A-E026E27FE2D6}" type="parTrans" cxnId="{195439E7-0DDC-4421-AF3C-C32BE054ED63}">
      <dgm:prSet/>
      <dgm:spPr/>
      <dgm:t>
        <a:bodyPr/>
        <a:lstStyle/>
        <a:p>
          <a:endParaRPr lang="en-US"/>
        </a:p>
      </dgm:t>
    </dgm:pt>
    <dgm:pt modelId="{AAE56C3C-511E-4F0A-A07E-BC1FA117C0E6}" type="sibTrans" cxnId="{195439E7-0DDC-4421-AF3C-C32BE054ED63}">
      <dgm:prSet/>
      <dgm:spPr/>
      <dgm:t>
        <a:bodyPr/>
        <a:lstStyle/>
        <a:p>
          <a:endParaRPr lang="en-US"/>
        </a:p>
      </dgm:t>
    </dgm:pt>
    <dgm:pt modelId="{4182C20C-0107-463E-AB46-0950B92833DF}" type="pres">
      <dgm:prSet presAssocID="{5234FB42-3A02-4593-92F7-C0117BA7FBF3}" presName="Name0" presStyleCnt="0">
        <dgm:presLayoutVars>
          <dgm:chMax val="7"/>
          <dgm:chPref val="7"/>
          <dgm:dir/>
          <dgm:animLvl val="lvl"/>
        </dgm:presLayoutVars>
      </dgm:prSet>
      <dgm:spPr/>
    </dgm:pt>
    <dgm:pt modelId="{73920F5D-8DC1-4150-B324-B9C167C92E69}" type="pres">
      <dgm:prSet presAssocID="{FCA68223-74AF-4D3F-BB24-A785DEA3EC8D}" presName="Accent1" presStyleCnt="0"/>
      <dgm:spPr/>
    </dgm:pt>
    <dgm:pt modelId="{65E99C16-2C1B-454B-A169-28EA3BEC311B}" type="pres">
      <dgm:prSet presAssocID="{FCA68223-74AF-4D3F-BB24-A785DEA3EC8D}" presName="Accent" presStyleLbl="node1" presStyleIdx="0" presStyleCnt="3"/>
      <dgm:spPr>
        <a:solidFill>
          <a:srgbClr val="003E82"/>
        </a:solidFill>
      </dgm:spPr>
    </dgm:pt>
    <dgm:pt modelId="{69ACE46B-9F3C-42BC-B1F6-0601D010B279}" type="pres">
      <dgm:prSet presAssocID="{FCA68223-74AF-4D3F-BB24-A785DEA3EC8D}" presName="Parent1" presStyleLbl="revTx" presStyleIdx="0" presStyleCnt="3">
        <dgm:presLayoutVars>
          <dgm:chMax val="1"/>
          <dgm:chPref val="1"/>
          <dgm:bulletEnabled val="1"/>
        </dgm:presLayoutVars>
      </dgm:prSet>
      <dgm:spPr/>
    </dgm:pt>
    <dgm:pt modelId="{E35ED7CB-D249-4F3C-8D4A-F20040625F24}" type="pres">
      <dgm:prSet presAssocID="{69200782-DE27-4F71-A8B7-420F7EABB644}" presName="Accent2" presStyleCnt="0"/>
      <dgm:spPr/>
    </dgm:pt>
    <dgm:pt modelId="{998A59ED-CF69-4455-9EC7-0528E7438752}" type="pres">
      <dgm:prSet presAssocID="{69200782-DE27-4F71-A8B7-420F7EABB644}" presName="Accent" presStyleLbl="node1" presStyleIdx="1" presStyleCnt="3"/>
      <dgm:spPr/>
    </dgm:pt>
    <dgm:pt modelId="{6D1D0C1C-A646-4466-B1AE-BE8EB4E67835}" type="pres">
      <dgm:prSet presAssocID="{69200782-DE27-4F71-A8B7-420F7EABB644}" presName="Parent2" presStyleLbl="revTx" presStyleIdx="1" presStyleCnt="3">
        <dgm:presLayoutVars>
          <dgm:chMax val="1"/>
          <dgm:chPref val="1"/>
          <dgm:bulletEnabled val="1"/>
        </dgm:presLayoutVars>
      </dgm:prSet>
      <dgm:spPr/>
    </dgm:pt>
    <dgm:pt modelId="{A99169D1-C6EE-4794-BC68-368EFFFBC488}" type="pres">
      <dgm:prSet presAssocID="{A1E3A9B3-71BB-4168-B655-6E5A23378E14}" presName="Accent3" presStyleCnt="0"/>
      <dgm:spPr/>
    </dgm:pt>
    <dgm:pt modelId="{12547FFB-971E-41C5-96B8-DEA57AF8C641}" type="pres">
      <dgm:prSet presAssocID="{A1E3A9B3-71BB-4168-B655-6E5A23378E14}" presName="Accent" presStyleLbl="node1" presStyleIdx="2" presStyleCnt="3"/>
      <dgm:spPr>
        <a:solidFill>
          <a:schemeClr val="bg1">
            <a:lumMod val="75000"/>
          </a:schemeClr>
        </a:solidFill>
      </dgm:spPr>
    </dgm:pt>
    <dgm:pt modelId="{09A6DAD5-6C81-46D7-94FB-E6664E1D001E}" type="pres">
      <dgm:prSet presAssocID="{A1E3A9B3-71BB-4168-B655-6E5A23378E14}" presName="Parent3" presStyleLbl="revTx" presStyleIdx="2" presStyleCnt="3">
        <dgm:presLayoutVars>
          <dgm:chMax val="1"/>
          <dgm:chPref val="1"/>
          <dgm:bulletEnabled val="1"/>
        </dgm:presLayoutVars>
      </dgm:prSet>
      <dgm:spPr/>
    </dgm:pt>
  </dgm:ptLst>
  <dgm:cxnLst>
    <dgm:cxn modelId="{F56D7429-29DE-4EAA-8A25-195625D49F9B}" srcId="{5234FB42-3A02-4593-92F7-C0117BA7FBF3}" destId="{69200782-DE27-4F71-A8B7-420F7EABB644}" srcOrd="1" destOrd="0" parTransId="{6F056400-14AB-47C1-97A1-99C8844CA1C2}" sibTransId="{77984C9A-86AB-471C-BB9D-150ACF98DCFE}"/>
    <dgm:cxn modelId="{A3220285-37FB-4AA7-9673-C313A750BC35}" type="presOf" srcId="{5234FB42-3A02-4593-92F7-C0117BA7FBF3}" destId="{4182C20C-0107-463E-AB46-0950B92833DF}" srcOrd="0" destOrd="0" presId="urn:microsoft.com/office/officeart/2009/layout/CircleArrowProcess"/>
    <dgm:cxn modelId="{F446589B-FD72-44F6-95F4-5C99BA4F748B}" type="presOf" srcId="{A1E3A9B3-71BB-4168-B655-6E5A23378E14}" destId="{09A6DAD5-6C81-46D7-94FB-E6664E1D001E}" srcOrd="0" destOrd="0" presId="urn:microsoft.com/office/officeart/2009/layout/CircleArrowProcess"/>
    <dgm:cxn modelId="{1BF06BA3-252F-4455-9D1C-CA9BD4FFD9BD}" type="presOf" srcId="{69200782-DE27-4F71-A8B7-420F7EABB644}" destId="{6D1D0C1C-A646-4466-B1AE-BE8EB4E67835}" srcOrd="0" destOrd="0" presId="urn:microsoft.com/office/officeart/2009/layout/CircleArrowProcess"/>
    <dgm:cxn modelId="{BD9376DA-7181-4279-B692-913FE186CC56}" srcId="{5234FB42-3A02-4593-92F7-C0117BA7FBF3}" destId="{FCA68223-74AF-4D3F-BB24-A785DEA3EC8D}" srcOrd="0" destOrd="0" parTransId="{43BB3CD2-1664-4630-A7FA-7A0A645C7C56}" sibTransId="{688C19C7-E86E-4C47-A9C7-0181399CC3B1}"/>
    <dgm:cxn modelId="{195439E7-0DDC-4421-AF3C-C32BE054ED63}" srcId="{5234FB42-3A02-4593-92F7-C0117BA7FBF3}" destId="{A1E3A9B3-71BB-4168-B655-6E5A23378E14}" srcOrd="2" destOrd="0" parTransId="{053056E9-EE78-4546-BE6A-E026E27FE2D6}" sibTransId="{AAE56C3C-511E-4F0A-A07E-BC1FA117C0E6}"/>
    <dgm:cxn modelId="{73B488E8-F77A-46DA-80CB-6CF23AE9ECE7}" type="presOf" srcId="{FCA68223-74AF-4D3F-BB24-A785DEA3EC8D}" destId="{69ACE46B-9F3C-42BC-B1F6-0601D010B279}" srcOrd="0" destOrd="0" presId="urn:microsoft.com/office/officeart/2009/layout/CircleArrowProcess"/>
    <dgm:cxn modelId="{493D77AC-6640-4A92-A810-8498BB956A5E}" type="presParOf" srcId="{4182C20C-0107-463E-AB46-0950B92833DF}" destId="{73920F5D-8DC1-4150-B324-B9C167C92E69}" srcOrd="0" destOrd="0" presId="urn:microsoft.com/office/officeart/2009/layout/CircleArrowProcess"/>
    <dgm:cxn modelId="{0B2E4C9F-5642-4D12-8ECE-56221AAD5A02}" type="presParOf" srcId="{73920F5D-8DC1-4150-B324-B9C167C92E69}" destId="{65E99C16-2C1B-454B-A169-28EA3BEC311B}" srcOrd="0" destOrd="0" presId="urn:microsoft.com/office/officeart/2009/layout/CircleArrowProcess"/>
    <dgm:cxn modelId="{D0A8423C-B58D-472F-93D6-17B128469C8C}" type="presParOf" srcId="{4182C20C-0107-463E-AB46-0950B92833DF}" destId="{69ACE46B-9F3C-42BC-B1F6-0601D010B279}" srcOrd="1" destOrd="0" presId="urn:microsoft.com/office/officeart/2009/layout/CircleArrowProcess"/>
    <dgm:cxn modelId="{9ED665CB-90CB-4300-BACF-29714A696AAD}" type="presParOf" srcId="{4182C20C-0107-463E-AB46-0950B92833DF}" destId="{E35ED7CB-D249-4F3C-8D4A-F20040625F24}" srcOrd="2" destOrd="0" presId="urn:microsoft.com/office/officeart/2009/layout/CircleArrowProcess"/>
    <dgm:cxn modelId="{F74F39B0-3C4E-46E4-B76A-D721471CAFC0}" type="presParOf" srcId="{E35ED7CB-D249-4F3C-8D4A-F20040625F24}" destId="{998A59ED-CF69-4455-9EC7-0528E7438752}" srcOrd="0" destOrd="0" presId="urn:microsoft.com/office/officeart/2009/layout/CircleArrowProcess"/>
    <dgm:cxn modelId="{316912A3-153F-4499-8624-08A863B5B7CF}" type="presParOf" srcId="{4182C20C-0107-463E-AB46-0950B92833DF}" destId="{6D1D0C1C-A646-4466-B1AE-BE8EB4E67835}" srcOrd="3" destOrd="0" presId="urn:microsoft.com/office/officeart/2009/layout/CircleArrowProcess"/>
    <dgm:cxn modelId="{1CC2C4DF-0CE8-4A4E-852E-18634C53D59B}" type="presParOf" srcId="{4182C20C-0107-463E-AB46-0950B92833DF}" destId="{A99169D1-C6EE-4794-BC68-368EFFFBC488}" srcOrd="4" destOrd="0" presId="urn:microsoft.com/office/officeart/2009/layout/CircleArrowProcess"/>
    <dgm:cxn modelId="{A50C4234-6931-4078-B560-CC4B5E20A74E}" type="presParOf" srcId="{A99169D1-C6EE-4794-BC68-368EFFFBC488}" destId="{12547FFB-971E-41C5-96B8-DEA57AF8C641}" srcOrd="0" destOrd="0" presId="urn:microsoft.com/office/officeart/2009/layout/CircleArrowProcess"/>
    <dgm:cxn modelId="{58B78945-CAB6-42FB-A4FF-40E48FED71DF}" type="presParOf" srcId="{4182C20C-0107-463E-AB46-0950B92833DF}" destId="{09A6DAD5-6C81-46D7-94FB-E6664E1D001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99C16-2C1B-454B-A169-28EA3BEC311B}">
      <dsp:nvSpPr>
        <dsp:cNvPr id="0" name=""/>
        <dsp:cNvSpPr/>
      </dsp:nvSpPr>
      <dsp:spPr>
        <a:xfrm>
          <a:off x="3733315" y="0"/>
          <a:ext cx="2377810" cy="2378172"/>
        </a:xfrm>
        <a:prstGeom prst="circularArrow">
          <a:avLst>
            <a:gd name="adj1" fmla="val 10980"/>
            <a:gd name="adj2" fmla="val 1142322"/>
            <a:gd name="adj3" fmla="val 4500000"/>
            <a:gd name="adj4" fmla="val 10800000"/>
            <a:gd name="adj5" fmla="val 12500"/>
          </a:avLst>
        </a:prstGeom>
        <a:solidFill>
          <a:srgbClr val="003E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CE46B-9F3C-42BC-B1F6-0601D010B279}">
      <dsp:nvSpPr>
        <dsp:cNvPr id="0" name=""/>
        <dsp:cNvSpPr/>
      </dsp:nvSpPr>
      <dsp:spPr>
        <a:xfrm>
          <a:off x="4258890" y="858592"/>
          <a:ext cx="1321303" cy="66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Jobs</a:t>
          </a:r>
        </a:p>
      </dsp:txBody>
      <dsp:txXfrm>
        <a:off x="4258890" y="858592"/>
        <a:ext cx="1321303" cy="660493"/>
      </dsp:txXfrm>
    </dsp:sp>
    <dsp:sp modelId="{998A59ED-CF69-4455-9EC7-0528E7438752}">
      <dsp:nvSpPr>
        <dsp:cNvPr id="0" name=""/>
        <dsp:cNvSpPr/>
      </dsp:nvSpPr>
      <dsp:spPr>
        <a:xfrm>
          <a:off x="3072887" y="1366436"/>
          <a:ext cx="2377810" cy="237817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D0C1C-A646-4466-B1AE-BE8EB4E67835}">
      <dsp:nvSpPr>
        <dsp:cNvPr id="0" name=""/>
        <dsp:cNvSpPr/>
      </dsp:nvSpPr>
      <dsp:spPr>
        <a:xfrm>
          <a:off x="3601140" y="2232933"/>
          <a:ext cx="1321303" cy="66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People</a:t>
          </a:r>
        </a:p>
      </dsp:txBody>
      <dsp:txXfrm>
        <a:off x="3601140" y="2232933"/>
        <a:ext cx="1321303" cy="660493"/>
      </dsp:txXfrm>
    </dsp:sp>
    <dsp:sp modelId="{12547FFB-971E-41C5-96B8-DEA57AF8C641}">
      <dsp:nvSpPr>
        <dsp:cNvPr id="0" name=""/>
        <dsp:cNvSpPr/>
      </dsp:nvSpPr>
      <dsp:spPr>
        <a:xfrm>
          <a:off x="3902553" y="2896391"/>
          <a:ext cx="2042907" cy="2043726"/>
        </a:xfrm>
        <a:prstGeom prst="blockArc">
          <a:avLst>
            <a:gd name="adj1" fmla="val 13500000"/>
            <a:gd name="adj2" fmla="val 10800000"/>
            <a:gd name="adj3" fmla="val 1274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6DAD5-6C81-46D7-94FB-E6664E1D001E}">
      <dsp:nvSpPr>
        <dsp:cNvPr id="0" name=""/>
        <dsp:cNvSpPr/>
      </dsp:nvSpPr>
      <dsp:spPr>
        <a:xfrm>
          <a:off x="4262015" y="3609250"/>
          <a:ext cx="1321303" cy="66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Housing</a:t>
          </a:r>
        </a:p>
      </dsp:txBody>
      <dsp:txXfrm>
        <a:off x="4262015" y="3609250"/>
        <a:ext cx="1321303" cy="660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99C16-2C1B-454B-A169-28EA3BEC311B}">
      <dsp:nvSpPr>
        <dsp:cNvPr id="0" name=""/>
        <dsp:cNvSpPr/>
      </dsp:nvSpPr>
      <dsp:spPr>
        <a:xfrm>
          <a:off x="3733315" y="0"/>
          <a:ext cx="2377810" cy="2378172"/>
        </a:xfrm>
        <a:prstGeom prst="circularArrow">
          <a:avLst>
            <a:gd name="adj1" fmla="val 10980"/>
            <a:gd name="adj2" fmla="val 1142322"/>
            <a:gd name="adj3" fmla="val 4500000"/>
            <a:gd name="adj4" fmla="val 10800000"/>
            <a:gd name="adj5" fmla="val 12500"/>
          </a:avLst>
        </a:prstGeom>
        <a:solidFill>
          <a:srgbClr val="003E8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CE46B-9F3C-42BC-B1F6-0601D010B279}">
      <dsp:nvSpPr>
        <dsp:cNvPr id="0" name=""/>
        <dsp:cNvSpPr/>
      </dsp:nvSpPr>
      <dsp:spPr>
        <a:xfrm>
          <a:off x="4258890" y="858592"/>
          <a:ext cx="1321303" cy="66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Jobs</a:t>
          </a:r>
        </a:p>
      </dsp:txBody>
      <dsp:txXfrm>
        <a:off x="4258890" y="858592"/>
        <a:ext cx="1321303" cy="660493"/>
      </dsp:txXfrm>
    </dsp:sp>
    <dsp:sp modelId="{998A59ED-CF69-4455-9EC7-0528E7438752}">
      <dsp:nvSpPr>
        <dsp:cNvPr id="0" name=""/>
        <dsp:cNvSpPr/>
      </dsp:nvSpPr>
      <dsp:spPr>
        <a:xfrm>
          <a:off x="3072887" y="1366436"/>
          <a:ext cx="2377810" cy="2378172"/>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1D0C1C-A646-4466-B1AE-BE8EB4E67835}">
      <dsp:nvSpPr>
        <dsp:cNvPr id="0" name=""/>
        <dsp:cNvSpPr/>
      </dsp:nvSpPr>
      <dsp:spPr>
        <a:xfrm>
          <a:off x="3601140" y="2232933"/>
          <a:ext cx="1321303" cy="66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People</a:t>
          </a:r>
        </a:p>
      </dsp:txBody>
      <dsp:txXfrm>
        <a:off x="3601140" y="2232933"/>
        <a:ext cx="1321303" cy="660493"/>
      </dsp:txXfrm>
    </dsp:sp>
    <dsp:sp modelId="{12547FFB-971E-41C5-96B8-DEA57AF8C641}">
      <dsp:nvSpPr>
        <dsp:cNvPr id="0" name=""/>
        <dsp:cNvSpPr/>
      </dsp:nvSpPr>
      <dsp:spPr>
        <a:xfrm>
          <a:off x="3902553" y="2896391"/>
          <a:ext cx="2042907" cy="2043726"/>
        </a:xfrm>
        <a:prstGeom prst="blockArc">
          <a:avLst>
            <a:gd name="adj1" fmla="val 13500000"/>
            <a:gd name="adj2" fmla="val 10800000"/>
            <a:gd name="adj3" fmla="val 12740"/>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6DAD5-6C81-46D7-94FB-E6664E1D001E}">
      <dsp:nvSpPr>
        <dsp:cNvPr id="0" name=""/>
        <dsp:cNvSpPr/>
      </dsp:nvSpPr>
      <dsp:spPr>
        <a:xfrm>
          <a:off x="4262015" y="3609250"/>
          <a:ext cx="1321303" cy="66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dirty="0"/>
            <a:t>Housing</a:t>
          </a:r>
        </a:p>
      </dsp:txBody>
      <dsp:txXfrm>
        <a:off x="4262015" y="3609250"/>
        <a:ext cx="1321303" cy="66049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a:extLst>
            <a:ext uri="{FF2B5EF4-FFF2-40B4-BE49-F238E27FC236}">
              <a16:creationId xmlns:a16="http://schemas.microsoft.com/office/drawing/2014/main" id="{9CB68F02-41F2-641A-15F5-DD43DB23C87E}"/>
            </a:ext>
          </a:extLst>
        </p:cNvPr>
        <p:cNvGrpSpPr/>
        <p:nvPr/>
      </p:nvGrpSpPr>
      <p:grpSpPr>
        <a:xfrm>
          <a:off x="0" y="0"/>
          <a:ext cx="0" cy="0"/>
          <a:chOff x="0" y="0"/>
          <a:chExt cx="0" cy="0"/>
        </a:xfrm>
      </p:grpSpPr>
      <p:sp>
        <p:nvSpPr>
          <p:cNvPr id="190" name="Google Shape;190;p8:notes">
            <a:extLst>
              <a:ext uri="{FF2B5EF4-FFF2-40B4-BE49-F238E27FC236}">
                <a16:creationId xmlns:a16="http://schemas.microsoft.com/office/drawing/2014/main" id="{63E0D33A-B99E-D4F3-17FF-6B6DC0858DA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8:notes">
            <a:extLst>
              <a:ext uri="{FF2B5EF4-FFF2-40B4-BE49-F238E27FC236}">
                <a16:creationId xmlns:a16="http://schemas.microsoft.com/office/drawing/2014/main" id="{731821C7-68A1-99A8-E748-767EC85807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7098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a:extLst>
            <a:ext uri="{FF2B5EF4-FFF2-40B4-BE49-F238E27FC236}">
              <a16:creationId xmlns:a16="http://schemas.microsoft.com/office/drawing/2014/main" id="{DA534253-04C9-FBFF-EDC0-1695B150A854}"/>
            </a:ext>
          </a:extLst>
        </p:cNvPr>
        <p:cNvGrpSpPr/>
        <p:nvPr/>
      </p:nvGrpSpPr>
      <p:grpSpPr>
        <a:xfrm>
          <a:off x="0" y="0"/>
          <a:ext cx="0" cy="0"/>
          <a:chOff x="0" y="0"/>
          <a:chExt cx="0" cy="0"/>
        </a:xfrm>
      </p:grpSpPr>
      <p:sp>
        <p:nvSpPr>
          <p:cNvPr id="210" name="Google Shape;210;p9:notes">
            <a:extLst>
              <a:ext uri="{FF2B5EF4-FFF2-40B4-BE49-F238E27FC236}">
                <a16:creationId xmlns:a16="http://schemas.microsoft.com/office/drawing/2014/main" id="{C730C585-1F68-0354-6D60-B0625C63C65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9:notes">
            <a:extLst>
              <a:ext uri="{FF2B5EF4-FFF2-40B4-BE49-F238E27FC236}">
                <a16:creationId xmlns:a16="http://schemas.microsoft.com/office/drawing/2014/main" id="{0C619480-2879-C447-C09A-46379424E8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559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a:extLst>
            <a:ext uri="{FF2B5EF4-FFF2-40B4-BE49-F238E27FC236}">
              <a16:creationId xmlns:a16="http://schemas.microsoft.com/office/drawing/2014/main" id="{66D3B650-D128-E83E-9D75-8234C070942F}"/>
            </a:ext>
          </a:extLst>
        </p:cNvPr>
        <p:cNvGrpSpPr/>
        <p:nvPr/>
      </p:nvGrpSpPr>
      <p:grpSpPr>
        <a:xfrm>
          <a:off x="0" y="0"/>
          <a:ext cx="0" cy="0"/>
          <a:chOff x="0" y="0"/>
          <a:chExt cx="0" cy="0"/>
        </a:xfrm>
      </p:grpSpPr>
      <p:sp>
        <p:nvSpPr>
          <p:cNvPr id="249" name="Google Shape;249;p12:notes">
            <a:extLst>
              <a:ext uri="{FF2B5EF4-FFF2-40B4-BE49-F238E27FC236}">
                <a16:creationId xmlns:a16="http://schemas.microsoft.com/office/drawing/2014/main" id="{DC15EEB9-CC0A-E969-F106-F4C09126F7D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2:notes">
            <a:extLst>
              <a:ext uri="{FF2B5EF4-FFF2-40B4-BE49-F238E27FC236}">
                <a16:creationId xmlns:a16="http://schemas.microsoft.com/office/drawing/2014/main" id="{EE8FE592-6FA0-FB26-9317-D6D8BCE3B31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006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4318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8B3004F7-CDF5-E58C-5537-357928B224B4}"/>
            </a:ext>
          </a:extLst>
        </p:cNvPr>
        <p:cNvGrpSpPr/>
        <p:nvPr/>
      </p:nvGrpSpPr>
      <p:grpSpPr>
        <a:xfrm>
          <a:off x="0" y="0"/>
          <a:ext cx="0" cy="0"/>
          <a:chOff x="0" y="0"/>
          <a:chExt cx="0" cy="0"/>
        </a:xfrm>
      </p:grpSpPr>
      <p:sp>
        <p:nvSpPr>
          <p:cNvPr id="402" name="Google Shape;402;p23:notes">
            <a:extLst>
              <a:ext uri="{FF2B5EF4-FFF2-40B4-BE49-F238E27FC236}">
                <a16:creationId xmlns:a16="http://schemas.microsoft.com/office/drawing/2014/main" id="{6AA8ADF9-D771-DE34-055D-48AEB015B3C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3:notes">
            <a:extLst>
              <a:ext uri="{FF2B5EF4-FFF2-40B4-BE49-F238E27FC236}">
                <a16:creationId xmlns:a16="http://schemas.microsoft.com/office/drawing/2014/main" id="{B88B427C-F871-B56F-7050-7B4C456473C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90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a:extLst>
            <a:ext uri="{FF2B5EF4-FFF2-40B4-BE49-F238E27FC236}">
              <a16:creationId xmlns:a16="http://schemas.microsoft.com/office/drawing/2014/main" id="{042F71B9-B985-1AF4-8BEA-4F8427E383FE}"/>
            </a:ext>
          </a:extLst>
        </p:cNvPr>
        <p:cNvGrpSpPr/>
        <p:nvPr/>
      </p:nvGrpSpPr>
      <p:grpSpPr>
        <a:xfrm>
          <a:off x="0" y="0"/>
          <a:ext cx="0" cy="0"/>
          <a:chOff x="0" y="0"/>
          <a:chExt cx="0" cy="0"/>
        </a:xfrm>
      </p:grpSpPr>
      <p:sp>
        <p:nvSpPr>
          <p:cNvPr id="402" name="Google Shape;402;p23:notes">
            <a:extLst>
              <a:ext uri="{FF2B5EF4-FFF2-40B4-BE49-F238E27FC236}">
                <a16:creationId xmlns:a16="http://schemas.microsoft.com/office/drawing/2014/main" id="{68BF4DF6-A2AF-F7A8-72BF-E26A282B2E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23:notes">
            <a:extLst>
              <a:ext uri="{FF2B5EF4-FFF2-40B4-BE49-F238E27FC236}">
                <a16:creationId xmlns:a16="http://schemas.microsoft.com/office/drawing/2014/main" id="{E5054E83-14D7-E01F-3D2B-04DF4DE2FC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4753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4" name="Google Shape;56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4" name="Google Shape;53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2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3494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D5FC8-8358-F972-5A01-DDA1DD8AA7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D8B45-B238-8A87-134F-43CBF12C099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837FCA3-8E4C-40AF-BCCA-FD7098489E0B}"/>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0023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3"/>
        <p:cNvGrpSpPr/>
        <p:nvPr/>
      </p:nvGrpSpPr>
      <p:grpSpPr>
        <a:xfrm>
          <a:off x="0" y="0"/>
          <a:ext cx="0" cy="0"/>
          <a:chOff x="0" y="0"/>
          <a:chExt cx="0" cy="0"/>
        </a:xfrm>
      </p:grpSpPr>
      <p:pic>
        <p:nvPicPr>
          <p:cNvPr id="14" name="Google Shape;14;p48" descr="Colorado Department of Local Affairs Logo"/>
          <p:cNvPicPr preferRelativeResize="0"/>
          <p:nvPr/>
        </p:nvPicPr>
        <p:blipFill rotWithShape="1">
          <a:blip r:embed="rId2">
            <a:alphaModFix/>
          </a:blip>
          <a:srcRect/>
          <a:stretch/>
        </p:blipFill>
        <p:spPr>
          <a:xfrm>
            <a:off x="8962604" y="4626634"/>
            <a:ext cx="2774481" cy="1595881"/>
          </a:xfrm>
          <a:prstGeom prst="rect">
            <a:avLst/>
          </a:prstGeom>
          <a:noFill/>
          <a:ln>
            <a:noFill/>
          </a:ln>
        </p:spPr>
      </p:pic>
      <p:sp>
        <p:nvSpPr>
          <p:cNvPr id="15" name="Google Shape;15;p48"/>
          <p:cNvSpPr>
            <a:spLocks noGrp="1"/>
          </p:cNvSpPr>
          <p:nvPr>
            <p:ph type="pic" idx="2"/>
          </p:nvPr>
        </p:nvSpPr>
        <p:spPr>
          <a:xfrm>
            <a:off x="3267" y="190101"/>
            <a:ext cx="12192000" cy="2973318"/>
          </a:xfrm>
          <a:prstGeom prst="rect">
            <a:avLst/>
          </a:prstGeom>
          <a:noFill/>
          <a:ln>
            <a:noFill/>
          </a:ln>
        </p:spPr>
        <p:txBody>
          <a:bodyPr/>
          <a:lstStyle/>
          <a:p>
            <a:endParaRPr lang="en-US"/>
          </a:p>
        </p:txBody>
      </p:sp>
      <p:sp>
        <p:nvSpPr>
          <p:cNvPr id="16" name="Google Shape;16;p48"/>
          <p:cNvSpPr/>
          <p:nvPr/>
        </p:nvSpPr>
        <p:spPr>
          <a:xfrm>
            <a:off x="0" y="0"/>
            <a:ext cx="12192000" cy="1868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Trebuchet MS"/>
              <a:buNone/>
            </a:pPr>
            <a:endParaRPr sz="2400" b="0" i="0" u="none" strike="noStrike" cap="none">
              <a:solidFill>
                <a:schemeClr val="dk1"/>
              </a:solidFill>
              <a:latin typeface="Trebuchet MS"/>
              <a:ea typeface="Trebuchet MS"/>
              <a:cs typeface="Trebuchet MS"/>
              <a:sym typeface="Trebuchet MS"/>
            </a:endParaRPr>
          </a:p>
        </p:txBody>
      </p:sp>
      <p:sp>
        <p:nvSpPr>
          <p:cNvPr id="17" name="Google Shape;17;p48"/>
          <p:cNvSpPr txBox="1"/>
          <p:nvPr/>
        </p:nvSpPr>
        <p:spPr>
          <a:xfrm>
            <a:off x="8890000" y="6222515"/>
            <a:ext cx="2919688" cy="35900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33" b="0" i="0" u="none" strike="noStrike" cap="none">
                <a:solidFill>
                  <a:schemeClr val="dk1"/>
                </a:solidFill>
                <a:latin typeface="Trebuchet MS"/>
                <a:ea typeface="Trebuchet MS"/>
                <a:cs typeface="Trebuchet MS"/>
                <a:sym typeface="Trebuchet MS"/>
              </a:rPr>
              <a:t>State Demography Office</a:t>
            </a:r>
            <a:endParaRPr sz="1733" b="0" i="0" u="none" strike="noStrike" cap="none">
              <a:solidFill>
                <a:schemeClr val="dk1"/>
              </a:solidFill>
              <a:latin typeface="Trebuchet MS"/>
              <a:ea typeface="Trebuchet MS"/>
              <a:cs typeface="Trebuchet MS"/>
              <a:sym typeface="Trebuchet MS"/>
            </a:endParaRPr>
          </a:p>
        </p:txBody>
      </p:sp>
      <p:sp>
        <p:nvSpPr>
          <p:cNvPr id="18" name="Google Shape;18;p48"/>
          <p:cNvSpPr txBox="1">
            <a:spLocks noGrp="1"/>
          </p:cNvSpPr>
          <p:nvPr>
            <p:ph type="title"/>
          </p:nvPr>
        </p:nvSpPr>
        <p:spPr>
          <a:xfrm>
            <a:off x="262164" y="3522428"/>
            <a:ext cx="11653028" cy="1499672"/>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3600"/>
              <a:buFont typeface="Trebuchet MS"/>
              <a:buNone/>
              <a:defRPr>
                <a:solidFill>
                  <a:schemeClr val="dk1"/>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9" name="Google Shape;19;p48"/>
          <p:cNvSpPr txBox="1">
            <a:spLocks noGrp="1"/>
          </p:cNvSpPr>
          <p:nvPr>
            <p:ph type="subTitle" idx="1"/>
          </p:nvPr>
        </p:nvSpPr>
        <p:spPr>
          <a:xfrm>
            <a:off x="261009" y="5202238"/>
            <a:ext cx="5159403" cy="12621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4"/>
        <p:cNvGrpSpPr/>
        <p:nvPr/>
      </p:nvGrpSpPr>
      <p:grpSpPr>
        <a:xfrm>
          <a:off x="0" y="0"/>
          <a:ext cx="0" cy="0"/>
          <a:chOff x="0" y="0"/>
          <a:chExt cx="0" cy="0"/>
        </a:xfrm>
      </p:grpSpPr>
      <p:sp>
        <p:nvSpPr>
          <p:cNvPr id="65" name="Google Shape;65;p60"/>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rebuchet MS"/>
              <a:buNone/>
              <a:defRPr sz="4000">
                <a:solidFill>
                  <a:schemeClr val="dk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rebuchet MS"/>
                <a:ea typeface="Trebuchet MS"/>
                <a:cs typeface="Trebuchet MS"/>
                <a:sym typeface="Trebuchet MS"/>
              </a:defRPr>
            </a:lvl1pPr>
            <a:lvl2pPr marL="914400" lvl="1" indent="-381000" algn="l">
              <a:lnSpc>
                <a:spcPct val="90000"/>
              </a:lnSpc>
              <a:spcBef>
                <a:spcPts val="500"/>
              </a:spcBef>
              <a:spcAft>
                <a:spcPts val="0"/>
              </a:spcAft>
              <a:buClr>
                <a:schemeClr val="dk1"/>
              </a:buClr>
              <a:buSzPts val="2400"/>
              <a:buChar char="•"/>
              <a:defRPr>
                <a:latin typeface="Trebuchet MS"/>
                <a:ea typeface="Trebuchet MS"/>
                <a:cs typeface="Trebuchet MS"/>
                <a:sym typeface="Trebuchet MS"/>
              </a:defRPr>
            </a:lvl2pPr>
            <a:lvl3pPr marL="1371600" lvl="2" indent="-355600" algn="l">
              <a:lnSpc>
                <a:spcPct val="90000"/>
              </a:lnSpc>
              <a:spcBef>
                <a:spcPts val="500"/>
              </a:spcBef>
              <a:spcAft>
                <a:spcPts val="0"/>
              </a:spcAft>
              <a:buClr>
                <a:schemeClr val="dk1"/>
              </a:buClr>
              <a:buSzPts val="2000"/>
              <a:buChar char="•"/>
              <a:defRPr>
                <a:latin typeface="Trebuchet MS"/>
                <a:ea typeface="Trebuchet MS"/>
                <a:cs typeface="Trebuchet MS"/>
                <a:sym typeface="Trebuchet MS"/>
              </a:defRPr>
            </a:lvl3pPr>
            <a:lvl4pPr marL="1828800" lvl="3"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rebuchet MS"/>
                <a:ea typeface="Trebuchet MS"/>
                <a:cs typeface="Trebuchet MS"/>
                <a:sym typeface="Trebuchet MS"/>
              </a:defRPr>
            </a:lvl1pPr>
            <a:lvl2pPr marL="914400" lvl="1" indent="-381000" algn="l">
              <a:lnSpc>
                <a:spcPct val="90000"/>
              </a:lnSpc>
              <a:spcBef>
                <a:spcPts val="500"/>
              </a:spcBef>
              <a:spcAft>
                <a:spcPts val="0"/>
              </a:spcAft>
              <a:buClr>
                <a:schemeClr val="dk1"/>
              </a:buClr>
              <a:buSzPts val="2400"/>
              <a:buChar char="•"/>
              <a:defRPr>
                <a:latin typeface="Trebuchet MS"/>
                <a:ea typeface="Trebuchet MS"/>
                <a:cs typeface="Trebuchet MS"/>
                <a:sym typeface="Trebuchet MS"/>
              </a:defRPr>
            </a:lvl2pPr>
            <a:lvl3pPr marL="1371600" lvl="2" indent="-355600" algn="l">
              <a:lnSpc>
                <a:spcPct val="90000"/>
              </a:lnSpc>
              <a:spcBef>
                <a:spcPts val="500"/>
              </a:spcBef>
              <a:spcAft>
                <a:spcPts val="0"/>
              </a:spcAft>
              <a:buClr>
                <a:schemeClr val="dk1"/>
              </a:buClr>
              <a:buSzPts val="2000"/>
              <a:buChar char="•"/>
              <a:defRPr>
                <a:latin typeface="Trebuchet MS"/>
                <a:ea typeface="Trebuchet MS"/>
                <a:cs typeface="Trebuchet MS"/>
                <a:sym typeface="Trebuchet MS"/>
              </a:defRPr>
            </a:lvl3pPr>
            <a:lvl4pPr marL="1828800" lvl="3"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60"/>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69" name="Google Shape;69;p60"/>
          <p:cNvSpPr/>
          <p:nvPr/>
        </p:nvSpPr>
        <p:spPr>
          <a:xfrm>
            <a:off x="0" y="0"/>
            <a:ext cx="12192000" cy="13652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70" name="Google Shape;70;p60"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1"/>
        <p:cNvGrpSpPr/>
        <p:nvPr/>
      </p:nvGrpSpPr>
      <p:grpSpPr>
        <a:xfrm>
          <a:off x="0" y="0"/>
          <a:ext cx="0" cy="0"/>
          <a:chOff x="0" y="0"/>
          <a:chExt cx="0" cy="0"/>
        </a:xfrm>
      </p:grpSpPr>
      <p:sp>
        <p:nvSpPr>
          <p:cNvPr id="72" name="Google Shape;72;p61"/>
          <p:cNvSpPr txBox="1">
            <a:spLocks noGrp="1"/>
          </p:cNvSpPr>
          <p:nvPr>
            <p:ph type="body" idx="1"/>
          </p:nvPr>
        </p:nvSpPr>
        <p:spPr>
          <a:xfrm>
            <a:off x="396728" y="148320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rebuchet MS"/>
                <a:ea typeface="Trebuchet MS"/>
                <a:cs typeface="Trebuchet MS"/>
                <a:sym typeface="Trebuchet M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61"/>
          <p:cNvSpPr txBox="1">
            <a:spLocks noGrp="1"/>
          </p:cNvSpPr>
          <p:nvPr>
            <p:ph type="body" idx="2"/>
          </p:nvPr>
        </p:nvSpPr>
        <p:spPr>
          <a:xfrm>
            <a:off x="396728" y="2307112"/>
            <a:ext cx="5157787"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rebuchet MS"/>
                <a:ea typeface="Trebuchet MS"/>
                <a:cs typeface="Trebuchet MS"/>
                <a:sym typeface="Trebuchet MS"/>
              </a:defRPr>
            </a:lvl1pPr>
            <a:lvl2pPr marL="914400" lvl="1" indent="-381000" algn="l">
              <a:lnSpc>
                <a:spcPct val="90000"/>
              </a:lnSpc>
              <a:spcBef>
                <a:spcPts val="500"/>
              </a:spcBef>
              <a:spcAft>
                <a:spcPts val="0"/>
              </a:spcAft>
              <a:buClr>
                <a:schemeClr val="dk1"/>
              </a:buClr>
              <a:buSzPts val="2400"/>
              <a:buChar char="•"/>
              <a:defRPr>
                <a:latin typeface="Trebuchet MS"/>
                <a:ea typeface="Trebuchet MS"/>
                <a:cs typeface="Trebuchet MS"/>
                <a:sym typeface="Trebuchet MS"/>
              </a:defRPr>
            </a:lvl2pPr>
            <a:lvl3pPr marL="1371600" lvl="2" indent="-355600" algn="l">
              <a:lnSpc>
                <a:spcPct val="90000"/>
              </a:lnSpc>
              <a:spcBef>
                <a:spcPts val="500"/>
              </a:spcBef>
              <a:spcAft>
                <a:spcPts val="0"/>
              </a:spcAft>
              <a:buClr>
                <a:schemeClr val="dk1"/>
              </a:buClr>
              <a:buSzPts val="2000"/>
              <a:buChar char="•"/>
              <a:defRPr>
                <a:latin typeface="Trebuchet MS"/>
                <a:ea typeface="Trebuchet MS"/>
                <a:cs typeface="Trebuchet MS"/>
                <a:sym typeface="Trebuchet MS"/>
              </a:defRPr>
            </a:lvl3pPr>
            <a:lvl4pPr marL="1828800" lvl="3"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61"/>
          <p:cNvSpPr txBox="1">
            <a:spLocks noGrp="1"/>
          </p:cNvSpPr>
          <p:nvPr>
            <p:ph type="body" idx="3"/>
          </p:nvPr>
        </p:nvSpPr>
        <p:spPr>
          <a:xfrm>
            <a:off x="6287678" y="1495561"/>
            <a:ext cx="547875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Trebuchet MS"/>
                <a:ea typeface="Trebuchet MS"/>
                <a:cs typeface="Trebuchet MS"/>
                <a:sym typeface="Trebuchet MS"/>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5" name="Google Shape;75;p61"/>
          <p:cNvSpPr txBox="1">
            <a:spLocks noGrp="1"/>
          </p:cNvSpPr>
          <p:nvPr>
            <p:ph type="body" idx="4"/>
          </p:nvPr>
        </p:nvSpPr>
        <p:spPr>
          <a:xfrm>
            <a:off x="6287678" y="2319473"/>
            <a:ext cx="5478751" cy="368458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rebuchet MS"/>
                <a:ea typeface="Trebuchet MS"/>
                <a:cs typeface="Trebuchet MS"/>
                <a:sym typeface="Trebuchet MS"/>
              </a:defRPr>
            </a:lvl1pPr>
            <a:lvl2pPr marL="914400" lvl="1" indent="-381000" algn="l">
              <a:lnSpc>
                <a:spcPct val="90000"/>
              </a:lnSpc>
              <a:spcBef>
                <a:spcPts val="500"/>
              </a:spcBef>
              <a:spcAft>
                <a:spcPts val="0"/>
              </a:spcAft>
              <a:buClr>
                <a:schemeClr val="dk1"/>
              </a:buClr>
              <a:buSzPts val="2400"/>
              <a:buChar char="•"/>
              <a:defRPr>
                <a:latin typeface="Trebuchet MS"/>
                <a:ea typeface="Trebuchet MS"/>
                <a:cs typeface="Trebuchet MS"/>
                <a:sym typeface="Trebuchet MS"/>
              </a:defRPr>
            </a:lvl2pPr>
            <a:lvl3pPr marL="1371600" lvl="2" indent="-355600" algn="l">
              <a:lnSpc>
                <a:spcPct val="90000"/>
              </a:lnSpc>
              <a:spcBef>
                <a:spcPts val="500"/>
              </a:spcBef>
              <a:spcAft>
                <a:spcPts val="0"/>
              </a:spcAft>
              <a:buClr>
                <a:schemeClr val="dk1"/>
              </a:buClr>
              <a:buSzPts val="2000"/>
              <a:buChar char="•"/>
              <a:defRPr>
                <a:latin typeface="Trebuchet MS"/>
                <a:ea typeface="Trebuchet MS"/>
                <a:cs typeface="Trebuchet MS"/>
                <a:sym typeface="Trebuchet MS"/>
              </a:defRPr>
            </a:lvl3pPr>
            <a:lvl4pPr marL="1828800" lvl="3"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61"/>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77" name="Google Shape;77;p61"/>
          <p:cNvSpPr/>
          <p:nvPr/>
        </p:nvSpPr>
        <p:spPr>
          <a:xfrm>
            <a:off x="0" y="0"/>
            <a:ext cx="12192000" cy="13652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78" name="Google Shape;78;p61"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
        <p:nvSpPr>
          <p:cNvPr id="79" name="Google Shape;79;p61"/>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000"/>
              <a:buFont typeface="Trebuchet MS"/>
              <a:buNone/>
              <a:defRPr sz="4000">
                <a:solidFill>
                  <a:schemeClr val="dk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0"/>
        <p:cNvGrpSpPr/>
        <p:nvPr/>
      </p:nvGrpSpPr>
      <p:grpSpPr>
        <a:xfrm>
          <a:off x="0" y="0"/>
          <a:ext cx="0" cy="0"/>
          <a:chOff x="0" y="0"/>
          <a:chExt cx="0" cy="0"/>
        </a:xfrm>
      </p:grpSpPr>
      <p:sp>
        <p:nvSpPr>
          <p:cNvPr id="81" name="Google Shape;81;p62"/>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solidFill>
                  <a:schemeClr val="dk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62"/>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62"/>
          <p:cNvSpPr/>
          <p:nvPr/>
        </p:nvSpPr>
        <p:spPr>
          <a:xfrm>
            <a:off x="0" y="0"/>
            <a:ext cx="12192000" cy="13652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84" name="Google Shape;84;p62"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chemeClr val="dk2"/>
        </a:solidFill>
        <a:effectLst/>
      </p:bgPr>
    </p:bg>
    <p:spTree>
      <p:nvGrpSpPr>
        <p:cNvPr id="1" name="Shape 85"/>
        <p:cNvGrpSpPr/>
        <p:nvPr/>
      </p:nvGrpSpPr>
      <p:grpSpPr>
        <a:xfrm>
          <a:off x="0" y="0"/>
          <a:ext cx="0" cy="0"/>
          <a:chOff x="0" y="0"/>
          <a:chExt cx="0" cy="0"/>
        </a:xfrm>
      </p:grpSpPr>
      <p:sp>
        <p:nvSpPr>
          <p:cNvPr id="86" name="Google Shape;86;p54"/>
          <p:cNvSpPr txBox="1">
            <a:spLocks noGrp="1"/>
          </p:cNvSpPr>
          <p:nvPr>
            <p:ph type="title"/>
          </p:nvPr>
        </p:nvSpPr>
        <p:spPr>
          <a:xfrm>
            <a:off x="805762" y="2394679"/>
            <a:ext cx="6191385" cy="1783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3600"/>
              <a:buFont typeface="Trebuchet MS"/>
              <a:buNone/>
              <a:defRPr>
                <a:solidFill>
                  <a:schemeClr val="lt1"/>
                </a:solidFill>
                <a:latin typeface="Trebuchet MS"/>
                <a:ea typeface="Trebuchet MS"/>
                <a:cs typeface="Trebuchet MS"/>
                <a:sym typeface="Trebuchet MS"/>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pic>
        <p:nvPicPr>
          <p:cNvPr id="87" name="Google Shape;87;p54" descr="Colorado Department of Local Affairs Logo"/>
          <p:cNvPicPr preferRelativeResize="0"/>
          <p:nvPr/>
        </p:nvPicPr>
        <p:blipFill rotWithShape="1">
          <a:blip r:embed="rId2">
            <a:alphaModFix/>
          </a:blip>
          <a:srcRect/>
          <a:stretch/>
        </p:blipFill>
        <p:spPr>
          <a:xfrm>
            <a:off x="8238913" y="4598503"/>
            <a:ext cx="3374313" cy="194089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6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E82"/>
              </a:buClr>
              <a:buSzPts val="3200"/>
              <a:buFont typeface="Trebuchet MS"/>
              <a:buNone/>
              <a:defRPr sz="3200">
                <a:solidFill>
                  <a:srgbClr val="003E8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Trebuchet MS"/>
                <a:ea typeface="Trebuchet MS"/>
                <a:cs typeface="Trebuchet MS"/>
                <a:sym typeface="Trebuchet MS"/>
              </a:defRPr>
            </a:lvl1pPr>
            <a:lvl2pPr marL="914400" lvl="1" indent="-406400" algn="l">
              <a:lnSpc>
                <a:spcPct val="90000"/>
              </a:lnSpc>
              <a:spcBef>
                <a:spcPts val="500"/>
              </a:spcBef>
              <a:spcAft>
                <a:spcPts val="0"/>
              </a:spcAft>
              <a:buClr>
                <a:schemeClr val="dk1"/>
              </a:buClr>
              <a:buSzPts val="2800"/>
              <a:buChar char="•"/>
              <a:defRPr sz="2800">
                <a:latin typeface="Trebuchet MS"/>
                <a:ea typeface="Trebuchet MS"/>
                <a:cs typeface="Trebuchet MS"/>
                <a:sym typeface="Trebuchet MS"/>
              </a:defRPr>
            </a:lvl2pPr>
            <a:lvl3pPr marL="1371600" lvl="2" indent="-381000" algn="l">
              <a:lnSpc>
                <a:spcPct val="90000"/>
              </a:lnSpc>
              <a:spcBef>
                <a:spcPts val="500"/>
              </a:spcBef>
              <a:spcAft>
                <a:spcPts val="0"/>
              </a:spcAft>
              <a:buClr>
                <a:schemeClr val="dk1"/>
              </a:buClr>
              <a:buSzPts val="2400"/>
              <a:buChar char="•"/>
              <a:defRPr sz="2400">
                <a:latin typeface="Trebuchet MS"/>
                <a:ea typeface="Trebuchet MS"/>
                <a:cs typeface="Trebuchet MS"/>
                <a:sym typeface="Trebuchet MS"/>
              </a:defRPr>
            </a:lvl3pPr>
            <a:lvl4pPr marL="1828800" lvl="3" indent="-355600" algn="l">
              <a:lnSpc>
                <a:spcPct val="90000"/>
              </a:lnSpc>
              <a:spcBef>
                <a:spcPts val="500"/>
              </a:spcBef>
              <a:spcAft>
                <a:spcPts val="0"/>
              </a:spcAft>
              <a:buClr>
                <a:schemeClr val="dk1"/>
              </a:buClr>
              <a:buSzPts val="2000"/>
              <a:buChar char="•"/>
              <a:defRPr sz="2000">
                <a:latin typeface="Trebuchet MS"/>
                <a:ea typeface="Trebuchet MS"/>
                <a:cs typeface="Trebuchet MS"/>
                <a:sym typeface="Trebuchet MS"/>
              </a:defRPr>
            </a:lvl4pPr>
            <a:lvl5pPr marL="2286000" lvl="4" indent="-355600" algn="l">
              <a:lnSpc>
                <a:spcPct val="90000"/>
              </a:lnSpc>
              <a:spcBef>
                <a:spcPts val="500"/>
              </a:spcBef>
              <a:spcAft>
                <a:spcPts val="0"/>
              </a:spcAft>
              <a:buClr>
                <a:schemeClr val="dk1"/>
              </a:buClr>
              <a:buSzPts val="2000"/>
              <a:buChar char="•"/>
              <a:defRPr sz="2000">
                <a:latin typeface="Trebuchet MS"/>
                <a:ea typeface="Trebuchet MS"/>
                <a:cs typeface="Trebuchet MS"/>
                <a:sym typeface="Trebuchet MS"/>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6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rebuchet MS"/>
                <a:ea typeface="Trebuchet MS"/>
                <a:cs typeface="Trebuchet MS"/>
                <a:sym typeface="Trebuchet M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63"/>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63"/>
          <p:cNvSpPr/>
          <p:nvPr/>
        </p:nvSpPr>
        <p:spPr>
          <a:xfrm>
            <a:off x="0" y="0"/>
            <a:ext cx="12192000" cy="136525"/>
          </a:xfrm>
          <a:prstGeom prst="rect">
            <a:avLst/>
          </a:prstGeom>
          <a:solidFill>
            <a:srgbClr val="003E8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94" name="Google Shape;94;p63"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5"/>
        <p:cNvGrpSpPr/>
        <p:nvPr/>
      </p:nvGrpSpPr>
      <p:grpSpPr>
        <a:xfrm>
          <a:off x="0" y="0"/>
          <a:ext cx="0" cy="0"/>
          <a:chOff x="0" y="0"/>
          <a:chExt cx="0" cy="0"/>
        </a:xfrm>
      </p:grpSpPr>
      <p:sp>
        <p:nvSpPr>
          <p:cNvPr id="96" name="Google Shape;96;p6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3E82"/>
              </a:buClr>
              <a:buSzPts val="3200"/>
              <a:buFont typeface="Trebuchet MS"/>
              <a:buNone/>
              <a:defRPr sz="3200">
                <a:solidFill>
                  <a:srgbClr val="003E8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64"/>
          <p:cNvSpPr>
            <a:spLocks noGrp="1"/>
          </p:cNvSpPr>
          <p:nvPr>
            <p:ph type="pic" idx="2"/>
          </p:nvPr>
        </p:nvSpPr>
        <p:spPr>
          <a:xfrm>
            <a:off x="5183188" y="987425"/>
            <a:ext cx="6172200" cy="4873625"/>
          </a:xfrm>
          <a:prstGeom prst="rect">
            <a:avLst/>
          </a:prstGeom>
          <a:noFill/>
          <a:ln>
            <a:noFill/>
          </a:ln>
        </p:spPr>
      </p:sp>
      <p:sp>
        <p:nvSpPr>
          <p:cNvPr id="98" name="Google Shape;98;p6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Trebuchet MS"/>
                <a:ea typeface="Trebuchet MS"/>
                <a:cs typeface="Trebuchet MS"/>
                <a:sym typeface="Trebuchet MS"/>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64"/>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0" name="Google Shape;100;p64"/>
          <p:cNvSpPr/>
          <p:nvPr/>
        </p:nvSpPr>
        <p:spPr>
          <a:xfrm>
            <a:off x="0" y="0"/>
            <a:ext cx="12192000" cy="136525"/>
          </a:xfrm>
          <a:prstGeom prst="rect">
            <a:avLst/>
          </a:prstGeom>
          <a:solidFill>
            <a:srgbClr val="003E8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101" name="Google Shape;101;p64"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65"/>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E82"/>
              </a:buClr>
              <a:buSzPts val="4400"/>
              <a:buFont typeface="Trebuchet MS"/>
              <a:buNone/>
              <a:defRPr>
                <a:solidFill>
                  <a:srgbClr val="003E8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5"/>
          <p:cNvSpPr txBox="1">
            <a:spLocks noGrp="1"/>
          </p:cNvSpPr>
          <p:nvPr>
            <p:ph type="body" idx="1"/>
          </p:nvPr>
        </p:nvSpPr>
        <p:spPr>
          <a:xfrm rot="5400000">
            <a:off x="3751797" y="-1950262"/>
            <a:ext cx="4685530" cy="11343736"/>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rebuchet MS"/>
                <a:ea typeface="Trebuchet MS"/>
                <a:cs typeface="Trebuchet MS"/>
                <a:sym typeface="Trebuchet MS"/>
              </a:defRPr>
            </a:lvl1pPr>
            <a:lvl2pPr marL="914400" lvl="1" indent="-381000" algn="l">
              <a:lnSpc>
                <a:spcPct val="90000"/>
              </a:lnSpc>
              <a:spcBef>
                <a:spcPts val="500"/>
              </a:spcBef>
              <a:spcAft>
                <a:spcPts val="0"/>
              </a:spcAft>
              <a:buClr>
                <a:schemeClr val="dk1"/>
              </a:buClr>
              <a:buSzPts val="2400"/>
              <a:buChar char="•"/>
              <a:defRPr>
                <a:latin typeface="Trebuchet MS"/>
                <a:ea typeface="Trebuchet MS"/>
                <a:cs typeface="Trebuchet MS"/>
                <a:sym typeface="Trebuchet MS"/>
              </a:defRPr>
            </a:lvl2pPr>
            <a:lvl3pPr marL="1371600" lvl="2" indent="-355600" algn="l">
              <a:lnSpc>
                <a:spcPct val="90000"/>
              </a:lnSpc>
              <a:spcBef>
                <a:spcPts val="500"/>
              </a:spcBef>
              <a:spcAft>
                <a:spcPts val="0"/>
              </a:spcAft>
              <a:buClr>
                <a:schemeClr val="dk1"/>
              </a:buClr>
              <a:buSzPts val="2000"/>
              <a:buChar char="•"/>
              <a:defRPr>
                <a:latin typeface="Trebuchet MS"/>
                <a:ea typeface="Trebuchet MS"/>
                <a:cs typeface="Trebuchet MS"/>
                <a:sym typeface="Trebuchet MS"/>
              </a:defRPr>
            </a:lvl3pPr>
            <a:lvl4pPr marL="1828800" lvl="3"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65"/>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65"/>
          <p:cNvSpPr/>
          <p:nvPr/>
        </p:nvSpPr>
        <p:spPr>
          <a:xfrm>
            <a:off x="0" y="0"/>
            <a:ext cx="12192000" cy="136525"/>
          </a:xfrm>
          <a:prstGeom prst="rect">
            <a:avLst/>
          </a:prstGeom>
          <a:solidFill>
            <a:srgbClr val="003E8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107" name="Google Shape;107;p65"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6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3E82"/>
              </a:buClr>
              <a:buSzPts val="4400"/>
              <a:buFont typeface="Trebuchet MS"/>
              <a:buNone/>
              <a:defRPr>
                <a:solidFill>
                  <a:srgbClr val="003E8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Trebuchet MS"/>
                <a:ea typeface="Trebuchet MS"/>
                <a:cs typeface="Trebuchet MS"/>
                <a:sym typeface="Trebuchet MS"/>
              </a:defRPr>
            </a:lvl1pPr>
            <a:lvl2pPr marL="914400" lvl="1" indent="-381000" algn="l">
              <a:lnSpc>
                <a:spcPct val="90000"/>
              </a:lnSpc>
              <a:spcBef>
                <a:spcPts val="500"/>
              </a:spcBef>
              <a:spcAft>
                <a:spcPts val="0"/>
              </a:spcAft>
              <a:buClr>
                <a:schemeClr val="dk1"/>
              </a:buClr>
              <a:buSzPts val="2400"/>
              <a:buChar char="•"/>
              <a:defRPr>
                <a:latin typeface="Trebuchet MS"/>
                <a:ea typeface="Trebuchet MS"/>
                <a:cs typeface="Trebuchet MS"/>
                <a:sym typeface="Trebuchet MS"/>
              </a:defRPr>
            </a:lvl2pPr>
            <a:lvl3pPr marL="1371600" lvl="2" indent="-355600" algn="l">
              <a:lnSpc>
                <a:spcPct val="90000"/>
              </a:lnSpc>
              <a:spcBef>
                <a:spcPts val="500"/>
              </a:spcBef>
              <a:spcAft>
                <a:spcPts val="0"/>
              </a:spcAft>
              <a:buClr>
                <a:schemeClr val="dk1"/>
              </a:buClr>
              <a:buSzPts val="2000"/>
              <a:buChar char="•"/>
              <a:defRPr>
                <a:latin typeface="Trebuchet MS"/>
                <a:ea typeface="Trebuchet MS"/>
                <a:cs typeface="Trebuchet MS"/>
                <a:sym typeface="Trebuchet MS"/>
              </a:defRPr>
            </a:lvl3pPr>
            <a:lvl4pPr marL="1828800" lvl="3"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4pPr>
            <a:lvl5pPr marL="2286000" lvl="4" indent="-342900" algn="l">
              <a:lnSpc>
                <a:spcPct val="90000"/>
              </a:lnSpc>
              <a:spcBef>
                <a:spcPts val="500"/>
              </a:spcBef>
              <a:spcAft>
                <a:spcPts val="0"/>
              </a:spcAft>
              <a:buClr>
                <a:schemeClr val="dk1"/>
              </a:buClr>
              <a:buSzPts val="1800"/>
              <a:buChar char="•"/>
              <a:defRPr>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66"/>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1">
  <p:cSld name="Custom Layout 1">
    <p:bg>
      <p:bgPr>
        <a:solidFill>
          <a:schemeClr val="dk2"/>
        </a:solidFill>
        <a:effectLst/>
      </p:bgPr>
    </p:bg>
    <p:spTree>
      <p:nvGrpSpPr>
        <p:cNvPr id="1" name="Shape 116"/>
        <p:cNvGrpSpPr/>
        <p:nvPr/>
      </p:nvGrpSpPr>
      <p:grpSpPr>
        <a:xfrm>
          <a:off x="0" y="0"/>
          <a:ext cx="0" cy="0"/>
          <a:chOff x="0" y="0"/>
          <a:chExt cx="0" cy="0"/>
        </a:xfrm>
      </p:grpSpPr>
      <p:sp>
        <p:nvSpPr>
          <p:cNvPr id="117" name="Google Shape;117;p55"/>
          <p:cNvSpPr txBox="1">
            <a:spLocks noGrp="1"/>
          </p:cNvSpPr>
          <p:nvPr>
            <p:ph type="title"/>
          </p:nvPr>
        </p:nvSpPr>
        <p:spPr>
          <a:xfrm>
            <a:off x="805762" y="2394679"/>
            <a:ext cx="6191385" cy="1783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3600"/>
              <a:buFont typeface="Trebuchet MS"/>
              <a:buNone/>
              <a:defRPr>
                <a:solidFill>
                  <a:schemeClr val="lt1"/>
                </a:solidFill>
                <a:latin typeface="Trebuchet MS"/>
                <a:ea typeface="Trebuchet MS"/>
                <a:cs typeface="Trebuchet MS"/>
                <a:sym typeface="Trebuchet MS"/>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pic>
        <p:nvPicPr>
          <p:cNvPr id="118" name="Google Shape;118;p55" descr="Colorado Department of Local Affairs Logo"/>
          <p:cNvPicPr preferRelativeResize="0"/>
          <p:nvPr/>
        </p:nvPicPr>
        <p:blipFill rotWithShape="1">
          <a:blip r:embed="rId2">
            <a:alphaModFix/>
          </a:blip>
          <a:srcRect/>
          <a:stretch/>
        </p:blipFill>
        <p:spPr>
          <a:xfrm>
            <a:off x="8238913" y="4598503"/>
            <a:ext cx="3374313" cy="194089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1">
  <p:cSld name="1_One column text 1">
    <p:spTree>
      <p:nvGrpSpPr>
        <p:cNvPr id="1" name="Shape 20"/>
        <p:cNvGrpSpPr/>
        <p:nvPr/>
      </p:nvGrpSpPr>
      <p:grpSpPr>
        <a:xfrm>
          <a:off x="0" y="0"/>
          <a:ext cx="0" cy="0"/>
          <a:chOff x="0" y="0"/>
          <a:chExt cx="0" cy="0"/>
        </a:xfrm>
      </p:grpSpPr>
      <p:sp>
        <p:nvSpPr>
          <p:cNvPr id="21" name="Google Shape;21;p49"/>
          <p:cNvSpPr/>
          <p:nvPr/>
        </p:nvSpPr>
        <p:spPr>
          <a:xfrm>
            <a:off x="1" y="0"/>
            <a:ext cx="4188500" cy="68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Trebuchet MS"/>
              <a:buNone/>
            </a:pPr>
            <a:endParaRPr sz="2400">
              <a:solidFill>
                <a:schemeClr val="dk1"/>
              </a:solidFill>
              <a:latin typeface="Trebuchet MS"/>
              <a:ea typeface="Trebuchet MS"/>
              <a:cs typeface="Trebuchet MS"/>
              <a:sym typeface="Trebuchet MS"/>
            </a:endParaRPr>
          </a:p>
        </p:txBody>
      </p:sp>
      <p:sp>
        <p:nvSpPr>
          <p:cNvPr id="22" name="Google Shape;22;p49"/>
          <p:cNvSpPr txBox="1">
            <a:spLocks noGrp="1"/>
          </p:cNvSpPr>
          <p:nvPr>
            <p:ph type="title"/>
          </p:nvPr>
        </p:nvSpPr>
        <p:spPr>
          <a:xfrm>
            <a:off x="444500" y="1320800"/>
            <a:ext cx="3483688" cy="4216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rgbClr val="FFFFFF"/>
              </a:buClr>
              <a:buSzPts val="7200"/>
              <a:buFont typeface="Trebuchet MS"/>
              <a:buNone/>
              <a:defRPr sz="5333">
                <a:solidFill>
                  <a:srgbClr val="FFFFFF"/>
                </a:solidFill>
                <a:latin typeface="Trebuchet MS"/>
                <a:ea typeface="Trebuchet MS"/>
                <a:cs typeface="Trebuchet MS"/>
                <a:sym typeface="Trebuchet MS"/>
              </a:defRPr>
            </a:lvl1pPr>
            <a:lvl2pPr lvl="1">
              <a:spcBef>
                <a:spcPts val="0"/>
              </a:spcBef>
              <a:spcAft>
                <a:spcPts val="0"/>
              </a:spcAft>
              <a:buClr>
                <a:srgbClr val="FFFFFF"/>
              </a:buClr>
              <a:buSzPts val="7200"/>
              <a:buFont typeface="Arvo"/>
              <a:buNone/>
              <a:defRPr sz="9600">
                <a:solidFill>
                  <a:srgbClr val="FFFFFF"/>
                </a:solidFill>
                <a:latin typeface="Arvo"/>
                <a:ea typeface="Arvo"/>
                <a:cs typeface="Arvo"/>
                <a:sym typeface="Arvo"/>
              </a:defRPr>
            </a:lvl2pPr>
            <a:lvl3pPr lvl="2">
              <a:spcBef>
                <a:spcPts val="0"/>
              </a:spcBef>
              <a:spcAft>
                <a:spcPts val="0"/>
              </a:spcAft>
              <a:buClr>
                <a:srgbClr val="FFFFFF"/>
              </a:buClr>
              <a:buSzPts val="7200"/>
              <a:buFont typeface="Arvo"/>
              <a:buNone/>
              <a:defRPr sz="9600">
                <a:solidFill>
                  <a:srgbClr val="FFFFFF"/>
                </a:solidFill>
                <a:latin typeface="Arvo"/>
                <a:ea typeface="Arvo"/>
                <a:cs typeface="Arvo"/>
                <a:sym typeface="Arvo"/>
              </a:defRPr>
            </a:lvl3pPr>
            <a:lvl4pPr lvl="3">
              <a:spcBef>
                <a:spcPts val="0"/>
              </a:spcBef>
              <a:spcAft>
                <a:spcPts val="0"/>
              </a:spcAft>
              <a:buClr>
                <a:srgbClr val="FFFFFF"/>
              </a:buClr>
              <a:buSzPts val="7200"/>
              <a:buFont typeface="Arvo"/>
              <a:buNone/>
              <a:defRPr sz="9600">
                <a:solidFill>
                  <a:srgbClr val="FFFFFF"/>
                </a:solidFill>
                <a:latin typeface="Arvo"/>
                <a:ea typeface="Arvo"/>
                <a:cs typeface="Arvo"/>
                <a:sym typeface="Arvo"/>
              </a:defRPr>
            </a:lvl4pPr>
            <a:lvl5pPr lvl="4">
              <a:spcBef>
                <a:spcPts val="0"/>
              </a:spcBef>
              <a:spcAft>
                <a:spcPts val="0"/>
              </a:spcAft>
              <a:buClr>
                <a:srgbClr val="FFFFFF"/>
              </a:buClr>
              <a:buSzPts val="7200"/>
              <a:buFont typeface="Arvo"/>
              <a:buNone/>
              <a:defRPr sz="9600">
                <a:solidFill>
                  <a:srgbClr val="FFFFFF"/>
                </a:solidFill>
                <a:latin typeface="Arvo"/>
                <a:ea typeface="Arvo"/>
                <a:cs typeface="Arvo"/>
                <a:sym typeface="Arvo"/>
              </a:defRPr>
            </a:lvl5pPr>
            <a:lvl6pPr lvl="5">
              <a:spcBef>
                <a:spcPts val="0"/>
              </a:spcBef>
              <a:spcAft>
                <a:spcPts val="0"/>
              </a:spcAft>
              <a:buClr>
                <a:srgbClr val="FFFFFF"/>
              </a:buClr>
              <a:buSzPts val="7200"/>
              <a:buFont typeface="Arvo"/>
              <a:buNone/>
              <a:defRPr sz="9600">
                <a:solidFill>
                  <a:srgbClr val="FFFFFF"/>
                </a:solidFill>
                <a:latin typeface="Arvo"/>
                <a:ea typeface="Arvo"/>
                <a:cs typeface="Arvo"/>
                <a:sym typeface="Arvo"/>
              </a:defRPr>
            </a:lvl6pPr>
            <a:lvl7pPr lvl="6">
              <a:spcBef>
                <a:spcPts val="0"/>
              </a:spcBef>
              <a:spcAft>
                <a:spcPts val="0"/>
              </a:spcAft>
              <a:buClr>
                <a:srgbClr val="FFFFFF"/>
              </a:buClr>
              <a:buSzPts val="7200"/>
              <a:buFont typeface="Arvo"/>
              <a:buNone/>
              <a:defRPr sz="9600">
                <a:solidFill>
                  <a:srgbClr val="FFFFFF"/>
                </a:solidFill>
                <a:latin typeface="Arvo"/>
                <a:ea typeface="Arvo"/>
                <a:cs typeface="Arvo"/>
                <a:sym typeface="Arvo"/>
              </a:defRPr>
            </a:lvl7pPr>
            <a:lvl8pPr lvl="7">
              <a:spcBef>
                <a:spcPts val="0"/>
              </a:spcBef>
              <a:spcAft>
                <a:spcPts val="0"/>
              </a:spcAft>
              <a:buClr>
                <a:srgbClr val="FFFFFF"/>
              </a:buClr>
              <a:buSzPts val="7200"/>
              <a:buFont typeface="Arvo"/>
              <a:buNone/>
              <a:defRPr sz="9600">
                <a:solidFill>
                  <a:srgbClr val="FFFFFF"/>
                </a:solidFill>
                <a:latin typeface="Arvo"/>
                <a:ea typeface="Arvo"/>
                <a:cs typeface="Arvo"/>
                <a:sym typeface="Arvo"/>
              </a:defRPr>
            </a:lvl8pPr>
            <a:lvl9pPr lvl="8">
              <a:spcBef>
                <a:spcPts val="0"/>
              </a:spcBef>
              <a:spcAft>
                <a:spcPts val="0"/>
              </a:spcAft>
              <a:buClr>
                <a:srgbClr val="FFFFFF"/>
              </a:buClr>
              <a:buSzPts val="7200"/>
              <a:buFont typeface="Arvo"/>
              <a:buNone/>
              <a:defRPr sz="9600">
                <a:solidFill>
                  <a:srgbClr val="FFFFFF"/>
                </a:solidFill>
                <a:latin typeface="Arvo"/>
                <a:ea typeface="Arvo"/>
                <a:cs typeface="Arvo"/>
                <a:sym typeface="Arvo"/>
              </a:defRPr>
            </a:lvl9pPr>
          </a:lstStyle>
          <a:p>
            <a:endParaRPr/>
          </a:p>
        </p:txBody>
      </p:sp>
      <p:sp>
        <p:nvSpPr>
          <p:cNvPr id="23" name="Google Shape;23;p49"/>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4" name="Google Shape;24;p49" descr="The Colorado Department of Local Affairs Brand. "/>
          <p:cNvPicPr preferRelativeResize="0"/>
          <p:nvPr/>
        </p:nvPicPr>
        <p:blipFill rotWithShape="1">
          <a:blip r:embed="rId2">
            <a:alphaModFix/>
          </a:blip>
          <a:srcRect/>
          <a:stretch/>
        </p:blipFill>
        <p:spPr>
          <a:xfrm>
            <a:off x="326890" y="5991058"/>
            <a:ext cx="1662166" cy="72476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50"/>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50"/>
          <p:cNvSpPr/>
          <p:nvPr/>
        </p:nvSpPr>
        <p:spPr>
          <a:xfrm>
            <a:off x="0" y="0"/>
            <a:ext cx="12192000" cy="136525"/>
          </a:xfrm>
          <a:prstGeom prst="rect">
            <a:avLst/>
          </a:prstGeom>
          <a:solidFill>
            <a:srgbClr val="003E8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28" name="Google Shape;28;p50"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51"/>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rebuchet MS"/>
              <a:buNone/>
              <a:defRPr>
                <a:solidFill>
                  <a:schemeClr val="dk1"/>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1"/>
          <p:cNvSpPr txBox="1">
            <a:spLocks noGrp="1"/>
          </p:cNvSpPr>
          <p:nvPr>
            <p:ph type="body" idx="1"/>
          </p:nvPr>
        </p:nvSpPr>
        <p:spPr>
          <a:xfrm>
            <a:off x="422694" y="1378841"/>
            <a:ext cx="11343736" cy="468553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Trebuchet MS"/>
                <a:ea typeface="Trebuchet MS"/>
                <a:cs typeface="Trebuchet MS"/>
                <a:sym typeface="Trebuchet MS"/>
              </a:defRPr>
            </a:lvl1pPr>
            <a:lvl2pPr marL="914400" lvl="1" indent="-406400" algn="l">
              <a:lnSpc>
                <a:spcPct val="90000"/>
              </a:lnSpc>
              <a:spcBef>
                <a:spcPts val="500"/>
              </a:spcBef>
              <a:spcAft>
                <a:spcPts val="0"/>
              </a:spcAft>
              <a:buClr>
                <a:schemeClr val="dk1"/>
              </a:buClr>
              <a:buSzPts val="2800"/>
              <a:buFont typeface="Trebuchet MS"/>
              <a:buChar char="−"/>
              <a:defRPr sz="2800">
                <a:latin typeface="Trebuchet MS"/>
                <a:ea typeface="Trebuchet MS"/>
                <a:cs typeface="Trebuchet MS"/>
                <a:sym typeface="Trebuchet MS"/>
              </a:defRPr>
            </a:lvl2pPr>
            <a:lvl3pPr marL="1371600" lvl="2" indent="-381000" algn="l">
              <a:lnSpc>
                <a:spcPct val="90000"/>
              </a:lnSpc>
              <a:spcBef>
                <a:spcPts val="500"/>
              </a:spcBef>
              <a:spcAft>
                <a:spcPts val="0"/>
              </a:spcAft>
              <a:buClr>
                <a:schemeClr val="dk1"/>
              </a:buClr>
              <a:buSzPts val="2400"/>
              <a:buChar char="•"/>
              <a:defRPr sz="2400">
                <a:latin typeface="Trebuchet MS"/>
                <a:ea typeface="Trebuchet MS"/>
                <a:cs typeface="Trebuchet MS"/>
                <a:sym typeface="Trebuchet MS"/>
              </a:defRPr>
            </a:lvl3pPr>
            <a:lvl4pPr marL="1828800" lvl="3" indent="-355600" algn="l">
              <a:lnSpc>
                <a:spcPct val="90000"/>
              </a:lnSpc>
              <a:spcBef>
                <a:spcPts val="500"/>
              </a:spcBef>
              <a:spcAft>
                <a:spcPts val="0"/>
              </a:spcAft>
              <a:buClr>
                <a:schemeClr val="dk1"/>
              </a:buClr>
              <a:buSzPts val="2000"/>
              <a:buFont typeface="Trebuchet MS"/>
              <a:buChar char="−"/>
              <a:defRPr sz="2000">
                <a:latin typeface="Trebuchet MS"/>
                <a:ea typeface="Trebuchet MS"/>
                <a:cs typeface="Trebuchet MS"/>
                <a:sym typeface="Trebuchet MS"/>
              </a:defRPr>
            </a:lvl4pPr>
            <a:lvl5pPr marL="2286000" lvl="4" indent="-355600" algn="l">
              <a:lnSpc>
                <a:spcPct val="90000"/>
              </a:lnSpc>
              <a:spcBef>
                <a:spcPts val="500"/>
              </a:spcBef>
              <a:spcAft>
                <a:spcPts val="0"/>
              </a:spcAft>
              <a:buClr>
                <a:schemeClr val="dk1"/>
              </a:buClr>
              <a:buSzPts val="2000"/>
              <a:buChar char="•"/>
              <a:defRPr sz="2000">
                <a:latin typeface="Trebuchet MS"/>
                <a:ea typeface="Trebuchet MS"/>
                <a:cs typeface="Trebuchet MS"/>
                <a:sym typeface="Trebuchet M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1"/>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33" name="Google Shape;33;p51"/>
          <p:cNvSpPr/>
          <p:nvPr/>
        </p:nvSpPr>
        <p:spPr>
          <a:xfrm>
            <a:off x="0" y="0"/>
            <a:ext cx="12192000" cy="13652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34" name="Google Shape;34;p51"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_HEADER_2">
  <p:cSld name="SECTION_HEADER_2">
    <p:spTree>
      <p:nvGrpSpPr>
        <p:cNvPr id="1" name="Shape 35"/>
        <p:cNvGrpSpPr/>
        <p:nvPr/>
      </p:nvGrpSpPr>
      <p:grpSpPr>
        <a:xfrm>
          <a:off x="0" y="0"/>
          <a:ext cx="0" cy="0"/>
          <a:chOff x="0" y="0"/>
          <a:chExt cx="0" cy="0"/>
        </a:xfrm>
      </p:grpSpPr>
      <p:sp>
        <p:nvSpPr>
          <p:cNvPr id="36" name="Google Shape;36;p52"/>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06448F"/>
              </a:buClr>
              <a:buSzPts val="3600"/>
              <a:buFont typeface="Trebuchet MS"/>
              <a:buNone/>
              <a:defRPr sz="4800">
                <a:solidFill>
                  <a:schemeClr val="dk1"/>
                </a:solidFill>
                <a:latin typeface="Trebuchet MS"/>
                <a:ea typeface="Trebuchet MS"/>
                <a:cs typeface="Trebuchet MS"/>
                <a:sym typeface="Trebuchet MS"/>
              </a:defRPr>
            </a:lvl1pPr>
            <a:lvl2pPr lvl="1">
              <a:spcBef>
                <a:spcPts val="0"/>
              </a:spcBef>
              <a:spcAft>
                <a:spcPts val="0"/>
              </a:spcAft>
              <a:buClr>
                <a:srgbClr val="FF5301"/>
              </a:buClr>
              <a:buSzPts val="2800"/>
              <a:buFont typeface="Arvo"/>
              <a:buNone/>
              <a:defRPr>
                <a:solidFill>
                  <a:srgbClr val="FF5301"/>
                </a:solidFill>
                <a:latin typeface="Arvo"/>
                <a:ea typeface="Arvo"/>
                <a:cs typeface="Arvo"/>
                <a:sym typeface="Arvo"/>
              </a:defRPr>
            </a:lvl2pPr>
            <a:lvl3pPr lvl="2">
              <a:spcBef>
                <a:spcPts val="0"/>
              </a:spcBef>
              <a:spcAft>
                <a:spcPts val="0"/>
              </a:spcAft>
              <a:buClr>
                <a:srgbClr val="FF5301"/>
              </a:buClr>
              <a:buSzPts val="2800"/>
              <a:buFont typeface="Arvo"/>
              <a:buNone/>
              <a:defRPr>
                <a:solidFill>
                  <a:srgbClr val="FF5301"/>
                </a:solidFill>
                <a:latin typeface="Arvo"/>
                <a:ea typeface="Arvo"/>
                <a:cs typeface="Arvo"/>
                <a:sym typeface="Arvo"/>
              </a:defRPr>
            </a:lvl3pPr>
            <a:lvl4pPr lvl="3">
              <a:spcBef>
                <a:spcPts val="0"/>
              </a:spcBef>
              <a:spcAft>
                <a:spcPts val="0"/>
              </a:spcAft>
              <a:buClr>
                <a:srgbClr val="FF5301"/>
              </a:buClr>
              <a:buSzPts val="2800"/>
              <a:buFont typeface="Arvo"/>
              <a:buNone/>
              <a:defRPr>
                <a:solidFill>
                  <a:srgbClr val="FF5301"/>
                </a:solidFill>
                <a:latin typeface="Arvo"/>
                <a:ea typeface="Arvo"/>
                <a:cs typeface="Arvo"/>
                <a:sym typeface="Arvo"/>
              </a:defRPr>
            </a:lvl4pPr>
            <a:lvl5pPr lvl="4">
              <a:spcBef>
                <a:spcPts val="0"/>
              </a:spcBef>
              <a:spcAft>
                <a:spcPts val="0"/>
              </a:spcAft>
              <a:buClr>
                <a:srgbClr val="FF5301"/>
              </a:buClr>
              <a:buSzPts val="2800"/>
              <a:buFont typeface="Arvo"/>
              <a:buNone/>
              <a:defRPr>
                <a:solidFill>
                  <a:srgbClr val="FF5301"/>
                </a:solidFill>
                <a:latin typeface="Arvo"/>
                <a:ea typeface="Arvo"/>
                <a:cs typeface="Arvo"/>
                <a:sym typeface="Arvo"/>
              </a:defRPr>
            </a:lvl5pPr>
            <a:lvl6pPr lvl="5">
              <a:spcBef>
                <a:spcPts val="0"/>
              </a:spcBef>
              <a:spcAft>
                <a:spcPts val="0"/>
              </a:spcAft>
              <a:buClr>
                <a:srgbClr val="FF5301"/>
              </a:buClr>
              <a:buSzPts val="2800"/>
              <a:buFont typeface="Arvo"/>
              <a:buNone/>
              <a:defRPr>
                <a:solidFill>
                  <a:srgbClr val="FF5301"/>
                </a:solidFill>
                <a:latin typeface="Arvo"/>
                <a:ea typeface="Arvo"/>
                <a:cs typeface="Arvo"/>
                <a:sym typeface="Arvo"/>
              </a:defRPr>
            </a:lvl6pPr>
            <a:lvl7pPr lvl="6">
              <a:spcBef>
                <a:spcPts val="0"/>
              </a:spcBef>
              <a:spcAft>
                <a:spcPts val="0"/>
              </a:spcAft>
              <a:buClr>
                <a:srgbClr val="FF5301"/>
              </a:buClr>
              <a:buSzPts val="2800"/>
              <a:buFont typeface="Arvo"/>
              <a:buNone/>
              <a:defRPr>
                <a:solidFill>
                  <a:srgbClr val="FF5301"/>
                </a:solidFill>
                <a:latin typeface="Arvo"/>
                <a:ea typeface="Arvo"/>
                <a:cs typeface="Arvo"/>
                <a:sym typeface="Arvo"/>
              </a:defRPr>
            </a:lvl7pPr>
            <a:lvl8pPr lvl="7">
              <a:spcBef>
                <a:spcPts val="0"/>
              </a:spcBef>
              <a:spcAft>
                <a:spcPts val="0"/>
              </a:spcAft>
              <a:buClr>
                <a:srgbClr val="FF5301"/>
              </a:buClr>
              <a:buSzPts val="2800"/>
              <a:buFont typeface="Arvo"/>
              <a:buNone/>
              <a:defRPr>
                <a:solidFill>
                  <a:srgbClr val="FF5301"/>
                </a:solidFill>
                <a:latin typeface="Arvo"/>
                <a:ea typeface="Arvo"/>
                <a:cs typeface="Arvo"/>
                <a:sym typeface="Arvo"/>
              </a:defRPr>
            </a:lvl8pPr>
            <a:lvl9pPr lvl="8">
              <a:spcBef>
                <a:spcPts val="0"/>
              </a:spcBef>
              <a:spcAft>
                <a:spcPts val="0"/>
              </a:spcAft>
              <a:buClr>
                <a:srgbClr val="FF5301"/>
              </a:buClr>
              <a:buSzPts val="2800"/>
              <a:buFont typeface="Arvo"/>
              <a:buNone/>
              <a:defRPr>
                <a:solidFill>
                  <a:srgbClr val="FF5301"/>
                </a:solidFill>
                <a:latin typeface="Arvo"/>
                <a:ea typeface="Arvo"/>
                <a:cs typeface="Arvo"/>
                <a:sym typeface="Arvo"/>
              </a:defRPr>
            </a:lvl9pPr>
          </a:lstStyle>
          <a:p>
            <a:endParaRPr/>
          </a:p>
        </p:txBody>
      </p:sp>
      <p:sp>
        <p:nvSpPr>
          <p:cNvPr id="37" name="Google Shape;37;p52"/>
          <p:cNvSpPr/>
          <p:nvPr/>
        </p:nvSpPr>
        <p:spPr>
          <a:xfrm>
            <a:off x="0" y="0"/>
            <a:ext cx="12192000" cy="186800"/>
          </a:xfrm>
          <a:prstGeom prst="rect">
            <a:avLst/>
          </a:prstGeom>
          <a:solidFill>
            <a:srgbClr val="003E8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Trebuchet MS"/>
              <a:buNone/>
            </a:pPr>
            <a:endParaRPr sz="2400">
              <a:solidFill>
                <a:schemeClr val="dk1"/>
              </a:solidFill>
              <a:latin typeface="Trebuchet MS"/>
              <a:ea typeface="Trebuchet MS"/>
              <a:cs typeface="Trebuchet MS"/>
              <a:sym typeface="Trebuchet MS"/>
            </a:endParaRPr>
          </a:p>
        </p:txBody>
      </p:sp>
      <p:sp>
        <p:nvSpPr>
          <p:cNvPr id="38" name="Google Shape;38;p52"/>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2"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1_Title Slide 2">
    <p:spTree>
      <p:nvGrpSpPr>
        <p:cNvPr id="1" name="Shape 40"/>
        <p:cNvGrpSpPr/>
        <p:nvPr/>
      </p:nvGrpSpPr>
      <p:grpSpPr>
        <a:xfrm>
          <a:off x="0" y="0"/>
          <a:ext cx="0" cy="0"/>
          <a:chOff x="0" y="0"/>
          <a:chExt cx="0" cy="0"/>
        </a:xfrm>
      </p:grpSpPr>
      <p:pic>
        <p:nvPicPr>
          <p:cNvPr id="41" name="Google Shape;41;p56" descr="Colorado Department of Local Affairs Logo"/>
          <p:cNvPicPr preferRelativeResize="0"/>
          <p:nvPr/>
        </p:nvPicPr>
        <p:blipFill rotWithShape="1">
          <a:blip r:embed="rId2">
            <a:alphaModFix/>
          </a:blip>
          <a:srcRect/>
          <a:stretch/>
        </p:blipFill>
        <p:spPr>
          <a:xfrm>
            <a:off x="8962604" y="4626634"/>
            <a:ext cx="2774481" cy="1595881"/>
          </a:xfrm>
          <a:prstGeom prst="rect">
            <a:avLst/>
          </a:prstGeom>
          <a:noFill/>
          <a:ln>
            <a:noFill/>
          </a:ln>
        </p:spPr>
      </p:pic>
      <p:sp>
        <p:nvSpPr>
          <p:cNvPr id="42" name="Google Shape;42;p56"/>
          <p:cNvSpPr>
            <a:spLocks noGrp="1"/>
          </p:cNvSpPr>
          <p:nvPr>
            <p:ph type="pic" idx="2"/>
          </p:nvPr>
        </p:nvSpPr>
        <p:spPr>
          <a:xfrm>
            <a:off x="3267" y="190101"/>
            <a:ext cx="12192000" cy="2973318"/>
          </a:xfrm>
          <a:prstGeom prst="rect">
            <a:avLst/>
          </a:prstGeom>
          <a:noFill/>
          <a:ln>
            <a:noFill/>
          </a:ln>
        </p:spPr>
      </p:sp>
      <p:sp>
        <p:nvSpPr>
          <p:cNvPr id="43" name="Google Shape;43;p56"/>
          <p:cNvSpPr txBox="1">
            <a:spLocks noGrp="1"/>
          </p:cNvSpPr>
          <p:nvPr>
            <p:ph type="title"/>
          </p:nvPr>
        </p:nvSpPr>
        <p:spPr>
          <a:xfrm>
            <a:off x="262164" y="3522428"/>
            <a:ext cx="11653028" cy="1499672"/>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3600"/>
              <a:buFont typeface="Trebuchet MS"/>
              <a:buNone/>
              <a:defRPr>
                <a:solidFill>
                  <a:schemeClr val="dk1"/>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 name="Google Shape;44;p56"/>
          <p:cNvSpPr/>
          <p:nvPr/>
        </p:nvSpPr>
        <p:spPr>
          <a:xfrm>
            <a:off x="0" y="0"/>
            <a:ext cx="12192000" cy="186800"/>
          </a:xfrm>
          <a:prstGeom prst="rect">
            <a:avLst/>
          </a:prstGeom>
          <a:solidFill>
            <a:srgbClr val="003E8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Trebuchet MS"/>
              <a:buNone/>
            </a:pPr>
            <a:endParaRPr sz="2400">
              <a:solidFill>
                <a:schemeClr val="dk1"/>
              </a:solidFill>
              <a:latin typeface="Trebuchet MS"/>
              <a:ea typeface="Trebuchet MS"/>
              <a:cs typeface="Trebuchet MS"/>
              <a:sym typeface="Trebuchet MS"/>
            </a:endParaRPr>
          </a:p>
        </p:txBody>
      </p:sp>
      <p:sp>
        <p:nvSpPr>
          <p:cNvPr id="45" name="Google Shape;45;p56"/>
          <p:cNvSpPr txBox="1"/>
          <p:nvPr/>
        </p:nvSpPr>
        <p:spPr>
          <a:xfrm>
            <a:off x="8890000" y="6222515"/>
            <a:ext cx="2919688" cy="35900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733">
                <a:solidFill>
                  <a:schemeClr val="dk1"/>
                </a:solidFill>
                <a:latin typeface="Trebuchet MS"/>
                <a:ea typeface="Trebuchet MS"/>
                <a:cs typeface="Trebuchet MS"/>
                <a:sym typeface="Trebuchet MS"/>
              </a:rPr>
              <a:t>State Demography Office</a:t>
            </a:r>
            <a:endParaRPr sz="1733">
              <a:solidFill>
                <a:schemeClr val="dk1"/>
              </a:solidFill>
              <a:latin typeface="Trebuchet MS"/>
              <a:ea typeface="Trebuchet MS"/>
              <a:cs typeface="Trebuchet MS"/>
              <a:sym typeface="Trebuchet MS"/>
            </a:endParaRPr>
          </a:p>
        </p:txBody>
      </p:sp>
      <p:sp>
        <p:nvSpPr>
          <p:cNvPr id="46" name="Google Shape;46;p56"/>
          <p:cNvSpPr txBox="1">
            <a:spLocks noGrp="1"/>
          </p:cNvSpPr>
          <p:nvPr>
            <p:ph type="subTitle" idx="1"/>
          </p:nvPr>
        </p:nvSpPr>
        <p:spPr>
          <a:xfrm>
            <a:off x="261009" y="5202238"/>
            <a:ext cx="4584368" cy="126217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47"/>
        <p:cNvGrpSpPr/>
        <p:nvPr/>
      </p:nvGrpSpPr>
      <p:grpSpPr>
        <a:xfrm>
          <a:off x="0" y="0"/>
          <a:ext cx="0" cy="0"/>
          <a:chOff x="0" y="0"/>
          <a:chExt cx="0" cy="0"/>
        </a:xfrm>
      </p:grpSpPr>
      <p:pic>
        <p:nvPicPr>
          <p:cNvPr id="48" name="Google Shape;48;p57"/>
          <p:cNvPicPr preferRelativeResize="0"/>
          <p:nvPr/>
        </p:nvPicPr>
        <p:blipFill rotWithShape="1">
          <a:blip r:embed="rId2">
            <a:alphaModFix/>
          </a:blip>
          <a:srcRect/>
          <a:stretch/>
        </p:blipFill>
        <p:spPr>
          <a:xfrm>
            <a:off x="401434" y="4071767"/>
            <a:ext cx="4134564" cy="2378200"/>
          </a:xfrm>
          <a:prstGeom prst="rect">
            <a:avLst/>
          </a:prstGeom>
          <a:noFill/>
          <a:ln>
            <a:noFill/>
          </a:ln>
        </p:spPr>
      </p:pic>
      <p:sp>
        <p:nvSpPr>
          <p:cNvPr id="49" name="Google Shape;49;p57"/>
          <p:cNvSpPr>
            <a:spLocks noGrp="1"/>
          </p:cNvSpPr>
          <p:nvPr>
            <p:ph type="pic" idx="2"/>
          </p:nvPr>
        </p:nvSpPr>
        <p:spPr>
          <a:xfrm>
            <a:off x="3267" y="190100"/>
            <a:ext cx="12192000" cy="3392000"/>
          </a:xfrm>
          <a:prstGeom prst="rect">
            <a:avLst/>
          </a:prstGeom>
          <a:noFill/>
          <a:ln>
            <a:noFill/>
          </a:ln>
        </p:spPr>
      </p:sp>
      <p:sp>
        <p:nvSpPr>
          <p:cNvPr id="50" name="Google Shape;50;p57"/>
          <p:cNvSpPr txBox="1">
            <a:spLocks noGrp="1"/>
          </p:cNvSpPr>
          <p:nvPr>
            <p:ph type="title"/>
          </p:nvPr>
        </p:nvSpPr>
        <p:spPr>
          <a:xfrm>
            <a:off x="4853867" y="3991900"/>
            <a:ext cx="7161200" cy="1949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3600"/>
              <a:buFont typeface="Trebuchet MS"/>
              <a:buNone/>
              <a:defRPr>
                <a:solidFill>
                  <a:schemeClr val="dk1"/>
                </a:solidFill>
                <a:latin typeface="Trebuchet MS"/>
                <a:ea typeface="Trebuchet MS"/>
                <a:cs typeface="Trebuchet MS"/>
                <a:sym typeface="Trebuchet M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57"/>
          <p:cNvSpPr/>
          <p:nvPr/>
        </p:nvSpPr>
        <p:spPr>
          <a:xfrm>
            <a:off x="0" y="0"/>
            <a:ext cx="12192000" cy="1868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spcBef>
                <a:spcPts val="0"/>
              </a:spcBef>
              <a:spcAft>
                <a:spcPts val="0"/>
              </a:spcAft>
              <a:buClr>
                <a:schemeClr val="dk1"/>
              </a:buClr>
              <a:buSzPts val="2400"/>
              <a:buFont typeface="Trebuchet MS"/>
              <a:buNone/>
            </a:pPr>
            <a:endParaRPr sz="2400">
              <a:solidFill>
                <a:schemeClr val="dk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
        <p:cNvGrpSpPr/>
        <p:nvPr/>
      </p:nvGrpSpPr>
      <p:grpSpPr>
        <a:xfrm>
          <a:off x="0" y="0"/>
          <a:ext cx="0" cy="0"/>
          <a:chOff x="0" y="0"/>
          <a:chExt cx="0" cy="0"/>
        </a:xfrm>
      </p:grpSpPr>
      <p:sp>
        <p:nvSpPr>
          <p:cNvPr id="53" name="Google Shape;53;p5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800"/>
              <a:buFont typeface="Trebuchet MS"/>
              <a:buNone/>
              <a:defRPr sz="4800">
                <a:solidFill>
                  <a:schemeClr val="dk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5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Trebuchet MS"/>
                <a:ea typeface="Trebuchet MS"/>
                <a:cs typeface="Trebuchet MS"/>
                <a:sym typeface="Trebuchet M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58"/>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58"/>
          <p:cNvSpPr/>
          <p:nvPr/>
        </p:nvSpPr>
        <p:spPr>
          <a:xfrm>
            <a:off x="0" y="0"/>
            <a:ext cx="12192000" cy="13652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chemeClr val="dk1"/>
              </a:solidFill>
              <a:latin typeface="Trebuchet MS"/>
              <a:ea typeface="Trebuchet MS"/>
              <a:cs typeface="Trebuchet MS"/>
              <a:sym typeface="Trebuchet MS"/>
            </a:endParaRPr>
          </a:p>
        </p:txBody>
      </p:sp>
      <p:pic>
        <p:nvPicPr>
          <p:cNvPr id="57" name="Google Shape;57;p58"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5400"/>
              <a:buFont typeface="Trebuchet MS"/>
              <a:buNone/>
              <a:defRPr sz="5400">
                <a:solidFill>
                  <a:schemeClr val="dk2"/>
                </a:solidFill>
                <a:latin typeface="Trebuchet MS"/>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latin typeface="Trebuchet MS"/>
                <a:ea typeface="Trebuchet MS"/>
                <a:cs typeface="Trebuchet MS"/>
                <a:sym typeface="Trebuchet MS"/>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61" name="Google Shape;61;p59"/>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400" b="0">
                <a:solidFill>
                  <a:srgbClr val="7F7F7F"/>
                </a:solidFill>
                <a:latin typeface="Trebuchet MS"/>
                <a:ea typeface="Trebuchet MS"/>
                <a:cs typeface="Trebuchet MS"/>
                <a:sym typeface="Trebuchet MS"/>
              </a:defRPr>
            </a:lvl1pPr>
            <a:lvl2pPr marL="0" lvl="1" indent="0" algn="r">
              <a:spcBef>
                <a:spcPts val="0"/>
              </a:spcBef>
              <a:buNone/>
              <a:defRPr sz="1400" b="0">
                <a:solidFill>
                  <a:srgbClr val="7F7F7F"/>
                </a:solidFill>
                <a:latin typeface="Trebuchet MS"/>
                <a:ea typeface="Trebuchet MS"/>
                <a:cs typeface="Trebuchet MS"/>
                <a:sym typeface="Trebuchet MS"/>
              </a:defRPr>
            </a:lvl2pPr>
            <a:lvl3pPr marL="0" lvl="2" indent="0" algn="r">
              <a:spcBef>
                <a:spcPts val="0"/>
              </a:spcBef>
              <a:buNone/>
              <a:defRPr sz="1400" b="0">
                <a:solidFill>
                  <a:srgbClr val="7F7F7F"/>
                </a:solidFill>
                <a:latin typeface="Trebuchet MS"/>
                <a:ea typeface="Trebuchet MS"/>
                <a:cs typeface="Trebuchet MS"/>
                <a:sym typeface="Trebuchet MS"/>
              </a:defRPr>
            </a:lvl3pPr>
            <a:lvl4pPr marL="0" lvl="3" indent="0" algn="r">
              <a:spcBef>
                <a:spcPts val="0"/>
              </a:spcBef>
              <a:buNone/>
              <a:defRPr sz="1400" b="0">
                <a:solidFill>
                  <a:srgbClr val="7F7F7F"/>
                </a:solidFill>
                <a:latin typeface="Trebuchet MS"/>
                <a:ea typeface="Trebuchet MS"/>
                <a:cs typeface="Trebuchet MS"/>
                <a:sym typeface="Trebuchet MS"/>
              </a:defRPr>
            </a:lvl4pPr>
            <a:lvl5pPr marL="0" lvl="4" indent="0" algn="r">
              <a:spcBef>
                <a:spcPts val="0"/>
              </a:spcBef>
              <a:buNone/>
              <a:defRPr sz="1400" b="0">
                <a:solidFill>
                  <a:srgbClr val="7F7F7F"/>
                </a:solidFill>
                <a:latin typeface="Trebuchet MS"/>
                <a:ea typeface="Trebuchet MS"/>
                <a:cs typeface="Trebuchet MS"/>
                <a:sym typeface="Trebuchet MS"/>
              </a:defRPr>
            </a:lvl5pPr>
            <a:lvl6pPr marL="0" lvl="5" indent="0" algn="r">
              <a:spcBef>
                <a:spcPts val="0"/>
              </a:spcBef>
              <a:buNone/>
              <a:defRPr sz="1400" b="0">
                <a:solidFill>
                  <a:srgbClr val="7F7F7F"/>
                </a:solidFill>
                <a:latin typeface="Trebuchet MS"/>
                <a:ea typeface="Trebuchet MS"/>
                <a:cs typeface="Trebuchet MS"/>
                <a:sym typeface="Trebuchet MS"/>
              </a:defRPr>
            </a:lvl6pPr>
            <a:lvl7pPr marL="0" lvl="6" indent="0" algn="r">
              <a:spcBef>
                <a:spcPts val="0"/>
              </a:spcBef>
              <a:buNone/>
              <a:defRPr sz="1400" b="0">
                <a:solidFill>
                  <a:srgbClr val="7F7F7F"/>
                </a:solidFill>
                <a:latin typeface="Trebuchet MS"/>
                <a:ea typeface="Trebuchet MS"/>
                <a:cs typeface="Trebuchet MS"/>
                <a:sym typeface="Trebuchet MS"/>
              </a:defRPr>
            </a:lvl7pPr>
            <a:lvl8pPr marL="0" lvl="7" indent="0" algn="r">
              <a:spcBef>
                <a:spcPts val="0"/>
              </a:spcBef>
              <a:buNone/>
              <a:defRPr sz="1400" b="0">
                <a:solidFill>
                  <a:srgbClr val="7F7F7F"/>
                </a:solidFill>
                <a:latin typeface="Trebuchet MS"/>
                <a:ea typeface="Trebuchet MS"/>
                <a:cs typeface="Trebuchet MS"/>
                <a:sym typeface="Trebuchet MS"/>
              </a:defRPr>
            </a:lvl8pPr>
            <a:lvl9pPr marL="0" lvl="8" indent="0" algn="r">
              <a:spcBef>
                <a:spcPts val="0"/>
              </a:spcBef>
              <a:buNone/>
              <a:defRPr sz="1400" b="0">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62" name="Google Shape;62;p59"/>
          <p:cNvSpPr/>
          <p:nvPr/>
        </p:nvSpPr>
        <p:spPr>
          <a:xfrm>
            <a:off x="0" y="0"/>
            <a:ext cx="12192000" cy="136525"/>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Trebuchet MS"/>
              <a:buNone/>
            </a:pPr>
            <a:endParaRPr sz="1800">
              <a:solidFill>
                <a:srgbClr val="003E82"/>
              </a:solidFill>
              <a:latin typeface="Trebuchet MS"/>
              <a:ea typeface="Trebuchet MS"/>
              <a:cs typeface="Trebuchet MS"/>
              <a:sym typeface="Trebuchet MS"/>
            </a:endParaRPr>
          </a:p>
        </p:txBody>
      </p:sp>
      <p:pic>
        <p:nvPicPr>
          <p:cNvPr id="63" name="Google Shape;63;p59" descr="The Colorado Department of Local Affairs Brand. "/>
          <p:cNvPicPr preferRelativeResize="0"/>
          <p:nvPr/>
        </p:nvPicPr>
        <p:blipFill rotWithShape="1">
          <a:blip r:embed="rId2">
            <a:alphaModFix/>
          </a:blip>
          <a:srcRect/>
          <a:stretch/>
        </p:blipFill>
        <p:spPr>
          <a:xfrm>
            <a:off x="326890" y="6176963"/>
            <a:ext cx="1235816" cy="5388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7"/>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rebuchet MS"/>
              <a:buNone/>
              <a:defRPr sz="4400" b="0" i="0" u="none" strike="noStrike" cap="none">
                <a:solidFill>
                  <a:schemeClr val="dk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7"/>
          <p:cNvSpPr txBox="1">
            <a:spLocks noGrp="1"/>
          </p:cNvSpPr>
          <p:nvPr>
            <p:ph type="body" idx="1"/>
          </p:nvPr>
        </p:nvSpPr>
        <p:spPr>
          <a:xfrm>
            <a:off x="422694" y="1378841"/>
            <a:ext cx="11343736" cy="468553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47"/>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7F7F7F"/>
                </a:solidFill>
                <a:latin typeface="Trebuchet MS"/>
                <a:ea typeface="Trebuchet MS"/>
                <a:cs typeface="Trebuchet MS"/>
                <a:sym typeface="Trebuchet MS"/>
              </a:defRPr>
            </a:lvl1pPr>
            <a:lvl2pPr marL="0" marR="0" lvl="1" indent="0" algn="r" rtl="0">
              <a:spcBef>
                <a:spcPts val="0"/>
              </a:spcBef>
              <a:buNone/>
              <a:defRPr sz="1400" b="0" i="0" u="none" strike="noStrike" cap="none">
                <a:solidFill>
                  <a:srgbClr val="7F7F7F"/>
                </a:solidFill>
                <a:latin typeface="Trebuchet MS"/>
                <a:ea typeface="Trebuchet MS"/>
                <a:cs typeface="Trebuchet MS"/>
                <a:sym typeface="Trebuchet MS"/>
              </a:defRPr>
            </a:lvl2pPr>
            <a:lvl3pPr marL="0" marR="0" lvl="2" indent="0" algn="r" rtl="0">
              <a:spcBef>
                <a:spcPts val="0"/>
              </a:spcBef>
              <a:buNone/>
              <a:defRPr sz="1400" b="0" i="0" u="none" strike="noStrike" cap="none">
                <a:solidFill>
                  <a:srgbClr val="7F7F7F"/>
                </a:solidFill>
                <a:latin typeface="Trebuchet MS"/>
                <a:ea typeface="Trebuchet MS"/>
                <a:cs typeface="Trebuchet MS"/>
                <a:sym typeface="Trebuchet MS"/>
              </a:defRPr>
            </a:lvl3pPr>
            <a:lvl4pPr marL="0" marR="0" lvl="3" indent="0" algn="r" rtl="0">
              <a:spcBef>
                <a:spcPts val="0"/>
              </a:spcBef>
              <a:buNone/>
              <a:defRPr sz="1400" b="0" i="0" u="none" strike="noStrike" cap="none">
                <a:solidFill>
                  <a:srgbClr val="7F7F7F"/>
                </a:solidFill>
                <a:latin typeface="Trebuchet MS"/>
                <a:ea typeface="Trebuchet MS"/>
                <a:cs typeface="Trebuchet MS"/>
                <a:sym typeface="Trebuchet MS"/>
              </a:defRPr>
            </a:lvl4pPr>
            <a:lvl5pPr marL="0" marR="0" lvl="4" indent="0" algn="r" rtl="0">
              <a:spcBef>
                <a:spcPts val="0"/>
              </a:spcBef>
              <a:buNone/>
              <a:defRPr sz="1400" b="0" i="0" u="none" strike="noStrike" cap="none">
                <a:solidFill>
                  <a:srgbClr val="7F7F7F"/>
                </a:solidFill>
                <a:latin typeface="Trebuchet MS"/>
                <a:ea typeface="Trebuchet MS"/>
                <a:cs typeface="Trebuchet MS"/>
                <a:sym typeface="Trebuchet MS"/>
              </a:defRPr>
            </a:lvl5pPr>
            <a:lvl6pPr marL="0" marR="0" lvl="5" indent="0" algn="r" rtl="0">
              <a:spcBef>
                <a:spcPts val="0"/>
              </a:spcBef>
              <a:buNone/>
              <a:defRPr sz="1400" b="0" i="0" u="none" strike="noStrike" cap="none">
                <a:solidFill>
                  <a:srgbClr val="7F7F7F"/>
                </a:solidFill>
                <a:latin typeface="Trebuchet MS"/>
                <a:ea typeface="Trebuchet MS"/>
                <a:cs typeface="Trebuchet MS"/>
                <a:sym typeface="Trebuchet MS"/>
              </a:defRPr>
            </a:lvl6pPr>
            <a:lvl7pPr marL="0" marR="0" lvl="6" indent="0" algn="r" rtl="0">
              <a:spcBef>
                <a:spcPts val="0"/>
              </a:spcBef>
              <a:buNone/>
              <a:defRPr sz="1400" b="0" i="0" u="none" strike="noStrike" cap="none">
                <a:solidFill>
                  <a:srgbClr val="7F7F7F"/>
                </a:solidFill>
                <a:latin typeface="Trebuchet MS"/>
                <a:ea typeface="Trebuchet MS"/>
                <a:cs typeface="Trebuchet MS"/>
                <a:sym typeface="Trebuchet MS"/>
              </a:defRPr>
            </a:lvl7pPr>
            <a:lvl8pPr marL="0" marR="0" lvl="7" indent="0" algn="r" rtl="0">
              <a:spcBef>
                <a:spcPts val="0"/>
              </a:spcBef>
              <a:buNone/>
              <a:defRPr sz="1400" b="0" i="0" u="none" strike="noStrike" cap="none">
                <a:solidFill>
                  <a:srgbClr val="7F7F7F"/>
                </a:solidFill>
                <a:latin typeface="Trebuchet MS"/>
                <a:ea typeface="Trebuchet MS"/>
                <a:cs typeface="Trebuchet MS"/>
                <a:sym typeface="Trebuchet MS"/>
              </a:defRPr>
            </a:lvl8pPr>
            <a:lvl9pPr marL="0" marR="0" lvl="8" indent="0" algn="r" rtl="0">
              <a:spcBef>
                <a:spcPts val="0"/>
              </a:spcBef>
              <a:buNone/>
              <a:defRPr sz="1400" b="0" i="0" u="none" strike="noStrike" cap="none">
                <a:solidFill>
                  <a:srgbClr val="7F7F7F"/>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12"/>
        <p:cNvGrpSpPr/>
        <p:nvPr/>
      </p:nvGrpSpPr>
      <p:grpSpPr>
        <a:xfrm>
          <a:off x="0" y="0"/>
          <a:ext cx="0" cy="0"/>
          <a:chOff x="0" y="0"/>
          <a:chExt cx="0" cy="0"/>
        </a:xfrm>
      </p:grpSpPr>
      <p:sp>
        <p:nvSpPr>
          <p:cNvPr id="113" name="Google Shape;113;p53"/>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Trebuchet MS"/>
              <a:buNone/>
              <a:defRPr sz="44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4" name="Google Shape;114;p53"/>
          <p:cNvSpPr txBox="1">
            <a:spLocks noGrp="1"/>
          </p:cNvSpPr>
          <p:nvPr>
            <p:ph type="body" idx="1"/>
          </p:nvPr>
        </p:nvSpPr>
        <p:spPr>
          <a:xfrm>
            <a:off x="422694" y="1378841"/>
            <a:ext cx="11343736" cy="468553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Trebuchet MS"/>
                <a:ea typeface="Trebuchet MS"/>
                <a:cs typeface="Trebuchet MS"/>
                <a:sym typeface="Trebuchet M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9pPr>
          </a:lstStyle>
          <a:p>
            <a:endParaRPr/>
          </a:p>
        </p:txBody>
      </p:sp>
      <p:sp>
        <p:nvSpPr>
          <p:cNvPr id="115" name="Google Shape;115;p53"/>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u="none">
                <a:solidFill>
                  <a:srgbClr val="FEFEFE"/>
                </a:solidFill>
                <a:latin typeface="Trebuchet MS"/>
                <a:ea typeface="Trebuchet MS"/>
                <a:cs typeface="Trebuchet MS"/>
                <a:sym typeface="Trebuchet MS"/>
              </a:defRPr>
            </a:lvl1pPr>
            <a:lvl2pPr marL="0" marR="0" lvl="1" indent="0" algn="r" rtl="0">
              <a:spcBef>
                <a:spcPts val="0"/>
              </a:spcBef>
              <a:buNone/>
              <a:defRPr sz="1400" b="0" u="none">
                <a:solidFill>
                  <a:srgbClr val="FEFEFE"/>
                </a:solidFill>
                <a:latin typeface="Trebuchet MS"/>
                <a:ea typeface="Trebuchet MS"/>
                <a:cs typeface="Trebuchet MS"/>
                <a:sym typeface="Trebuchet MS"/>
              </a:defRPr>
            </a:lvl2pPr>
            <a:lvl3pPr marL="0" marR="0" lvl="2" indent="0" algn="r" rtl="0">
              <a:spcBef>
                <a:spcPts val="0"/>
              </a:spcBef>
              <a:buNone/>
              <a:defRPr sz="1400" b="0" u="none">
                <a:solidFill>
                  <a:srgbClr val="FEFEFE"/>
                </a:solidFill>
                <a:latin typeface="Trebuchet MS"/>
                <a:ea typeface="Trebuchet MS"/>
                <a:cs typeface="Trebuchet MS"/>
                <a:sym typeface="Trebuchet MS"/>
              </a:defRPr>
            </a:lvl3pPr>
            <a:lvl4pPr marL="0" marR="0" lvl="3" indent="0" algn="r" rtl="0">
              <a:spcBef>
                <a:spcPts val="0"/>
              </a:spcBef>
              <a:buNone/>
              <a:defRPr sz="1400" b="0" u="none">
                <a:solidFill>
                  <a:srgbClr val="FEFEFE"/>
                </a:solidFill>
                <a:latin typeface="Trebuchet MS"/>
                <a:ea typeface="Trebuchet MS"/>
                <a:cs typeface="Trebuchet MS"/>
                <a:sym typeface="Trebuchet MS"/>
              </a:defRPr>
            </a:lvl4pPr>
            <a:lvl5pPr marL="0" marR="0" lvl="4" indent="0" algn="r" rtl="0">
              <a:spcBef>
                <a:spcPts val="0"/>
              </a:spcBef>
              <a:buNone/>
              <a:defRPr sz="1400" b="0" u="none">
                <a:solidFill>
                  <a:srgbClr val="FEFEFE"/>
                </a:solidFill>
                <a:latin typeface="Trebuchet MS"/>
                <a:ea typeface="Trebuchet MS"/>
                <a:cs typeface="Trebuchet MS"/>
                <a:sym typeface="Trebuchet MS"/>
              </a:defRPr>
            </a:lvl5pPr>
            <a:lvl6pPr marL="0" marR="0" lvl="5" indent="0" algn="r" rtl="0">
              <a:spcBef>
                <a:spcPts val="0"/>
              </a:spcBef>
              <a:buNone/>
              <a:defRPr sz="1400" b="0" u="none">
                <a:solidFill>
                  <a:srgbClr val="FEFEFE"/>
                </a:solidFill>
                <a:latin typeface="Trebuchet MS"/>
                <a:ea typeface="Trebuchet MS"/>
                <a:cs typeface="Trebuchet MS"/>
                <a:sym typeface="Trebuchet MS"/>
              </a:defRPr>
            </a:lvl6pPr>
            <a:lvl7pPr marL="0" marR="0" lvl="6" indent="0" algn="r" rtl="0">
              <a:spcBef>
                <a:spcPts val="0"/>
              </a:spcBef>
              <a:buNone/>
              <a:defRPr sz="1400" b="0" u="none">
                <a:solidFill>
                  <a:srgbClr val="FEFEFE"/>
                </a:solidFill>
                <a:latin typeface="Trebuchet MS"/>
                <a:ea typeface="Trebuchet MS"/>
                <a:cs typeface="Trebuchet MS"/>
                <a:sym typeface="Trebuchet MS"/>
              </a:defRPr>
            </a:lvl7pPr>
            <a:lvl8pPr marL="0" marR="0" lvl="7" indent="0" algn="r" rtl="0">
              <a:spcBef>
                <a:spcPts val="0"/>
              </a:spcBef>
              <a:buNone/>
              <a:defRPr sz="1400" b="0" u="none">
                <a:solidFill>
                  <a:srgbClr val="FEFEFE"/>
                </a:solidFill>
                <a:latin typeface="Trebuchet MS"/>
                <a:ea typeface="Trebuchet MS"/>
                <a:cs typeface="Trebuchet MS"/>
                <a:sym typeface="Trebuchet MS"/>
              </a:defRPr>
            </a:lvl8pPr>
            <a:lvl9pPr marL="0" marR="0" lvl="8" indent="0" algn="r" rtl="0">
              <a:spcBef>
                <a:spcPts val="0"/>
              </a:spcBef>
              <a:buNone/>
              <a:defRPr sz="1400" b="0" u="none">
                <a:solidFill>
                  <a:srgbClr val="FEFEFE"/>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42.png"/><Relationship Id="rId4" Type="http://schemas.openxmlformats.org/officeDocument/2006/relationships/hyperlink" Target="https://gis.dola.colorado.gov/Age-Animation-Bars/"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7.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53.png"/><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69.png"/></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1"/>
          <p:cNvSpPr txBox="1">
            <a:spLocks noGrp="1"/>
          </p:cNvSpPr>
          <p:nvPr>
            <p:ph type="title"/>
          </p:nvPr>
        </p:nvSpPr>
        <p:spPr>
          <a:xfrm>
            <a:off x="401999" y="4161319"/>
            <a:ext cx="11390521" cy="954107"/>
          </a:xfrm>
          <a:prstGeom prst="rect">
            <a:avLst/>
          </a:prstGeom>
          <a:noFill/>
          <a:ln>
            <a:noFill/>
          </a:ln>
        </p:spPr>
        <p:txBody>
          <a:bodyPr spcFirstLastPara="1" wrap="square" lIns="91425" tIns="91425" rIns="91425" bIns="91425" anchor="t" anchorCtr="0">
            <a:noAutofit/>
          </a:bodyPr>
          <a:lstStyle/>
          <a:p>
            <a:pPr marL="0" lvl="0" indent="0" algn="l" rtl="0">
              <a:lnSpc>
                <a:spcPct val="136743"/>
              </a:lnSpc>
              <a:spcBef>
                <a:spcPts val="0"/>
              </a:spcBef>
              <a:spcAft>
                <a:spcPts val="0"/>
              </a:spcAft>
              <a:buClr>
                <a:schemeClr val="dk1"/>
              </a:buClr>
              <a:buSzPts val="3600"/>
              <a:buFont typeface="Trebuchet MS"/>
              <a:buNone/>
            </a:pPr>
            <a:r>
              <a:rPr lang="en-US" sz="3400" b="1" dirty="0">
                <a:solidFill>
                  <a:schemeClr val="dk1"/>
                </a:solidFill>
              </a:rPr>
              <a:t>Colorado</a:t>
            </a:r>
            <a:r>
              <a:rPr lang="en-US" sz="3400" b="1" dirty="0"/>
              <a:t> &amp; NWCCOG’s</a:t>
            </a:r>
            <a:r>
              <a:rPr lang="en-US" sz="3400" b="1" dirty="0">
                <a:solidFill>
                  <a:schemeClr val="dk1"/>
                </a:solidFill>
              </a:rPr>
              <a:t> Demographic Outlook</a:t>
            </a:r>
            <a:endParaRPr sz="3400" dirty="0"/>
          </a:p>
        </p:txBody>
      </p:sp>
      <p:sp>
        <p:nvSpPr>
          <p:cNvPr id="125" name="Google Shape;125;p1"/>
          <p:cNvSpPr txBox="1"/>
          <p:nvPr/>
        </p:nvSpPr>
        <p:spPr>
          <a:xfrm>
            <a:off x="4194928" y="5280455"/>
            <a:ext cx="488133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00" b="1" i="0" u="none" strike="noStrike" cap="none" dirty="0">
                <a:solidFill>
                  <a:srgbClr val="003E82"/>
                </a:solidFill>
                <a:latin typeface="Trebuchet MS"/>
                <a:ea typeface="Trebuchet MS"/>
                <a:cs typeface="Trebuchet MS"/>
                <a:sym typeface="Trebuchet MS"/>
              </a:rPr>
              <a:t>NWCCOG Regional </a:t>
            </a:r>
            <a:br>
              <a:rPr lang="en-US" sz="2600" b="1" i="0" u="none" strike="noStrike" cap="none" dirty="0">
                <a:solidFill>
                  <a:srgbClr val="003E82"/>
                </a:solidFill>
                <a:latin typeface="Trebuchet MS"/>
                <a:ea typeface="Trebuchet MS"/>
                <a:cs typeface="Trebuchet MS"/>
                <a:sym typeface="Trebuchet MS"/>
              </a:rPr>
            </a:br>
            <a:r>
              <a:rPr lang="en-US" sz="2600" b="1" i="0" u="none" strike="noStrike" cap="none" dirty="0">
                <a:solidFill>
                  <a:srgbClr val="003E82"/>
                </a:solidFill>
                <a:latin typeface="Trebuchet MS"/>
                <a:ea typeface="Trebuchet MS"/>
                <a:cs typeface="Trebuchet MS"/>
                <a:sym typeface="Trebuchet MS"/>
              </a:rPr>
              <a:t>Economic Summit</a:t>
            </a:r>
          </a:p>
          <a:p>
            <a:pPr marL="0" marR="0" lvl="0" indent="0" algn="l" rtl="0">
              <a:spcBef>
                <a:spcPts val="0"/>
              </a:spcBef>
              <a:spcAft>
                <a:spcPts val="0"/>
              </a:spcAft>
              <a:buNone/>
            </a:pPr>
            <a:r>
              <a:rPr lang="en-US" sz="2000" b="0" i="0" u="none" strike="noStrike" cap="none" dirty="0">
                <a:solidFill>
                  <a:schemeClr val="dk1"/>
                </a:solidFill>
                <a:latin typeface="Trebuchet MS"/>
                <a:ea typeface="Trebuchet MS"/>
                <a:cs typeface="Trebuchet MS"/>
                <a:sym typeface="Trebuchet MS"/>
              </a:rPr>
              <a:t>May 7, 2026</a:t>
            </a:r>
            <a:endParaRPr dirty="0"/>
          </a:p>
        </p:txBody>
      </p:sp>
      <p:sp>
        <p:nvSpPr>
          <p:cNvPr id="126" name="Google Shape;126;p1"/>
          <p:cNvSpPr txBox="1"/>
          <p:nvPr/>
        </p:nvSpPr>
        <p:spPr>
          <a:xfrm>
            <a:off x="401999" y="5218899"/>
            <a:ext cx="379292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003E8E"/>
                </a:solidFill>
                <a:latin typeface="Trebuchet MS"/>
                <a:ea typeface="Trebuchet MS"/>
                <a:cs typeface="Trebuchet MS"/>
                <a:sym typeface="Trebuchet MS"/>
              </a:rPr>
              <a:t>Kate Watkins</a:t>
            </a:r>
            <a:r>
              <a:rPr lang="en-US" sz="2400" b="1" dirty="0">
                <a:solidFill>
                  <a:srgbClr val="003E8E"/>
                </a:solidFill>
                <a:latin typeface="Trebuchet MS"/>
                <a:ea typeface="Trebuchet MS"/>
                <a:cs typeface="Trebuchet MS"/>
                <a:sym typeface="Trebuchet MS"/>
              </a:rPr>
              <a:t>, Ph.D.</a:t>
            </a:r>
            <a:endParaRPr dirty="0"/>
          </a:p>
          <a:p>
            <a:pPr marL="0" marR="0" lvl="0" indent="0" algn="l" rtl="0">
              <a:spcBef>
                <a:spcPts val="0"/>
              </a:spcBef>
              <a:spcAft>
                <a:spcPts val="0"/>
              </a:spcAft>
              <a:buNone/>
            </a:pPr>
            <a:r>
              <a:rPr lang="en-US" sz="2000" dirty="0">
                <a:solidFill>
                  <a:schemeClr val="dk1"/>
                </a:solidFill>
                <a:latin typeface="Trebuchet MS"/>
                <a:ea typeface="Trebuchet MS"/>
                <a:cs typeface="Trebuchet MS"/>
                <a:sym typeface="Trebuchet MS"/>
              </a:rPr>
              <a:t>State Demographer</a:t>
            </a:r>
            <a:endParaRPr dirty="0"/>
          </a:p>
        </p:txBody>
      </p:sp>
      <p:pic>
        <p:nvPicPr>
          <p:cNvPr id="2" name="Google Shape;126;p1" descr="Colorado mountain lake surrounded by Aspen and pine trees with fall colors of yellow and orange.">
            <a:extLst>
              <a:ext uri="{FF2B5EF4-FFF2-40B4-BE49-F238E27FC236}">
                <a16:creationId xmlns:a16="http://schemas.microsoft.com/office/drawing/2014/main" id="{C4733837-0CDE-445E-3224-D00E77CE08FF}"/>
              </a:ext>
            </a:extLst>
          </p:cNvPr>
          <p:cNvPicPr preferRelativeResize="0"/>
          <p:nvPr/>
        </p:nvPicPr>
        <p:blipFill rotWithShape="1">
          <a:blip r:embed="rId3">
            <a:alphaModFix/>
          </a:blip>
          <a:srcRect/>
          <a:stretch/>
        </p:blipFill>
        <p:spPr>
          <a:xfrm>
            <a:off x="0" y="184114"/>
            <a:ext cx="12192000" cy="3775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88" name="Google Shape;188;p7"/>
          <p:cNvSpPr txBox="1">
            <a:spLocks noGrp="1"/>
          </p:cNvSpPr>
          <p:nvPr>
            <p:ph type="title" idx="4294967295"/>
          </p:nvPr>
        </p:nvSpPr>
        <p:spPr>
          <a:xfrm>
            <a:off x="0" y="2886075"/>
            <a:ext cx="12192000" cy="1456266"/>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r>
              <a:rPr lang="en-US" sz="4400" b="0" i="0" u="none" strike="noStrike" cap="none">
                <a:solidFill>
                  <a:schemeClr val="dk1"/>
                </a:solidFill>
                <a:latin typeface="Trebuchet MS"/>
                <a:ea typeface="Trebuchet MS"/>
                <a:cs typeface="Trebuchet MS"/>
                <a:sym typeface="Trebuchet MS"/>
              </a:rPr>
              <a:t>Colorado Trends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F9B35-F9ED-C0A2-74FF-CBB9C42FA9DA}"/>
              </a:ext>
            </a:extLst>
          </p:cNvPr>
          <p:cNvSpPr>
            <a:spLocks noGrp="1"/>
          </p:cNvSpPr>
          <p:nvPr>
            <p:ph type="title"/>
          </p:nvPr>
        </p:nvSpPr>
        <p:spPr/>
        <p:txBody>
          <a:bodyPr>
            <a:normAutofit fontScale="90000"/>
          </a:bodyPr>
          <a:lstStyle/>
          <a:p>
            <a:r>
              <a:rPr lang="en-US" dirty="0"/>
              <a:t>Population Levels</a:t>
            </a:r>
          </a:p>
        </p:txBody>
      </p:sp>
      <p:sp>
        <p:nvSpPr>
          <p:cNvPr id="3" name="Slide Number Placeholder 2">
            <a:extLst>
              <a:ext uri="{FF2B5EF4-FFF2-40B4-BE49-F238E27FC236}">
                <a16:creationId xmlns:a16="http://schemas.microsoft.com/office/drawing/2014/main" id="{F639A362-C1C6-03D3-9F87-D0D914FBD9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4" name="Google Shape;215;p9">
            <a:extLst>
              <a:ext uri="{FF2B5EF4-FFF2-40B4-BE49-F238E27FC236}">
                <a16:creationId xmlns:a16="http://schemas.microsoft.com/office/drawing/2014/main" id="{E0781DB6-8129-5ADC-D0B0-CFFB27A723AA}"/>
              </a:ext>
            </a:extLst>
          </p:cNvPr>
          <p:cNvSpPr txBox="1"/>
          <p:nvPr/>
        </p:nvSpPr>
        <p:spPr>
          <a:xfrm>
            <a:off x="1643737" y="6393444"/>
            <a:ext cx="63505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Source: State Demography Office, vintage 2024 estimates and projections.</a:t>
            </a:r>
            <a:endParaRPr dirty="0"/>
          </a:p>
        </p:txBody>
      </p:sp>
      <p:sp>
        <p:nvSpPr>
          <p:cNvPr id="6" name="TextBox 5">
            <a:extLst>
              <a:ext uri="{FF2B5EF4-FFF2-40B4-BE49-F238E27FC236}">
                <a16:creationId xmlns:a16="http://schemas.microsoft.com/office/drawing/2014/main" id="{E7D7D398-55B8-AC73-0182-0E9D7F424070}"/>
              </a:ext>
            </a:extLst>
          </p:cNvPr>
          <p:cNvSpPr txBox="1"/>
          <p:nvPr/>
        </p:nvSpPr>
        <p:spPr>
          <a:xfrm>
            <a:off x="415600" y="1041802"/>
            <a:ext cx="6843039" cy="430887"/>
          </a:xfrm>
          <a:prstGeom prst="rect">
            <a:avLst/>
          </a:prstGeom>
          <a:noFill/>
        </p:spPr>
        <p:txBody>
          <a:bodyPr wrap="square" rtlCol="0">
            <a:spAutoFit/>
          </a:bodyPr>
          <a:lstStyle/>
          <a:p>
            <a:r>
              <a:rPr lang="en-US" sz="2200" dirty="0">
                <a:latin typeface="Trebuchet MS" panose="020B0603020202020204" pitchFamily="34" charset="0"/>
              </a:rPr>
              <a:t>Colorado Population</a:t>
            </a:r>
          </a:p>
        </p:txBody>
      </p:sp>
      <p:sp>
        <p:nvSpPr>
          <p:cNvPr id="7" name="TextBox 6" descr="Charts showing the populations of Colorado and NWCCOG plus Routt County over the period of 1970 through 2060.">
            <a:extLst>
              <a:ext uri="{FF2B5EF4-FFF2-40B4-BE49-F238E27FC236}">
                <a16:creationId xmlns:a16="http://schemas.microsoft.com/office/drawing/2014/main" id="{5B79DFCD-7299-9458-2BE9-AE6B09CCA723}"/>
              </a:ext>
            </a:extLst>
          </p:cNvPr>
          <p:cNvSpPr txBox="1"/>
          <p:nvPr/>
        </p:nvSpPr>
        <p:spPr>
          <a:xfrm>
            <a:off x="6096000" y="1049757"/>
            <a:ext cx="3340875" cy="430887"/>
          </a:xfrm>
          <a:prstGeom prst="rect">
            <a:avLst/>
          </a:prstGeom>
          <a:noFill/>
        </p:spPr>
        <p:txBody>
          <a:bodyPr wrap="square" rtlCol="0">
            <a:spAutoFit/>
          </a:bodyPr>
          <a:lstStyle/>
          <a:p>
            <a:r>
              <a:rPr lang="en-US" sz="2200" dirty="0">
                <a:latin typeface="Trebuchet MS" panose="020B0603020202020204" pitchFamily="34" charset="0"/>
              </a:rPr>
              <a:t>NWCCOG + Routt County</a:t>
            </a:r>
          </a:p>
        </p:txBody>
      </p:sp>
      <p:pic>
        <p:nvPicPr>
          <p:cNvPr id="12" name="Picture 11" descr="Colorado and NWCCOG plus Routt County population totals from 1970 through 2060.">
            <a:extLst>
              <a:ext uri="{FF2B5EF4-FFF2-40B4-BE49-F238E27FC236}">
                <a16:creationId xmlns:a16="http://schemas.microsoft.com/office/drawing/2014/main" id="{85DB4768-EE7A-F022-A52D-C84F2DFC13D1}"/>
              </a:ext>
            </a:extLst>
          </p:cNvPr>
          <p:cNvPicPr>
            <a:picLocks noChangeAspect="1"/>
          </p:cNvPicPr>
          <p:nvPr/>
        </p:nvPicPr>
        <p:blipFill>
          <a:blip r:embed="rId2"/>
          <a:stretch>
            <a:fillRect/>
          </a:stretch>
        </p:blipFill>
        <p:spPr>
          <a:xfrm>
            <a:off x="415600" y="1488599"/>
            <a:ext cx="11120068" cy="4578493"/>
          </a:xfrm>
          <a:prstGeom prst="rect">
            <a:avLst/>
          </a:prstGeom>
        </p:spPr>
      </p:pic>
    </p:spTree>
    <p:extLst>
      <p:ext uri="{BB962C8B-B14F-4D97-AF65-F5344CB8AC3E}">
        <p14:creationId xmlns:p14="http://schemas.microsoft.com/office/powerpoint/2010/main" val="110983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4" name="Google Shape;194;p8"/>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ct val="83333"/>
              <a:buFont typeface="Trebuchet MS"/>
              <a:buNone/>
            </a:pPr>
            <a:r>
              <a:rPr lang="en-US" sz="4000" dirty="0"/>
              <a:t>Population growth rates are slowing</a:t>
            </a:r>
            <a:endParaRPr sz="4000" dirty="0"/>
          </a:p>
        </p:txBody>
      </p:sp>
      <p:sp>
        <p:nvSpPr>
          <p:cNvPr id="195" name="Google Shape;195;p8"/>
          <p:cNvSpPr txBox="1"/>
          <p:nvPr/>
        </p:nvSpPr>
        <p:spPr>
          <a:xfrm>
            <a:off x="7322470" y="1547336"/>
            <a:ext cx="4597417" cy="2513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Slowing U.S. Population Growth</a:t>
            </a:r>
            <a:endParaRPr/>
          </a:p>
          <a:p>
            <a:pPr marL="304792" marR="0" lvl="0" indent="-304792" algn="l" rtl="0">
              <a:spcBef>
                <a:spcPts val="80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Some states are already shrinking</a:t>
            </a:r>
            <a:endParaRPr/>
          </a:p>
          <a:p>
            <a:pPr marL="304792" marR="0" lvl="0" indent="-304792" algn="l" rtl="0">
              <a:spcBef>
                <a:spcPts val="80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Slower U.S. growth will impact Colorado’s growth via net migration</a:t>
            </a:r>
            <a:endParaRPr/>
          </a:p>
        </p:txBody>
      </p:sp>
      <p:sp>
        <p:nvSpPr>
          <p:cNvPr id="196" name="Google Shape;196;p8"/>
          <p:cNvSpPr txBox="1"/>
          <p:nvPr/>
        </p:nvSpPr>
        <p:spPr>
          <a:xfrm>
            <a:off x="415601" y="1172352"/>
            <a:ext cx="49231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Trebuchet MS"/>
                <a:ea typeface="Trebuchet MS"/>
                <a:cs typeface="Trebuchet MS"/>
                <a:sym typeface="Trebuchet MS"/>
              </a:rPr>
              <a:t>Annual Population Percent Change</a:t>
            </a:r>
            <a:endParaRPr/>
          </a:p>
        </p:txBody>
      </p:sp>
      <p:sp>
        <p:nvSpPr>
          <p:cNvPr id="197" name="Google Shape;197;p8"/>
          <p:cNvSpPr txBox="1"/>
          <p:nvPr/>
        </p:nvSpPr>
        <p:spPr>
          <a:xfrm>
            <a:off x="1692504" y="6240857"/>
            <a:ext cx="937408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Source: State Demography Office, vintage 2024 estimates and projections; </a:t>
            </a:r>
            <a:br>
              <a:rPr lang="en-US" sz="1200" dirty="0">
                <a:solidFill>
                  <a:srgbClr val="7F7F7F"/>
                </a:solidFill>
                <a:latin typeface="Trebuchet MS"/>
                <a:ea typeface="Trebuchet MS"/>
                <a:cs typeface="Trebuchet MS"/>
                <a:sym typeface="Trebuchet MS"/>
              </a:rPr>
            </a:br>
            <a:r>
              <a:rPr lang="en-US" sz="1200" dirty="0">
                <a:solidFill>
                  <a:srgbClr val="7F7F7F"/>
                </a:solidFill>
                <a:latin typeface="Trebuchet MS"/>
                <a:ea typeface="Trebuchet MS"/>
                <a:cs typeface="Trebuchet MS"/>
                <a:sym typeface="Trebuchet MS"/>
              </a:rPr>
              <a:t>U.S. Congressional Budget Office, </a:t>
            </a:r>
            <a:r>
              <a:rPr lang="en-US" sz="1200" i="1" dirty="0">
                <a:solidFill>
                  <a:srgbClr val="7F7F7F"/>
                </a:solidFill>
                <a:latin typeface="Trebuchet MS"/>
                <a:ea typeface="Trebuchet MS"/>
                <a:cs typeface="Trebuchet MS"/>
                <a:sym typeface="Trebuchet MS"/>
              </a:rPr>
              <a:t>An Update to the Demographic Outlook, 2025 to 2055.</a:t>
            </a:r>
            <a:endParaRPr sz="1200" dirty="0">
              <a:solidFill>
                <a:srgbClr val="7F7F7F"/>
              </a:solidFill>
              <a:latin typeface="Trebuchet MS"/>
              <a:ea typeface="Trebuchet MS"/>
              <a:cs typeface="Trebuchet MS"/>
              <a:sym typeface="Trebuchet MS"/>
            </a:endParaRPr>
          </a:p>
        </p:txBody>
      </p:sp>
      <p:sp>
        <p:nvSpPr>
          <p:cNvPr id="198" name="Google Shape;198;p8"/>
          <p:cNvSpPr txBox="1"/>
          <p:nvPr/>
        </p:nvSpPr>
        <p:spPr>
          <a:xfrm>
            <a:off x="3188925" y="3074255"/>
            <a:ext cx="14093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6448F"/>
                </a:solidFill>
                <a:latin typeface="Trebuchet MS"/>
                <a:ea typeface="Trebuchet MS"/>
                <a:cs typeface="Trebuchet MS"/>
                <a:sym typeface="Trebuchet MS"/>
              </a:rPr>
              <a:t>Colorado</a:t>
            </a:r>
            <a:endParaRPr/>
          </a:p>
        </p:txBody>
      </p:sp>
      <p:sp>
        <p:nvSpPr>
          <p:cNvPr id="199" name="Google Shape;199;p8"/>
          <p:cNvSpPr txBox="1"/>
          <p:nvPr/>
        </p:nvSpPr>
        <p:spPr>
          <a:xfrm>
            <a:off x="3084724" y="4617934"/>
            <a:ext cx="7601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Trebuchet MS"/>
                <a:ea typeface="Trebuchet MS"/>
                <a:cs typeface="Trebuchet MS"/>
                <a:sym typeface="Trebuchet MS"/>
              </a:rPr>
              <a:t>U.S.</a:t>
            </a:r>
            <a:endParaRPr/>
          </a:p>
        </p:txBody>
      </p:sp>
      <p:sp>
        <p:nvSpPr>
          <p:cNvPr id="206" name="Google Shape;206;p8"/>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07" name="Google Shape;207;p8"/>
          <p:cNvSpPr txBox="1"/>
          <p:nvPr/>
        </p:nvSpPr>
        <p:spPr>
          <a:xfrm>
            <a:off x="7772389" y="4617934"/>
            <a:ext cx="6511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6448F"/>
                </a:solidFill>
                <a:latin typeface="Trebuchet MS"/>
                <a:ea typeface="Trebuchet MS"/>
                <a:cs typeface="Trebuchet MS"/>
                <a:sym typeface="Trebuchet MS"/>
              </a:rPr>
              <a:t>0.4%</a:t>
            </a:r>
            <a:endParaRPr/>
          </a:p>
        </p:txBody>
      </p:sp>
      <p:sp>
        <p:nvSpPr>
          <p:cNvPr id="208" name="Google Shape;208;p8"/>
          <p:cNvSpPr txBox="1"/>
          <p:nvPr/>
        </p:nvSpPr>
        <p:spPr>
          <a:xfrm>
            <a:off x="7772389" y="5020447"/>
            <a:ext cx="6511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F7F7F"/>
                </a:solidFill>
                <a:latin typeface="Trebuchet MS"/>
                <a:ea typeface="Trebuchet MS"/>
                <a:cs typeface="Trebuchet MS"/>
                <a:sym typeface="Trebuchet MS"/>
              </a:rPr>
              <a:t>0.0%</a:t>
            </a:r>
            <a:endParaRPr/>
          </a:p>
        </p:txBody>
      </p:sp>
      <p:grpSp>
        <p:nvGrpSpPr>
          <p:cNvPr id="4" name="Group 3" descr="Chart comparing U.S. and Colorado population growth from 1990 to 2050. U.S. population growth is projected to fall to 0.0% by 2050, compared to 0.4% for Colorado.">
            <a:extLst>
              <a:ext uri="{FF2B5EF4-FFF2-40B4-BE49-F238E27FC236}">
                <a16:creationId xmlns:a16="http://schemas.microsoft.com/office/drawing/2014/main" id="{B2DAA583-C02F-B9F0-0283-4E5C12C8B0F7}"/>
              </a:ext>
            </a:extLst>
          </p:cNvPr>
          <p:cNvGrpSpPr/>
          <p:nvPr/>
        </p:nvGrpSpPr>
        <p:grpSpPr>
          <a:xfrm>
            <a:off x="560187" y="1727684"/>
            <a:ext cx="9205297" cy="4273666"/>
            <a:chOff x="560187" y="1727684"/>
            <a:chExt cx="9205297" cy="4273666"/>
          </a:xfrm>
        </p:grpSpPr>
        <p:pic>
          <p:nvPicPr>
            <p:cNvPr id="193" name="Google Shape;193;p8" descr="Chart comparing U.S. and Colorado population growth from 1990 to 2050. U.S. population growth is projected to fall to 0.0% by 2050, compared to 0.4% for Colorado."/>
            <p:cNvPicPr preferRelativeResize="0"/>
            <p:nvPr/>
          </p:nvPicPr>
          <p:blipFill rotWithShape="1">
            <a:blip r:embed="rId3">
              <a:alphaModFix/>
            </a:blip>
            <a:srcRect/>
            <a:stretch/>
          </p:blipFill>
          <p:spPr>
            <a:xfrm>
              <a:off x="560187" y="1727684"/>
              <a:ext cx="7431668" cy="4273666"/>
            </a:xfrm>
            <a:prstGeom prst="rect">
              <a:avLst/>
            </a:prstGeom>
            <a:noFill/>
            <a:ln>
              <a:noFill/>
            </a:ln>
          </p:spPr>
        </p:pic>
        <p:cxnSp>
          <p:nvCxnSpPr>
            <p:cNvPr id="2" name="Straight Connector 1">
              <a:extLst>
                <a:ext uri="{FF2B5EF4-FFF2-40B4-BE49-F238E27FC236}">
                  <a16:creationId xmlns:a16="http://schemas.microsoft.com/office/drawing/2014/main" id="{33BDE015-5F58-E719-24CB-23A92500EA9E}"/>
                </a:ext>
              </a:extLst>
            </p:cNvPr>
            <p:cNvCxnSpPr/>
            <p:nvPr/>
          </p:nvCxnSpPr>
          <p:spPr>
            <a:xfrm flipV="1">
              <a:off x="4524375" y="2066925"/>
              <a:ext cx="0" cy="3190875"/>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Google Shape;160;p3">
              <a:extLst>
                <a:ext uri="{FF2B5EF4-FFF2-40B4-BE49-F238E27FC236}">
                  <a16:creationId xmlns:a16="http://schemas.microsoft.com/office/drawing/2014/main" id="{3D5986D8-4792-EEE6-59BF-3B5B24B75FC7}"/>
                </a:ext>
              </a:extLst>
            </p:cNvPr>
            <p:cNvSpPr txBox="1"/>
            <p:nvPr/>
          </p:nvSpPr>
          <p:spPr>
            <a:xfrm>
              <a:off x="4505325" y="2154499"/>
              <a:ext cx="5260159" cy="40006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200"/>
              </a:pPr>
              <a:r>
                <a:rPr lang="en-US" sz="2000" b="0" i="0" u="none" strike="noStrike" cap="none" dirty="0">
                  <a:solidFill>
                    <a:schemeClr val="bg1">
                      <a:lumMod val="50000"/>
                    </a:schemeClr>
                  </a:solidFill>
                  <a:latin typeface="Trebuchet MS" panose="020B0603020202020204" pitchFamily="34" charset="0"/>
                  <a:sym typeface="Arial"/>
                </a:rPr>
                <a:t>Projections</a:t>
              </a:r>
              <a:endParaRPr sz="2000" b="0" i="0" u="none" strike="noStrike" cap="none" dirty="0">
                <a:solidFill>
                  <a:schemeClr val="bg1">
                    <a:lumMod val="50000"/>
                  </a:schemeClr>
                </a:solidFill>
                <a:latin typeface="Trebuchet MS" panose="020B0603020202020204" pitchFamily="34" charset="0"/>
                <a:sym typeface="Arial"/>
              </a:endParaRPr>
            </a:p>
          </p:txBody>
        </p:sp>
      </p:grpSp>
      <p:pic>
        <p:nvPicPr>
          <p:cNvPr id="5" name="Picture 4" descr="U.S. and Colorado icons indicating the data are for both Colorado and the U.S.">
            <a:extLst>
              <a:ext uri="{FF2B5EF4-FFF2-40B4-BE49-F238E27FC236}">
                <a16:creationId xmlns:a16="http://schemas.microsoft.com/office/drawing/2014/main" id="{B83E55E6-B243-88CC-C337-14F1EF6DC3AF}"/>
              </a:ext>
            </a:extLst>
          </p:cNvPr>
          <p:cNvPicPr>
            <a:picLocks noChangeAspect="1"/>
          </p:cNvPicPr>
          <p:nvPr/>
        </p:nvPicPr>
        <p:blipFill>
          <a:blip r:embed="rId4"/>
          <a:stretch>
            <a:fillRect/>
          </a:stretch>
        </p:blipFill>
        <p:spPr>
          <a:xfrm>
            <a:off x="9939845" y="387723"/>
            <a:ext cx="2154107" cy="7640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a:extLst>
            <a:ext uri="{FF2B5EF4-FFF2-40B4-BE49-F238E27FC236}">
              <a16:creationId xmlns:a16="http://schemas.microsoft.com/office/drawing/2014/main" id="{FA606AF7-8F8B-51F7-9D0D-1FCACC99E800}"/>
            </a:ext>
          </a:extLst>
        </p:cNvPr>
        <p:cNvGrpSpPr/>
        <p:nvPr/>
      </p:nvGrpSpPr>
      <p:grpSpPr>
        <a:xfrm>
          <a:off x="0" y="0"/>
          <a:ext cx="0" cy="0"/>
          <a:chOff x="0" y="0"/>
          <a:chExt cx="0" cy="0"/>
        </a:xfrm>
      </p:grpSpPr>
      <p:pic>
        <p:nvPicPr>
          <p:cNvPr id="8" name="Picture 7" descr="Chart comparing NWCCOG, U.S. and Colorado population growth from 1990 to 2050. U.S. population growth is projected to fall to 0.0% by 2050, compared to 0.4% for Colorado.">
            <a:extLst>
              <a:ext uri="{FF2B5EF4-FFF2-40B4-BE49-F238E27FC236}">
                <a16:creationId xmlns:a16="http://schemas.microsoft.com/office/drawing/2014/main" id="{1D9908E0-0538-AA8F-FC3F-20D6B0DF1263}"/>
              </a:ext>
            </a:extLst>
          </p:cNvPr>
          <p:cNvPicPr>
            <a:picLocks noChangeAspect="1"/>
          </p:cNvPicPr>
          <p:nvPr/>
        </p:nvPicPr>
        <p:blipFill>
          <a:blip r:embed="rId3"/>
          <a:stretch>
            <a:fillRect/>
          </a:stretch>
        </p:blipFill>
        <p:spPr>
          <a:xfrm>
            <a:off x="450454" y="1715699"/>
            <a:ext cx="7431668" cy="4273666"/>
          </a:xfrm>
          <a:prstGeom prst="rect">
            <a:avLst/>
          </a:prstGeom>
        </p:spPr>
      </p:pic>
      <p:sp>
        <p:nvSpPr>
          <p:cNvPr id="194" name="Google Shape;194;p8">
            <a:extLst>
              <a:ext uri="{FF2B5EF4-FFF2-40B4-BE49-F238E27FC236}">
                <a16:creationId xmlns:a16="http://schemas.microsoft.com/office/drawing/2014/main" id="{2ED38CE3-88F9-22F3-06BC-8F4F0C6C8DE8}"/>
              </a:ext>
            </a:extLst>
          </p:cNvPr>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ct val="83333"/>
              <a:buFont typeface="Trebuchet MS"/>
              <a:buNone/>
            </a:pPr>
            <a:r>
              <a:rPr lang="en-US" sz="4000" dirty="0"/>
              <a:t>Population growth rates are slowing</a:t>
            </a:r>
            <a:endParaRPr sz="4000" dirty="0"/>
          </a:p>
        </p:txBody>
      </p:sp>
      <p:sp>
        <p:nvSpPr>
          <p:cNvPr id="196" name="Google Shape;196;p8">
            <a:extLst>
              <a:ext uri="{FF2B5EF4-FFF2-40B4-BE49-F238E27FC236}">
                <a16:creationId xmlns:a16="http://schemas.microsoft.com/office/drawing/2014/main" id="{7756B329-E8CA-35DF-A426-948BBEF7EC95}"/>
              </a:ext>
            </a:extLst>
          </p:cNvPr>
          <p:cNvSpPr txBox="1"/>
          <p:nvPr/>
        </p:nvSpPr>
        <p:spPr>
          <a:xfrm>
            <a:off x="415601" y="1172352"/>
            <a:ext cx="49231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Trebuchet MS"/>
                <a:ea typeface="Trebuchet MS"/>
                <a:cs typeface="Trebuchet MS"/>
                <a:sym typeface="Trebuchet MS"/>
              </a:rPr>
              <a:t>Annual Population Percent Change</a:t>
            </a:r>
            <a:endParaRPr/>
          </a:p>
        </p:txBody>
      </p:sp>
      <p:sp>
        <p:nvSpPr>
          <p:cNvPr id="197" name="Google Shape;197;p8">
            <a:extLst>
              <a:ext uri="{FF2B5EF4-FFF2-40B4-BE49-F238E27FC236}">
                <a16:creationId xmlns:a16="http://schemas.microsoft.com/office/drawing/2014/main" id="{3EB80F16-4E38-47E9-6746-E8324C2FA2A8}"/>
              </a:ext>
            </a:extLst>
          </p:cNvPr>
          <p:cNvSpPr txBox="1"/>
          <p:nvPr/>
        </p:nvSpPr>
        <p:spPr>
          <a:xfrm>
            <a:off x="1692504" y="6240857"/>
            <a:ext cx="937408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Source: State Demography Office, vintage 2024 estimates and projections; </a:t>
            </a:r>
            <a:br>
              <a:rPr lang="en-US" sz="1200" dirty="0">
                <a:solidFill>
                  <a:srgbClr val="7F7F7F"/>
                </a:solidFill>
                <a:latin typeface="Trebuchet MS"/>
                <a:ea typeface="Trebuchet MS"/>
                <a:cs typeface="Trebuchet MS"/>
                <a:sym typeface="Trebuchet MS"/>
              </a:rPr>
            </a:br>
            <a:r>
              <a:rPr lang="en-US" sz="1200" dirty="0">
                <a:solidFill>
                  <a:srgbClr val="7F7F7F"/>
                </a:solidFill>
                <a:latin typeface="Trebuchet MS"/>
                <a:ea typeface="Trebuchet MS"/>
                <a:cs typeface="Trebuchet MS"/>
                <a:sym typeface="Trebuchet MS"/>
              </a:rPr>
              <a:t>U.S. Congressional Budget Office, </a:t>
            </a:r>
            <a:r>
              <a:rPr lang="en-US" sz="1200" i="1" dirty="0">
                <a:solidFill>
                  <a:srgbClr val="7F7F7F"/>
                </a:solidFill>
                <a:latin typeface="Trebuchet MS"/>
                <a:ea typeface="Trebuchet MS"/>
                <a:cs typeface="Trebuchet MS"/>
                <a:sym typeface="Trebuchet MS"/>
              </a:rPr>
              <a:t>An Update to the Demographic Outlook, 2025 to 2055.</a:t>
            </a:r>
            <a:endParaRPr sz="1200" dirty="0">
              <a:solidFill>
                <a:srgbClr val="7F7F7F"/>
              </a:solidFill>
              <a:latin typeface="Trebuchet MS"/>
              <a:ea typeface="Trebuchet MS"/>
              <a:cs typeface="Trebuchet MS"/>
              <a:sym typeface="Trebuchet MS"/>
            </a:endParaRPr>
          </a:p>
        </p:txBody>
      </p:sp>
      <p:sp>
        <p:nvSpPr>
          <p:cNvPr id="206" name="Google Shape;206;p8">
            <a:extLst>
              <a:ext uri="{FF2B5EF4-FFF2-40B4-BE49-F238E27FC236}">
                <a16:creationId xmlns:a16="http://schemas.microsoft.com/office/drawing/2014/main" id="{DAF6AD0F-7A63-DA79-7614-7C1730622B85}"/>
              </a:ext>
            </a:extLst>
          </p:cNvPr>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5" name="Picture 4" descr="U.S. and Colorado icons indicating the data are for both Colorado and the U.S.">
            <a:extLst>
              <a:ext uri="{FF2B5EF4-FFF2-40B4-BE49-F238E27FC236}">
                <a16:creationId xmlns:a16="http://schemas.microsoft.com/office/drawing/2014/main" id="{81AE3CD3-B045-252E-AAF3-A2F788FAAD7B}"/>
              </a:ext>
            </a:extLst>
          </p:cNvPr>
          <p:cNvPicPr>
            <a:picLocks noChangeAspect="1"/>
          </p:cNvPicPr>
          <p:nvPr/>
        </p:nvPicPr>
        <p:blipFill>
          <a:blip r:embed="rId4"/>
          <a:stretch>
            <a:fillRect/>
          </a:stretch>
        </p:blipFill>
        <p:spPr>
          <a:xfrm>
            <a:off x="9939845" y="387723"/>
            <a:ext cx="2154107" cy="764099"/>
          </a:xfrm>
          <a:prstGeom prst="rect">
            <a:avLst/>
          </a:prstGeom>
        </p:spPr>
      </p:pic>
    </p:spTree>
    <p:extLst>
      <p:ext uri="{BB962C8B-B14F-4D97-AF65-F5344CB8AC3E}">
        <p14:creationId xmlns:p14="http://schemas.microsoft.com/office/powerpoint/2010/main" val="347254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9" descr="Chart with the Colorado components of population change, including net migration and natural change from 1970 through 2060. Projections begin in 2025. Colorado is expected to enter natural decline (more deaths than births) beginning in 2047."/>
          <p:cNvPicPr preferRelativeResize="0"/>
          <p:nvPr/>
        </p:nvPicPr>
        <p:blipFill rotWithShape="1">
          <a:blip r:embed="rId3">
            <a:alphaModFix/>
          </a:blip>
          <a:srcRect/>
          <a:stretch/>
        </p:blipFill>
        <p:spPr>
          <a:xfrm>
            <a:off x="413633" y="1155140"/>
            <a:ext cx="10321423" cy="5194242"/>
          </a:xfrm>
          <a:prstGeom prst="rect">
            <a:avLst/>
          </a:prstGeom>
          <a:noFill/>
          <a:ln>
            <a:noFill/>
          </a:ln>
        </p:spPr>
      </p:pic>
      <p:sp>
        <p:nvSpPr>
          <p:cNvPr id="214" name="Google Shape;214;p9"/>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733"/>
              <a:t>Colorado Components of Population Change</a:t>
            </a:r>
            <a:endParaRPr/>
          </a:p>
        </p:txBody>
      </p:sp>
      <p:sp>
        <p:nvSpPr>
          <p:cNvPr id="215" name="Google Shape;215;p9"/>
          <p:cNvSpPr txBox="1"/>
          <p:nvPr/>
        </p:nvSpPr>
        <p:spPr>
          <a:xfrm>
            <a:off x="1643737" y="6393444"/>
            <a:ext cx="63505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Source: State Demography Office, vintage 2024 estimates and projections.</a:t>
            </a:r>
            <a:endParaRPr dirty="0"/>
          </a:p>
        </p:txBody>
      </p:sp>
      <p:sp>
        <p:nvSpPr>
          <p:cNvPr id="219" name="Google Shape;219;p9"/>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20" name="Google Shape;220;p9"/>
          <p:cNvSpPr txBox="1"/>
          <p:nvPr/>
        </p:nvSpPr>
        <p:spPr>
          <a:xfrm>
            <a:off x="7967133" y="1594104"/>
            <a:ext cx="3809267" cy="1107955"/>
          </a:xfrm>
          <a:prstGeom prst="rect">
            <a:avLst/>
          </a:prstGeom>
          <a:noFill/>
          <a:ln>
            <a:noFill/>
          </a:ln>
        </p:spPr>
        <p:txBody>
          <a:bodyPr spcFirstLastPara="1" wrap="square" lIns="91425" tIns="45700" rIns="91425" bIns="45700" anchor="t" anchorCtr="0">
            <a:spAutoFit/>
          </a:bodyPr>
          <a:lstStyle/>
          <a:p>
            <a:pPr marL="182880" marR="0" lvl="0" indent="-182880" algn="l" rtl="0">
              <a:spcBef>
                <a:spcPts val="0"/>
              </a:spcBef>
              <a:spcAft>
                <a:spcPts val="0"/>
              </a:spcAft>
              <a:buClr>
                <a:schemeClr val="dk1"/>
              </a:buClr>
              <a:buSzPts val="2200"/>
              <a:buFont typeface="Arial"/>
              <a:buChar char="•"/>
            </a:pPr>
            <a:r>
              <a:rPr lang="en-US" sz="2200" dirty="0">
                <a:solidFill>
                  <a:schemeClr val="dk1"/>
                </a:solidFill>
                <a:latin typeface="Trebuchet MS"/>
                <a:ea typeface="Trebuchet MS"/>
                <a:cs typeface="Trebuchet MS"/>
                <a:sym typeface="Trebuchet MS"/>
              </a:rPr>
              <a:t>Long-run net migration expectations based on long-run labor demand</a:t>
            </a:r>
            <a:endParaRPr dirty="0"/>
          </a:p>
        </p:txBody>
      </p:sp>
      <p:grpSp>
        <p:nvGrpSpPr>
          <p:cNvPr id="2" name="Group 1" descr="Icon of Colorado indicating state trends">
            <a:extLst>
              <a:ext uri="{FF2B5EF4-FFF2-40B4-BE49-F238E27FC236}">
                <a16:creationId xmlns:a16="http://schemas.microsoft.com/office/drawing/2014/main" id="{A5C1DCA6-D295-7D0E-D636-051DDD20C48E}"/>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F0DECA49-6822-6E6A-8A21-EDE77127ACE4}"/>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34BC94-217A-0FC9-54D4-E63DB1436BFD}"/>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a:extLst>
            <a:ext uri="{FF2B5EF4-FFF2-40B4-BE49-F238E27FC236}">
              <a16:creationId xmlns:a16="http://schemas.microsoft.com/office/drawing/2014/main" id="{9DD79B73-A1D4-EBBF-5ADA-CBE19D67DDD5}"/>
            </a:ext>
          </a:extLst>
        </p:cNvPr>
        <p:cNvGrpSpPr/>
        <p:nvPr/>
      </p:nvGrpSpPr>
      <p:grpSpPr>
        <a:xfrm>
          <a:off x="0" y="0"/>
          <a:ext cx="0" cy="0"/>
          <a:chOff x="0" y="0"/>
          <a:chExt cx="0" cy="0"/>
        </a:xfrm>
      </p:grpSpPr>
      <p:pic>
        <p:nvPicPr>
          <p:cNvPr id="8" name="Picture 7" descr="Components of population change for NWCCOG plus Route County. Net migration is expected to remain at lower levels than seen in the 1970s and 1990s.">
            <a:extLst>
              <a:ext uri="{FF2B5EF4-FFF2-40B4-BE49-F238E27FC236}">
                <a16:creationId xmlns:a16="http://schemas.microsoft.com/office/drawing/2014/main" id="{9EE08ED2-2AFA-60C4-E6A7-B2E5D0076CDC}"/>
              </a:ext>
            </a:extLst>
          </p:cNvPr>
          <p:cNvPicPr>
            <a:picLocks noChangeAspect="1"/>
          </p:cNvPicPr>
          <p:nvPr/>
        </p:nvPicPr>
        <p:blipFill>
          <a:blip r:embed="rId3"/>
          <a:stretch>
            <a:fillRect/>
          </a:stretch>
        </p:blipFill>
        <p:spPr>
          <a:xfrm>
            <a:off x="413632" y="1255724"/>
            <a:ext cx="10321423" cy="5188146"/>
          </a:xfrm>
          <a:prstGeom prst="rect">
            <a:avLst/>
          </a:prstGeom>
        </p:spPr>
      </p:pic>
      <p:sp>
        <p:nvSpPr>
          <p:cNvPr id="214" name="Google Shape;214;p9">
            <a:extLst>
              <a:ext uri="{FF2B5EF4-FFF2-40B4-BE49-F238E27FC236}">
                <a16:creationId xmlns:a16="http://schemas.microsoft.com/office/drawing/2014/main" id="{EE919D0D-561A-68B4-6BD5-7C62F33ACB88}"/>
              </a:ext>
            </a:extLst>
          </p:cNvPr>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733" dirty="0"/>
              <a:t>NWCCOG Components of Population Change</a:t>
            </a:r>
            <a:endParaRPr dirty="0"/>
          </a:p>
        </p:txBody>
      </p:sp>
      <p:sp>
        <p:nvSpPr>
          <p:cNvPr id="215" name="Google Shape;215;p9">
            <a:extLst>
              <a:ext uri="{FF2B5EF4-FFF2-40B4-BE49-F238E27FC236}">
                <a16:creationId xmlns:a16="http://schemas.microsoft.com/office/drawing/2014/main" id="{899EF730-8506-AE3E-E74D-4FBCD8C423F5}"/>
              </a:ext>
            </a:extLst>
          </p:cNvPr>
          <p:cNvSpPr txBox="1"/>
          <p:nvPr/>
        </p:nvSpPr>
        <p:spPr>
          <a:xfrm>
            <a:off x="1643737" y="6393444"/>
            <a:ext cx="63505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a:t>
            </a:r>
            <a:endParaRPr/>
          </a:p>
        </p:txBody>
      </p:sp>
      <p:sp>
        <p:nvSpPr>
          <p:cNvPr id="219" name="Google Shape;219;p9">
            <a:extLst>
              <a:ext uri="{FF2B5EF4-FFF2-40B4-BE49-F238E27FC236}">
                <a16:creationId xmlns:a16="http://schemas.microsoft.com/office/drawing/2014/main" id="{087E530D-598C-825D-3C20-9B15BA106D68}"/>
              </a:ext>
            </a:extLst>
          </p:cNvPr>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20" name="Google Shape;220;p9">
            <a:extLst>
              <a:ext uri="{FF2B5EF4-FFF2-40B4-BE49-F238E27FC236}">
                <a16:creationId xmlns:a16="http://schemas.microsoft.com/office/drawing/2014/main" id="{AF5807E3-69C6-1FF8-864D-07E099CB430B}"/>
              </a:ext>
            </a:extLst>
          </p:cNvPr>
          <p:cNvSpPr txBox="1"/>
          <p:nvPr/>
        </p:nvSpPr>
        <p:spPr>
          <a:xfrm>
            <a:off x="413633" y="823469"/>
            <a:ext cx="8914329" cy="400069"/>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1"/>
              </a:buClr>
              <a:buSzPts val="2200"/>
            </a:pPr>
            <a:r>
              <a:rPr lang="en-US" sz="2000" dirty="0">
                <a:solidFill>
                  <a:schemeClr val="tx1">
                    <a:lumMod val="65000"/>
                    <a:lumOff val="35000"/>
                  </a:schemeClr>
                </a:solidFill>
                <a:latin typeface="Trebuchet MS"/>
                <a:ea typeface="Trebuchet MS"/>
                <a:cs typeface="Trebuchet MS"/>
                <a:sym typeface="Trebuchet MS"/>
              </a:rPr>
              <a:t>Eagle, Grand, Jackson, Pitkin, Routt, and Summit Counties</a:t>
            </a:r>
            <a:endParaRPr sz="2000" dirty="0">
              <a:solidFill>
                <a:schemeClr val="tx1">
                  <a:lumMod val="65000"/>
                  <a:lumOff val="35000"/>
                </a:schemeClr>
              </a:solidFill>
            </a:endParaRPr>
          </a:p>
        </p:txBody>
      </p:sp>
      <p:grpSp>
        <p:nvGrpSpPr>
          <p:cNvPr id="2" name="Group 1" descr="Icon of Colorado indicating state trends">
            <a:extLst>
              <a:ext uri="{FF2B5EF4-FFF2-40B4-BE49-F238E27FC236}">
                <a16:creationId xmlns:a16="http://schemas.microsoft.com/office/drawing/2014/main" id="{569DAB18-68FF-9565-7315-467CDB1D061C}"/>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B0836445-61C4-5855-C792-016DB7407B53}"/>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93EFF16-52CA-DF50-ACCD-984D8FB0CD7A}"/>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1606023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0"/>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4000"/>
              <a:t>Colorado Population Forecast Methodology</a:t>
            </a:r>
            <a:endParaRPr/>
          </a:p>
        </p:txBody>
      </p:sp>
      <p:sp>
        <p:nvSpPr>
          <p:cNvPr id="226" name="Google Shape;226;p10"/>
          <p:cNvSpPr txBox="1"/>
          <p:nvPr/>
        </p:nvSpPr>
        <p:spPr>
          <a:xfrm>
            <a:off x="8560519" y="1510727"/>
            <a:ext cx="3268165" cy="445244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31">
                <a:solidFill>
                  <a:schemeClr val="dk1"/>
                </a:solidFill>
                <a:latin typeface="Trebuchet MS"/>
                <a:ea typeface="Trebuchet MS"/>
                <a:cs typeface="Trebuchet MS"/>
                <a:sym typeface="Trebuchet MS"/>
              </a:rPr>
              <a:t>U.S. growth is important</a:t>
            </a:r>
            <a:endParaRPr/>
          </a:p>
          <a:p>
            <a:pPr marL="0" marR="0" lvl="0" indent="0" algn="ctr" rtl="0">
              <a:spcBef>
                <a:spcPts val="0"/>
              </a:spcBef>
              <a:spcAft>
                <a:spcPts val="0"/>
              </a:spcAft>
              <a:buNone/>
            </a:pPr>
            <a:endParaRPr sz="2531">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531">
                <a:solidFill>
                  <a:schemeClr val="dk1"/>
                </a:solidFill>
                <a:latin typeface="Trebuchet MS"/>
                <a:ea typeface="Trebuchet MS"/>
                <a:cs typeface="Trebuchet MS"/>
                <a:sym typeface="Trebuchet MS"/>
              </a:rPr>
              <a:t>Jobs are people</a:t>
            </a:r>
            <a:endParaRPr/>
          </a:p>
          <a:p>
            <a:pPr marL="0" marR="0" lvl="0" indent="0" algn="ctr" rtl="0">
              <a:spcBef>
                <a:spcPts val="0"/>
              </a:spcBef>
              <a:spcAft>
                <a:spcPts val="0"/>
              </a:spcAft>
              <a:buNone/>
            </a:pPr>
            <a:endParaRPr sz="2531">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531">
                <a:solidFill>
                  <a:schemeClr val="dk1"/>
                </a:solidFill>
                <a:latin typeface="Trebuchet MS"/>
                <a:ea typeface="Trebuchet MS"/>
                <a:cs typeface="Trebuchet MS"/>
                <a:sym typeface="Trebuchet MS"/>
              </a:rPr>
              <a:t>Age matters</a:t>
            </a:r>
            <a:endParaRPr/>
          </a:p>
          <a:p>
            <a:pPr marL="0" marR="0" lvl="0" indent="0" algn="ctr" rtl="0">
              <a:spcBef>
                <a:spcPts val="0"/>
              </a:spcBef>
              <a:spcAft>
                <a:spcPts val="0"/>
              </a:spcAft>
              <a:buNone/>
            </a:pPr>
            <a:endParaRPr sz="2531">
              <a:solidFill>
                <a:schemeClr val="dk1"/>
              </a:solidFill>
              <a:latin typeface="Trebuchet MS"/>
              <a:ea typeface="Trebuchet MS"/>
              <a:cs typeface="Trebuchet MS"/>
              <a:sym typeface="Trebuchet MS"/>
            </a:endParaRPr>
          </a:p>
          <a:p>
            <a:pPr marL="0" marR="0" lvl="0" indent="0" algn="ctr" rtl="0">
              <a:spcBef>
                <a:spcPts val="0"/>
              </a:spcBef>
              <a:spcAft>
                <a:spcPts val="0"/>
              </a:spcAft>
              <a:buNone/>
            </a:pPr>
            <a:r>
              <a:rPr lang="en-US" sz="2531">
                <a:solidFill>
                  <a:schemeClr val="dk1"/>
                </a:solidFill>
                <a:latin typeface="Trebuchet MS"/>
                <a:ea typeface="Trebuchet MS"/>
                <a:cs typeface="Trebuchet MS"/>
                <a:sym typeface="Trebuchet MS"/>
              </a:rPr>
              <a:t>Job demand and expected retirements drive migration</a:t>
            </a:r>
            <a:endParaRPr/>
          </a:p>
          <a:p>
            <a:pPr marL="0" marR="0" lvl="0" indent="0" algn="ctr" rtl="0">
              <a:spcBef>
                <a:spcPts val="0"/>
              </a:spcBef>
              <a:spcAft>
                <a:spcPts val="0"/>
              </a:spcAft>
              <a:buNone/>
            </a:pPr>
            <a:endParaRPr sz="2531">
              <a:solidFill>
                <a:schemeClr val="dk1"/>
              </a:solidFill>
              <a:latin typeface="Trebuchet MS"/>
              <a:ea typeface="Trebuchet MS"/>
              <a:cs typeface="Trebuchet MS"/>
              <a:sym typeface="Trebuchet MS"/>
            </a:endParaRPr>
          </a:p>
        </p:txBody>
      </p:sp>
      <p:pic>
        <p:nvPicPr>
          <p:cNvPr id="227" name="Google Shape;227;p10" descr="Visual summary of the State Demography Office population forecast methodology. Labor supply is assumed to equal labor demand. Differences in supply and demand within the domestic population are expected to be resolved by net migration to or from the state."/>
          <p:cNvPicPr preferRelativeResize="0"/>
          <p:nvPr/>
        </p:nvPicPr>
        <p:blipFill rotWithShape="1">
          <a:blip r:embed="rId3">
            <a:alphaModFix/>
          </a:blip>
          <a:srcRect/>
          <a:stretch/>
        </p:blipFill>
        <p:spPr>
          <a:xfrm>
            <a:off x="631199" y="1307371"/>
            <a:ext cx="7267116" cy="4172851"/>
          </a:xfrm>
          <a:prstGeom prst="rect">
            <a:avLst/>
          </a:prstGeom>
          <a:noFill/>
          <a:ln>
            <a:noFill/>
          </a:ln>
        </p:spPr>
      </p:pic>
      <p:sp>
        <p:nvSpPr>
          <p:cNvPr id="228" name="Google Shape;228;p10"/>
          <p:cNvSpPr txBox="1"/>
          <p:nvPr/>
        </p:nvSpPr>
        <p:spPr>
          <a:xfrm>
            <a:off x="1327803" y="5480223"/>
            <a:ext cx="6120179" cy="965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531">
                <a:solidFill>
                  <a:schemeClr val="dk1"/>
                </a:solidFill>
                <a:latin typeface="Trebuchet MS"/>
                <a:ea typeface="Trebuchet MS"/>
                <a:cs typeface="Trebuchet MS"/>
                <a:sym typeface="Trebuchet MS"/>
              </a:rPr>
              <a:t>Differences between supply and demand resolved by net migration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1"/>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solidFill>
                  <a:schemeClr val="dk1"/>
                </a:solidFill>
              </a:rPr>
              <a:t>Fertility Rates Continue to Fall</a:t>
            </a:r>
            <a:endParaRPr/>
          </a:p>
        </p:txBody>
      </p:sp>
      <p:sp>
        <p:nvSpPr>
          <p:cNvPr id="234" name="Google Shape;234;p11"/>
          <p:cNvSpPr txBox="1"/>
          <p:nvPr/>
        </p:nvSpPr>
        <p:spPr>
          <a:xfrm>
            <a:off x="415600" y="1163217"/>
            <a:ext cx="684303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rgbClr val="595959"/>
                </a:solidFill>
                <a:latin typeface="Trebuchet MS"/>
                <a:ea typeface="Trebuchet MS"/>
                <a:cs typeface="Trebuchet MS"/>
                <a:sym typeface="Trebuchet MS"/>
              </a:rPr>
              <a:t>Colorado Total Fertility Rate</a:t>
            </a:r>
            <a:endParaRPr/>
          </a:p>
        </p:txBody>
      </p:sp>
      <p:sp>
        <p:nvSpPr>
          <p:cNvPr id="235" name="Google Shape;235;p11"/>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36" name="Google Shape;236;p11"/>
          <p:cNvSpPr txBox="1"/>
          <p:nvPr/>
        </p:nvSpPr>
        <p:spPr>
          <a:xfrm>
            <a:off x="7967133" y="1594104"/>
            <a:ext cx="3809267" cy="3139321"/>
          </a:xfrm>
          <a:prstGeom prst="rect">
            <a:avLst/>
          </a:prstGeom>
          <a:noFill/>
          <a:ln>
            <a:noFill/>
          </a:ln>
        </p:spPr>
        <p:txBody>
          <a:bodyPr spcFirstLastPara="1" wrap="square" lIns="91425" tIns="45700" rIns="91425" bIns="45700" anchor="t" anchorCtr="0">
            <a:spAutoFit/>
          </a:bodyPr>
          <a:lstStyle/>
          <a:p>
            <a:pPr marL="182880" marR="0" lvl="0" indent="-182880" algn="l" rtl="0">
              <a:spcBef>
                <a:spcPts val="0"/>
              </a:spcBef>
              <a:spcAft>
                <a:spcPts val="0"/>
              </a:spcAft>
              <a:buClr>
                <a:schemeClr val="dk1"/>
              </a:buClr>
              <a:buSzPts val="2200"/>
              <a:buFont typeface="Arial"/>
              <a:buChar char="•"/>
            </a:pPr>
            <a:r>
              <a:rPr lang="en-US" sz="2200">
                <a:solidFill>
                  <a:schemeClr val="dk1"/>
                </a:solidFill>
                <a:latin typeface="Trebuchet MS"/>
                <a:ea typeface="Trebuchet MS"/>
                <a:cs typeface="Trebuchet MS"/>
                <a:sym typeface="Trebuchet MS"/>
              </a:rPr>
              <a:t>Colorado and US increased in fertility in the 90’s</a:t>
            </a:r>
            <a:endParaRPr/>
          </a:p>
          <a:p>
            <a:pPr marL="182880" marR="0" lvl="0" indent="-43179" algn="l" rtl="0">
              <a:spcBef>
                <a:spcPts val="0"/>
              </a:spcBef>
              <a:spcAft>
                <a:spcPts val="0"/>
              </a:spcAft>
              <a:buClr>
                <a:schemeClr val="dk1"/>
              </a:buClr>
              <a:buSzPts val="2200"/>
              <a:buFont typeface="Arial"/>
              <a:buNone/>
            </a:pPr>
            <a:endParaRPr sz="2200">
              <a:solidFill>
                <a:schemeClr val="dk1"/>
              </a:solidFill>
              <a:latin typeface="Trebuchet MS"/>
              <a:ea typeface="Trebuchet MS"/>
              <a:cs typeface="Trebuchet MS"/>
              <a:sym typeface="Trebuchet MS"/>
            </a:endParaRPr>
          </a:p>
          <a:p>
            <a:pPr marL="182880" marR="0" lvl="0" indent="-182880" algn="l" rtl="0">
              <a:spcBef>
                <a:spcPts val="0"/>
              </a:spcBef>
              <a:spcAft>
                <a:spcPts val="0"/>
              </a:spcAft>
              <a:buClr>
                <a:schemeClr val="dk1"/>
              </a:buClr>
              <a:buSzPts val="2200"/>
              <a:buFont typeface="Arial"/>
              <a:buChar char="•"/>
            </a:pPr>
            <a:r>
              <a:rPr lang="en-US" sz="2200">
                <a:solidFill>
                  <a:schemeClr val="dk1"/>
                </a:solidFill>
                <a:latin typeface="Trebuchet MS"/>
                <a:ea typeface="Trebuchet MS"/>
                <a:cs typeface="Trebuchet MS"/>
                <a:sym typeface="Trebuchet MS"/>
              </a:rPr>
              <a:t>Dramatic fall off beginning in the mid-2000’s</a:t>
            </a:r>
            <a:endParaRPr/>
          </a:p>
          <a:p>
            <a:pPr marL="182880" marR="0" lvl="0" indent="-43179" algn="l" rtl="0">
              <a:spcBef>
                <a:spcPts val="0"/>
              </a:spcBef>
              <a:spcAft>
                <a:spcPts val="0"/>
              </a:spcAft>
              <a:buClr>
                <a:schemeClr val="dk1"/>
              </a:buClr>
              <a:buSzPts val="2200"/>
              <a:buFont typeface="Arial"/>
              <a:buNone/>
            </a:pPr>
            <a:endParaRPr sz="2200">
              <a:solidFill>
                <a:schemeClr val="dk1"/>
              </a:solidFill>
              <a:latin typeface="Trebuchet MS"/>
              <a:ea typeface="Trebuchet MS"/>
              <a:cs typeface="Trebuchet MS"/>
              <a:sym typeface="Trebuchet MS"/>
            </a:endParaRPr>
          </a:p>
          <a:p>
            <a:pPr marL="182880" marR="0" lvl="0" indent="-182880" algn="l" rtl="0">
              <a:spcBef>
                <a:spcPts val="0"/>
              </a:spcBef>
              <a:spcAft>
                <a:spcPts val="0"/>
              </a:spcAft>
              <a:buClr>
                <a:schemeClr val="dk1"/>
              </a:buClr>
              <a:buSzPts val="2200"/>
              <a:buFont typeface="Arial"/>
              <a:buChar char="•"/>
            </a:pPr>
            <a:r>
              <a:rPr lang="en-US" sz="2200">
                <a:solidFill>
                  <a:schemeClr val="dk1"/>
                </a:solidFill>
                <a:latin typeface="Trebuchet MS"/>
                <a:ea typeface="Trebuchet MS"/>
                <a:cs typeface="Trebuchet MS"/>
                <a:sym typeface="Trebuchet MS"/>
              </a:rPr>
              <a:t>Colorado has recently pulled away from US fertility</a:t>
            </a:r>
            <a:endParaRPr/>
          </a:p>
        </p:txBody>
      </p:sp>
      <p:sp>
        <p:nvSpPr>
          <p:cNvPr id="237" name="Google Shape;237;p11"/>
          <p:cNvSpPr txBox="1"/>
          <p:nvPr/>
        </p:nvSpPr>
        <p:spPr>
          <a:xfrm>
            <a:off x="1655928" y="6338849"/>
            <a:ext cx="7463600" cy="307722"/>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a:t>
            </a:r>
            <a:endParaRPr sz="1200">
              <a:solidFill>
                <a:srgbClr val="7F7F7F"/>
              </a:solidFill>
              <a:latin typeface="Trebuchet MS"/>
              <a:ea typeface="Trebuchet MS"/>
              <a:cs typeface="Trebuchet MS"/>
              <a:sym typeface="Trebuchet MS"/>
            </a:endParaRPr>
          </a:p>
        </p:txBody>
      </p:sp>
      <p:pic>
        <p:nvPicPr>
          <p:cNvPr id="238" name="Google Shape;238;p11" descr="A graph showing fertility rates for Colorado and the United States. In recent years Colorado's fertility rates have fallen substantially.  "/>
          <p:cNvPicPr preferRelativeResize="0"/>
          <p:nvPr/>
        </p:nvPicPr>
        <p:blipFill rotWithShape="1">
          <a:blip r:embed="rId3">
            <a:alphaModFix/>
          </a:blip>
          <a:srcRect/>
          <a:stretch/>
        </p:blipFill>
        <p:spPr>
          <a:xfrm>
            <a:off x="443488" y="1662854"/>
            <a:ext cx="7247475" cy="4348485"/>
          </a:xfrm>
          <a:prstGeom prst="rect">
            <a:avLst/>
          </a:prstGeom>
          <a:noFill/>
          <a:ln>
            <a:noFill/>
          </a:ln>
        </p:spPr>
      </p:pic>
      <p:sp>
        <p:nvSpPr>
          <p:cNvPr id="239" name="Google Shape;239;p11"/>
          <p:cNvSpPr txBox="1"/>
          <p:nvPr/>
        </p:nvSpPr>
        <p:spPr>
          <a:xfrm>
            <a:off x="2523241" y="4471815"/>
            <a:ext cx="161133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4580A1"/>
                </a:solidFill>
                <a:latin typeface="Trebuchet MS"/>
                <a:ea typeface="Trebuchet MS"/>
                <a:cs typeface="Trebuchet MS"/>
                <a:sym typeface="Trebuchet MS"/>
              </a:rPr>
              <a:t>Colorado</a:t>
            </a:r>
            <a:endParaRPr/>
          </a:p>
        </p:txBody>
      </p:sp>
      <p:sp>
        <p:nvSpPr>
          <p:cNvPr id="240" name="Google Shape;240;p11"/>
          <p:cNvSpPr txBox="1"/>
          <p:nvPr/>
        </p:nvSpPr>
        <p:spPr>
          <a:xfrm>
            <a:off x="4240072" y="3837096"/>
            <a:ext cx="235032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A6A6A6"/>
                </a:solidFill>
                <a:latin typeface="Trebuchet MS"/>
                <a:ea typeface="Trebuchet MS"/>
                <a:cs typeface="Trebuchet MS"/>
                <a:sym typeface="Trebuchet MS"/>
              </a:rPr>
              <a:t>United States</a:t>
            </a:r>
            <a:endParaRPr/>
          </a:p>
        </p:txBody>
      </p:sp>
      <p:sp>
        <p:nvSpPr>
          <p:cNvPr id="241" name="Google Shape;241;p11"/>
          <p:cNvSpPr txBox="1"/>
          <p:nvPr/>
        </p:nvSpPr>
        <p:spPr>
          <a:xfrm>
            <a:off x="4830493" y="1877859"/>
            <a:ext cx="25427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Replacement Rate</a:t>
            </a:r>
            <a:endParaRPr/>
          </a:p>
        </p:txBody>
      </p:sp>
      <p:pic>
        <p:nvPicPr>
          <p:cNvPr id="8" name="Picture 7" descr="U.S. and Colorado icons indicating the data are for both Colorado and the U.S.">
            <a:extLst>
              <a:ext uri="{FF2B5EF4-FFF2-40B4-BE49-F238E27FC236}">
                <a16:creationId xmlns:a16="http://schemas.microsoft.com/office/drawing/2014/main" id="{39001A80-974A-4F88-9F88-12C90192B5D4}"/>
              </a:ext>
            </a:extLst>
          </p:cNvPr>
          <p:cNvPicPr>
            <a:picLocks noChangeAspect="1"/>
          </p:cNvPicPr>
          <p:nvPr/>
        </p:nvPicPr>
        <p:blipFill>
          <a:blip r:embed="rId4"/>
          <a:stretch>
            <a:fillRect/>
          </a:stretch>
        </p:blipFill>
        <p:spPr>
          <a:xfrm>
            <a:off x="9939845" y="387723"/>
            <a:ext cx="2154107" cy="7640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52" name="Google Shape;252;p12" descr="Chart showing Colorado births and deaths from 1970 through 2060. Projections begin in 2025. "/>
          <p:cNvPicPr preferRelativeResize="0"/>
          <p:nvPr/>
        </p:nvPicPr>
        <p:blipFill rotWithShape="1">
          <a:blip r:embed="rId3">
            <a:alphaModFix/>
          </a:blip>
          <a:srcRect/>
          <a:stretch/>
        </p:blipFill>
        <p:spPr>
          <a:xfrm>
            <a:off x="480198" y="1629232"/>
            <a:ext cx="6846401" cy="4578493"/>
          </a:xfrm>
          <a:prstGeom prst="rect">
            <a:avLst/>
          </a:prstGeom>
          <a:noFill/>
          <a:ln>
            <a:noFill/>
          </a:ln>
        </p:spPr>
      </p:pic>
      <p:sp>
        <p:nvSpPr>
          <p:cNvPr id="253" name="Google Shape;253;p12"/>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dirty="0">
                <a:solidFill>
                  <a:schemeClr val="dk1"/>
                </a:solidFill>
              </a:rPr>
              <a:t>Colorado Natural Change</a:t>
            </a:r>
            <a:endParaRPr dirty="0"/>
          </a:p>
        </p:txBody>
      </p:sp>
      <p:sp>
        <p:nvSpPr>
          <p:cNvPr id="254" name="Google Shape;254;p12"/>
          <p:cNvSpPr txBox="1"/>
          <p:nvPr/>
        </p:nvSpPr>
        <p:spPr>
          <a:xfrm>
            <a:off x="415600" y="1163217"/>
            <a:ext cx="68430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7F7F7F"/>
                </a:solidFill>
                <a:latin typeface="Trebuchet MS"/>
                <a:ea typeface="Trebuchet MS"/>
                <a:cs typeface="Trebuchet MS"/>
                <a:sym typeface="Trebuchet MS"/>
              </a:rPr>
              <a:t>Births and Deaths</a:t>
            </a:r>
            <a:endParaRPr dirty="0"/>
          </a:p>
        </p:txBody>
      </p:sp>
      <p:sp>
        <p:nvSpPr>
          <p:cNvPr id="255" name="Google Shape;255;p12"/>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56" name="Google Shape;256;p12"/>
          <p:cNvSpPr txBox="1"/>
          <p:nvPr/>
        </p:nvSpPr>
        <p:spPr>
          <a:xfrm>
            <a:off x="7598665" y="1381031"/>
            <a:ext cx="4200114" cy="2800767"/>
          </a:xfrm>
          <a:prstGeom prst="rect">
            <a:avLst/>
          </a:prstGeom>
          <a:noFill/>
          <a:ln>
            <a:noFill/>
          </a:ln>
        </p:spPr>
        <p:txBody>
          <a:bodyPr spcFirstLastPara="1" wrap="square" lIns="91425" tIns="45700" rIns="91425" bIns="45700" anchor="t" anchorCtr="0">
            <a:spAutoFit/>
          </a:bodyPr>
          <a:lstStyle/>
          <a:p>
            <a:pPr marL="182880" marR="0" lvl="0" indent="-182880" algn="l" rtl="0">
              <a:spcBef>
                <a:spcPts val="0"/>
              </a:spcBef>
              <a:spcAft>
                <a:spcPts val="0"/>
              </a:spcAft>
              <a:buClr>
                <a:schemeClr val="dk1"/>
              </a:buClr>
              <a:buSzPts val="2200"/>
              <a:buFont typeface="Arial"/>
              <a:buChar char="•"/>
            </a:pPr>
            <a:r>
              <a:rPr lang="en-US" sz="2200" dirty="0">
                <a:solidFill>
                  <a:schemeClr val="dk1"/>
                </a:solidFill>
                <a:latin typeface="Trebuchet MS"/>
                <a:ea typeface="Trebuchet MS"/>
                <a:cs typeface="Trebuchet MS"/>
                <a:sym typeface="Trebuchet MS"/>
              </a:rPr>
              <a:t>Colorado deaths expected to exceed births beginning in 2048, compared to 2030 for the U.S.</a:t>
            </a:r>
            <a:endParaRPr dirty="0"/>
          </a:p>
          <a:p>
            <a:pPr marL="182880" marR="0" lvl="0" indent="-43179" algn="l" rtl="0">
              <a:spcBef>
                <a:spcPts val="0"/>
              </a:spcBef>
              <a:spcAft>
                <a:spcPts val="0"/>
              </a:spcAft>
              <a:buClr>
                <a:schemeClr val="dk1"/>
              </a:buClr>
              <a:buSzPts val="2200"/>
              <a:buFont typeface="Arial"/>
              <a:buNone/>
            </a:pPr>
            <a:endParaRPr sz="2200" dirty="0">
              <a:solidFill>
                <a:schemeClr val="dk1"/>
              </a:solidFill>
              <a:latin typeface="Trebuchet MS"/>
              <a:ea typeface="Trebuchet MS"/>
              <a:cs typeface="Trebuchet MS"/>
              <a:sym typeface="Trebuchet MS"/>
            </a:endParaRPr>
          </a:p>
          <a:p>
            <a:pPr marL="182880" marR="0" lvl="0" indent="-182880" algn="l" rtl="0">
              <a:spcBef>
                <a:spcPts val="0"/>
              </a:spcBef>
              <a:spcAft>
                <a:spcPts val="0"/>
              </a:spcAft>
              <a:buClr>
                <a:schemeClr val="dk1"/>
              </a:buClr>
              <a:buSzPts val="2200"/>
              <a:buFont typeface="Arial"/>
              <a:buChar char="•"/>
            </a:pPr>
            <a:r>
              <a:rPr lang="en-US" sz="2200" dirty="0">
                <a:solidFill>
                  <a:schemeClr val="dk1"/>
                </a:solidFill>
                <a:latin typeface="Trebuchet MS"/>
                <a:ea typeface="Trebuchet MS"/>
                <a:cs typeface="Trebuchet MS"/>
                <a:sym typeface="Trebuchet MS"/>
              </a:rPr>
              <a:t>Net migration supports slight increase in births in future years</a:t>
            </a:r>
            <a:endParaRPr dirty="0"/>
          </a:p>
        </p:txBody>
      </p:sp>
      <p:sp>
        <p:nvSpPr>
          <p:cNvPr id="257" name="Google Shape;257;p12"/>
          <p:cNvSpPr txBox="1"/>
          <p:nvPr/>
        </p:nvSpPr>
        <p:spPr>
          <a:xfrm>
            <a:off x="1684037" y="6367855"/>
            <a:ext cx="7463600" cy="307706"/>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dirty="0">
                <a:solidFill>
                  <a:srgbClr val="7F7F7F"/>
                </a:solidFill>
                <a:latin typeface="Trebuchet MS" panose="020B0603020202020204" pitchFamily="34" charset="0"/>
                <a:sym typeface="Arial"/>
              </a:rPr>
              <a:t>Source: State Demography Office, vintage 2024 estimates and projections.</a:t>
            </a:r>
            <a:endParaRPr sz="1200" dirty="0">
              <a:solidFill>
                <a:srgbClr val="7F7F7F"/>
              </a:solidFill>
              <a:latin typeface="Trebuchet MS" panose="020B0603020202020204" pitchFamily="34" charset="0"/>
              <a:sym typeface="Arial"/>
            </a:endParaRPr>
          </a:p>
        </p:txBody>
      </p:sp>
      <p:sp>
        <p:nvSpPr>
          <p:cNvPr id="258" name="Google Shape;258;p12"/>
          <p:cNvSpPr txBox="1"/>
          <p:nvPr/>
        </p:nvSpPr>
        <p:spPr>
          <a:xfrm>
            <a:off x="3258739" y="1793105"/>
            <a:ext cx="9829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3E82"/>
                </a:solidFill>
                <a:latin typeface="Trebuchet MS"/>
                <a:ea typeface="Trebuchet MS"/>
                <a:cs typeface="Trebuchet MS"/>
                <a:sym typeface="Trebuchet MS"/>
              </a:rPr>
              <a:t>Births</a:t>
            </a:r>
            <a:endParaRPr/>
          </a:p>
        </p:txBody>
      </p:sp>
      <p:sp>
        <p:nvSpPr>
          <p:cNvPr id="259" name="Google Shape;259;p12"/>
          <p:cNvSpPr txBox="1"/>
          <p:nvPr/>
        </p:nvSpPr>
        <p:spPr>
          <a:xfrm>
            <a:off x="3459164" y="3300984"/>
            <a:ext cx="11592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Trebuchet MS"/>
                <a:ea typeface="Trebuchet MS"/>
                <a:cs typeface="Trebuchet MS"/>
                <a:sym typeface="Trebuchet MS"/>
              </a:rPr>
              <a:t>Deaths</a:t>
            </a:r>
            <a:endParaRPr/>
          </a:p>
        </p:txBody>
      </p:sp>
      <p:sp>
        <p:nvSpPr>
          <p:cNvPr id="260" name="Google Shape;260;p12"/>
          <p:cNvSpPr txBox="1"/>
          <p:nvPr/>
        </p:nvSpPr>
        <p:spPr>
          <a:xfrm>
            <a:off x="4931864" y="4965101"/>
            <a:ext cx="26302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7F7F7F"/>
                </a:solidFill>
                <a:latin typeface="Trebuchet MS"/>
                <a:ea typeface="Trebuchet MS"/>
                <a:cs typeface="Trebuchet MS"/>
                <a:sym typeface="Trebuchet MS"/>
              </a:rPr>
              <a:t>Projections</a:t>
            </a:r>
            <a:endParaRPr dirty="0"/>
          </a:p>
        </p:txBody>
      </p:sp>
      <p:grpSp>
        <p:nvGrpSpPr>
          <p:cNvPr id="2" name="Group 1" descr="Icon of Colorado indicating state trends">
            <a:extLst>
              <a:ext uri="{FF2B5EF4-FFF2-40B4-BE49-F238E27FC236}">
                <a16:creationId xmlns:a16="http://schemas.microsoft.com/office/drawing/2014/main" id="{7EA9907E-7FC0-0E79-2113-BA0511A7ED4B}"/>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44FA9CC7-CBE2-C19F-EDF3-3C7CF49CE040}"/>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E59B36-7BD7-3D48-700E-561B5F376B93}"/>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a:extLst>
            <a:ext uri="{FF2B5EF4-FFF2-40B4-BE49-F238E27FC236}">
              <a16:creationId xmlns:a16="http://schemas.microsoft.com/office/drawing/2014/main" id="{0F6FECDB-C580-804D-F66C-72D8334A49B0}"/>
            </a:ext>
          </a:extLst>
        </p:cNvPr>
        <p:cNvGrpSpPr/>
        <p:nvPr/>
      </p:nvGrpSpPr>
      <p:grpSpPr>
        <a:xfrm>
          <a:off x="0" y="0"/>
          <a:ext cx="0" cy="0"/>
          <a:chOff x="0" y="0"/>
          <a:chExt cx="0" cy="0"/>
        </a:xfrm>
      </p:grpSpPr>
      <p:pic>
        <p:nvPicPr>
          <p:cNvPr id="11" name="Picture 10" descr="Chart of the number of births and deaths in the NWCCOG region from 1970 through 2060.">
            <a:extLst>
              <a:ext uri="{FF2B5EF4-FFF2-40B4-BE49-F238E27FC236}">
                <a16:creationId xmlns:a16="http://schemas.microsoft.com/office/drawing/2014/main" id="{5FC54F21-4906-219B-4971-7F8349E91D2C}"/>
              </a:ext>
            </a:extLst>
          </p:cNvPr>
          <p:cNvPicPr>
            <a:picLocks noChangeAspect="1"/>
          </p:cNvPicPr>
          <p:nvPr/>
        </p:nvPicPr>
        <p:blipFill>
          <a:blip r:embed="rId3"/>
          <a:stretch>
            <a:fillRect/>
          </a:stretch>
        </p:blipFill>
        <p:spPr>
          <a:xfrm>
            <a:off x="544796" y="1678004"/>
            <a:ext cx="6846401" cy="4578493"/>
          </a:xfrm>
          <a:prstGeom prst="rect">
            <a:avLst/>
          </a:prstGeom>
        </p:spPr>
      </p:pic>
      <p:sp>
        <p:nvSpPr>
          <p:cNvPr id="253" name="Google Shape;253;p12">
            <a:extLst>
              <a:ext uri="{FF2B5EF4-FFF2-40B4-BE49-F238E27FC236}">
                <a16:creationId xmlns:a16="http://schemas.microsoft.com/office/drawing/2014/main" id="{4983D051-1947-1DE0-2AA6-7CDF3250A3D6}"/>
              </a:ext>
            </a:extLst>
          </p:cNvPr>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dirty="0">
                <a:solidFill>
                  <a:schemeClr val="dk1"/>
                </a:solidFill>
              </a:rPr>
              <a:t>NWCCOG Natural Change</a:t>
            </a:r>
            <a:endParaRPr dirty="0"/>
          </a:p>
        </p:txBody>
      </p:sp>
      <p:sp>
        <p:nvSpPr>
          <p:cNvPr id="254" name="Google Shape;254;p12">
            <a:extLst>
              <a:ext uri="{FF2B5EF4-FFF2-40B4-BE49-F238E27FC236}">
                <a16:creationId xmlns:a16="http://schemas.microsoft.com/office/drawing/2014/main" id="{AFF9A84A-F753-4F4A-03DF-B1FF4CD59968}"/>
              </a:ext>
            </a:extLst>
          </p:cNvPr>
          <p:cNvSpPr txBox="1"/>
          <p:nvPr/>
        </p:nvSpPr>
        <p:spPr>
          <a:xfrm>
            <a:off x="415600" y="1163217"/>
            <a:ext cx="68430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7F7F7F"/>
                </a:solidFill>
                <a:latin typeface="Trebuchet MS"/>
                <a:ea typeface="Trebuchet MS"/>
                <a:cs typeface="Trebuchet MS"/>
                <a:sym typeface="Trebuchet MS"/>
              </a:rPr>
              <a:t>Births and Deaths</a:t>
            </a:r>
            <a:endParaRPr dirty="0"/>
          </a:p>
        </p:txBody>
      </p:sp>
      <p:sp>
        <p:nvSpPr>
          <p:cNvPr id="255" name="Google Shape;255;p12">
            <a:extLst>
              <a:ext uri="{FF2B5EF4-FFF2-40B4-BE49-F238E27FC236}">
                <a16:creationId xmlns:a16="http://schemas.microsoft.com/office/drawing/2014/main" id="{69F06EE3-1B28-1DA9-9DC7-B5290E4C4603}"/>
              </a:ext>
            </a:extLst>
          </p:cNvPr>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56" name="Google Shape;256;p12">
            <a:extLst>
              <a:ext uri="{FF2B5EF4-FFF2-40B4-BE49-F238E27FC236}">
                <a16:creationId xmlns:a16="http://schemas.microsoft.com/office/drawing/2014/main" id="{4B508540-5311-4CD4-9D0B-A423953EACE1}"/>
              </a:ext>
            </a:extLst>
          </p:cNvPr>
          <p:cNvSpPr txBox="1"/>
          <p:nvPr/>
        </p:nvSpPr>
        <p:spPr>
          <a:xfrm>
            <a:off x="7598665" y="1381031"/>
            <a:ext cx="4200114" cy="2123618"/>
          </a:xfrm>
          <a:prstGeom prst="rect">
            <a:avLst/>
          </a:prstGeom>
          <a:noFill/>
          <a:ln>
            <a:noFill/>
          </a:ln>
        </p:spPr>
        <p:txBody>
          <a:bodyPr spcFirstLastPara="1" wrap="square" lIns="91425" tIns="45700" rIns="91425" bIns="45700" anchor="t" anchorCtr="0">
            <a:spAutoFit/>
          </a:bodyPr>
          <a:lstStyle/>
          <a:p>
            <a:pPr marL="182880" marR="0" lvl="0" indent="-182880" algn="l" rtl="0">
              <a:spcBef>
                <a:spcPts val="0"/>
              </a:spcBef>
              <a:spcAft>
                <a:spcPts val="0"/>
              </a:spcAft>
              <a:buClr>
                <a:schemeClr val="dk1"/>
              </a:buClr>
              <a:buSzPts val="2200"/>
              <a:buFont typeface="Arial"/>
              <a:buChar char="•"/>
            </a:pPr>
            <a:r>
              <a:rPr lang="en-US" sz="2200" dirty="0">
                <a:solidFill>
                  <a:schemeClr val="dk1"/>
                </a:solidFill>
                <a:latin typeface="Trebuchet MS"/>
                <a:ea typeface="Trebuchet MS"/>
                <a:cs typeface="Trebuchet MS"/>
                <a:sym typeface="Trebuchet MS"/>
              </a:rPr>
              <a:t>Older adults tend to move out of the region before dying.</a:t>
            </a:r>
          </a:p>
          <a:p>
            <a:pPr marL="182880" marR="0" lvl="0" indent="-182880" algn="l" rtl="0">
              <a:spcBef>
                <a:spcPts val="0"/>
              </a:spcBef>
              <a:spcAft>
                <a:spcPts val="0"/>
              </a:spcAft>
              <a:buClr>
                <a:schemeClr val="dk1"/>
              </a:buClr>
              <a:buSzPts val="2200"/>
              <a:buFont typeface="Arial"/>
              <a:buChar char="•"/>
            </a:pPr>
            <a:endParaRPr lang="en-US" sz="2200" dirty="0">
              <a:solidFill>
                <a:schemeClr val="dk1"/>
              </a:solidFill>
              <a:latin typeface="Trebuchet MS"/>
              <a:ea typeface="Trebuchet MS"/>
              <a:cs typeface="Trebuchet MS"/>
              <a:sym typeface="Trebuchet MS"/>
            </a:endParaRPr>
          </a:p>
          <a:p>
            <a:pPr marL="182880" marR="0" lvl="0" indent="-182880" algn="l" rtl="0">
              <a:spcBef>
                <a:spcPts val="0"/>
              </a:spcBef>
              <a:spcAft>
                <a:spcPts val="0"/>
              </a:spcAft>
              <a:buClr>
                <a:schemeClr val="dk1"/>
              </a:buClr>
              <a:buSzPts val="2200"/>
              <a:buFont typeface="Arial"/>
              <a:buChar char="•"/>
            </a:pPr>
            <a:r>
              <a:rPr lang="en-US" sz="2200" dirty="0">
                <a:solidFill>
                  <a:schemeClr val="dk1"/>
                </a:solidFill>
                <a:latin typeface="Trebuchet MS"/>
                <a:sym typeface="Trebuchet MS"/>
              </a:rPr>
              <a:t>Births expected to rise with net migration of 20- and 30-year olds.</a:t>
            </a:r>
            <a:endParaRPr dirty="0"/>
          </a:p>
        </p:txBody>
      </p:sp>
      <p:sp>
        <p:nvSpPr>
          <p:cNvPr id="257" name="Google Shape;257;p12">
            <a:extLst>
              <a:ext uri="{FF2B5EF4-FFF2-40B4-BE49-F238E27FC236}">
                <a16:creationId xmlns:a16="http://schemas.microsoft.com/office/drawing/2014/main" id="{812C490F-CF72-039A-E64C-062BFFA5B0B8}"/>
              </a:ext>
            </a:extLst>
          </p:cNvPr>
          <p:cNvSpPr txBox="1"/>
          <p:nvPr/>
        </p:nvSpPr>
        <p:spPr>
          <a:xfrm>
            <a:off x="1684037" y="6367855"/>
            <a:ext cx="7463600" cy="307706"/>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dirty="0">
                <a:solidFill>
                  <a:srgbClr val="7F7F7F"/>
                </a:solidFill>
                <a:latin typeface="Trebuchet MS" panose="020B0603020202020204" pitchFamily="34" charset="0"/>
                <a:sym typeface="Arial"/>
              </a:rPr>
              <a:t>Source: State Demography Office, vintage 2024 estimates and projections.</a:t>
            </a:r>
            <a:endParaRPr sz="1200" dirty="0">
              <a:solidFill>
                <a:srgbClr val="7F7F7F"/>
              </a:solidFill>
              <a:latin typeface="Trebuchet MS" panose="020B0603020202020204" pitchFamily="34" charset="0"/>
              <a:sym typeface="Arial"/>
            </a:endParaRPr>
          </a:p>
        </p:txBody>
      </p:sp>
      <p:sp>
        <p:nvSpPr>
          <p:cNvPr id="258" name="Google Shape;258;p12">
            <a:extLst>
              <a:ext uri="{FF2B5EF4-FFF2-40B4-BE49-F238E27FC236}">
                <a16:creationId xmlns:a16="http://schemas.microsoft.com/office/drawing/2014/main" id="{E5C8888F-E934-6B57-5936-9B3E5F79E819}"/>
              </a:ext>
            </a:extLst>
          </p:cNvPr>
          <p:cNvSpPr txBox="1"/>
          <p:nvPr/>
        </p:nvSpPr>
        <p:spPr>
          <a:xfrm>
            <a:off x="3267883" y="1779527"/>
            <a:ext cx="98296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003E82"/>
                </a:solidFill>
                <a:latin typeface="Trebuchet MS"/>
                <a:ea typeface="Trebuchet MS"/>
                <a:cs typeface="Trebuchet MS"/>
                <a:sym typeface="Trebuchet MS"/>
              </a:rPr>
              <a:t>Births</a:t>
            </a:r>
            <a:endParaRPr dirty="0"/>
          </a:p>
        </p:txBody>
      </p:sp>
      <p:sp>
        <p:nvSpPr>
          <p:cNvPr id="259" name="Google Shape;259;p12">
            <a:extLst>
              <a:ext uri="{FF2B5EF4-FFF2-40B4-BE49-F238E27FC236}">
                <a16:creationId xmlns:a16="http://schemas.microsoft.com/office/drawing/2014/main" id="{6FC242BE-05C4-7DAB-E0EA-56C78FAB991D}"/>
              </a:ext>
            </a:extLst>
          </p:cNvPr>
          <p:cNvSpPr txBox="1"/>
          <p:nvPr/>
        </p:nvSpPr>
        <p:spPr>
          <a:xfrm>
            <a:off x="3967996" y="3882697"/>
            <a:ext cx="115929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7F7F7F"/>
                </a:solidFill>
                <a:latin typeface="Trebuchet MS"/>
                <a:ea typeface="Trebuchet MS"/>
                <a:cs typeface="Trebuchet MS"/>
                <a:sym typeface="Trebuchet MS"/>
              </a:rPr>
              <a:t>Deaths</a:t>
            </a:r>
            <a:endParaRPr dirty="0"/>
          </a:p>
        </p:txBody>
      </p:sp>
      <p:sp>
        <p:nvSpPr>
          <p:cNvPr id="260" name="Google Shape;260;p12">
            <a:extLst>
              <a:ext uri="{FF2B5EF4-FFF2-40B4-BE49-F238E27FC236}">
                <a16:creationId xmlns:a16="http://schemas.microsoft.com/office/drawing/2014/main" id="{78A82D71-E10F-0374-EE9C-5D69863604EF}"/>
              </a:ext>
            </a:extLst>
          </p:cNvPr>
          <p:cNvSpPr txBox="1"/>
          <p:nvPr/>
        </p:nvSpPr>
        <p:spPr>
          <a:xfrm>
            <a:off x="5050736" y="4995330"/>
            <a:ext cx="26302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7F7F7F"/>
                </a:solidFill>
                <a:latin typeface="Trebuchet MS"/>
                <a:ea typeface="Trebuchet MS"/>
                <a:cs typeface="Trebuchet MS"/>
                <a:sym typeface="Trebuchet MS"/>
              </a:rPr>
              <a:t>Projections</a:t>
            </a:r>
            <a:endParaRPr dirty="0"/>
          </a:p>
        </p:txBody>
      </p:sp>
      <p:grpSp>
        <p:nvGrpSpPr>
          <p:cNvPr id="2" name="Group 1" descr="Icon of Colorado indicating state trends">
            <a:extLst>
              <a:ext uri="{FF2B5EF4-FFF2-40B4-BE49-F238E27FC236}">
                <a16:creationId xmlns:a16="http://schemas.microsoft.com/office/drawing/2014/main" id="{443BDCE2-F01F-6305-5BCD-D205CD0337F3}"/>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1E0F79C6-D691-725C-BDFB-9452504E54B5}"/>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1C493B-AC96-8FB6-06AE-ECE9671138B3}"/>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3770340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descr="Graphic demonstrating the interplay between people, jobs, and housing.">
            <a:extLst>
              <a:ext uri="{FF2B5EF4-FFF2-40B4-BE49-F238E27FC236}">
                <a16:creationId xmlns:a16="http://schemas.microsoft.com/office/drawing/2014/main" id="{00ADD283-F93F-64B4-0866-194E69BFF3AB}"/>
              </a:ext>
            </a:extLst>
          </p:cNvPr>
          <p:cNvGraphicFramePr/>
          <p:nvPr/>
        </p:nvGraphicFramePr>
        <p:xfrm>
          <a:off x="-1887668" y="1208133"/>
          <a:ext cx="9184014" cy="4940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415600" y="444533"/>
            <a:ext cx="11360800" cy="763600"/>
          </a:xfrm>
        </p:spPr>
        <p:txBody>
          <a:bodyPr>
            <a:normAutofit fontScale="90000"/>
          </a:bodyPr>
          <a:lstStyle/>
          <a:p>
            <a:r>
              <a:rPr lang="en-US" dirty="0">
                <a:solidFill>
                  <a:schemeClr val="tx1"/>
                </a:solidFill>
              </a:rPr>
              <a:t>People and the Economy</a:t>
            </a:r>
          </a:p>
        </p:txBody>
      </p:sp>
      <p:sp>
        <p:nvSpPr>
          <p:cNvPr id="5" name="TextBox 4"/>
          <p:cNvSpPr txBox="1"/>
          <p:nvPr/>
        </p:nvSpPr>
        <p:spPr>
          <a:xfrm>
            <a:off x="4958500" y="2596398"/>
            <a:ext cx="5679354" cy="1938992"/>
          </a:xfrm>
          <a:prstGeom prst="rect">
            <a:avLst/>
          </a:prstGeom>
          <a:noFill/>
        </p:spPr>
        <p:txBody>
          <a:bodyPr wrap="square" rtlCol="0">
            <a:spAutoFit/>
          </a:bodyPr>
          <a:lstStyle/>
          <a:p>
            <a:r>
              <a:rPr lang="en-US" sz="3200" dirty="0">
                <a:latin typeface="Trebuchet MS" panose="020B0603020202020204" pitchFamily="34" charset="0"/>
              </a:rPr>
              <a:t>“Jobs are people”</a:t>
            </a:r>
          </a:p>
          <a:p>
            <a:endParaRPr lang="en-US" sz="2400" dirty="0">
              <a:latin typeface="Trebuchet MS" panose="020B0603020202020204" pitchFamily="34" charset="0"/>
            </a:endParaRPr>
          </a:p>
          <a:p>
            <a:r>
              <a:rPr lang="en-US" sz="3200" dirty="0">
                <a:latin typeface="Trebuchet MS" panose="020B0603020202020204" pitchFamily="34" charset="0"/>
              </a:rPr>
              <a:t>“Houses are where those people go to sleep”</a:t>
            </a:r>
          </a:p>
        </p:txBody>
      </p:sp>
    </p:spTree>
    <p:extLst>
      <p:ext uri="{BB962C8B-B14F-4D97-AF65-F5344CB8AC3E}">
        <p14:creationId xmlns:p14="http://schemas.microsoft.com/office/powerpoint/2010/main" val="411552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8" descr="Charts of Colorado net domestic and international migration. Historically, domestic migration has made up 80% of net migration. Yet, between 2022 and 2024, international net migration made up more then 80% due to elevated U.S. border crossings and weak domestic migration."/>
          <p:cNvPicPr preferRelativeResize="0"/>
          <p:nvPr/>
        </p:nvPicPr>
        <p:blipFill rotWithShape="1">
          <a:blip r:embed="rId3">
            <a:alphaModFix/>
          </a:blip>
          <a:srcRect/>
          <a:stretch/>
        </p:blipFill>
        <p:spPr>
          <a:xfrm>
            <a:off x="370651" y="1745793"/>
            <a:ext cx="10784759" cy="4279763"/>
          </a:xfrm>
          <a:prstGeom prst="rect">
            <a:avLst/>
          </a:prstGeom>
          <a:noFill/>
          <a:ln>
            <a:noFill/>
          </a:ln>
        </p:spPr>
      </p:pic>
      <p:sp>
        <p:nvSpPr>
          <p:cNvPr id="195" name="Google Shape;195;p8"/>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733"/>
              <a:t>Colorado Net Migration</a:t>
            </a:r>
            <a:endParaRPr/>
          </a:p>
        </p:txBody>
      </p:sp>
      <p:sp>
        <p:nvSpPr>
          <p:cNvPr id="196" name="Google Shape;196;p8"/>
          <p:cNvSpPr txBox="1"/>
          <p:nvPr/>
        </p:nvSpPr>
        <p:spPr>
          <a:xfrm>
            <a:off x="1643737" y="6356515"/>
            <a:ext cx="90462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Trebuchet MS"/>
                <a:ea typeface="Trebuchet MS"/>
                <a:cs typeface="Trebuchet MS"/>
                <a:sym typeface="Trebuchet MS"/>
              </a:rPr>
              <a:t>Source: U.S. Census Bureau Population Estimates Program. Data for 2020 through 2025 are vintage 2025.</a:t>
            </a:r>
            <a:endParaRPr sz="1400" b="0" i="0" u="none" strike="noStrike" cap="none">
              <a:solidFill>
                <a:srgbClr val="000000"/>
              </a:solidFill>
              <a:latin typeface="Arial"/>
              <a:ea typeface="Arial"/>
              <a:cs typeface="Arial"/>
              <a:sym typeface="Arial"/>
            </a:endParaRPr>
          </a:p>
        </p:txBody>
      </p:sp>
      <p:sp>
        <p:nvSpPr>
          <p:cNvPr id="200" name="Google Shape;200;p8"/>
          <p:cNvSpPr txBox="1"/>
          <p:nvPr/>
        </p:nvSpPr>
        <p:spPr>
          <a:xfrm>
            <a:off x="2096620" y="1305082"/>
            <a:ext cx="1872629"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595959"/>
                </a:solidFill>
                <a:latin typeface="Trebuchet MS"/>
                <a:ea typeface="Trebuchet MS"/>
                <a:cs typeface="Trebuchet MS"/>
                <a:sym typeface="Trebuchet MS"/>
              </a:rPr>
              <a:t>Domestic</a:t>
            </a:r>
            <a:endParaRPr sz="1400" b="0" i="0" u="none" strike="noStrike" cap="none">
              <a:solidFill>
                <a:srgbClr val="000000"/>
              </a:solidFill>
              <a:latin typeface="Arial"/>
              <a:ea typeface="Arial"/>
              <a:cs typeface="Arial"/>
              <a:sym typeface="Arial"/>
            </a:endParaRPr>
          </a:p>
        </p:txBody>
      </p:sp>
      <p:sp>
        <p:nvSpPr>
          <p:cNvPr id="201" name="Google Shape;201;p8"/>
          <p:cNvSpPr txBox="1"/>
          <p:nvPr/>
        </p:nvSpPr>
        <p:spPr>
          <a:xfrm>
            <a:off x="6935381" y="1340877"/>
            <a:ext cx="257474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chemeClr val="accent1"/>
                </a:solidFill>
                <a:latin typeface="Trebuchet MS"/>
                <a:ea typeface="Trebuchet MS"/>
                <a:cs typeface="Trebuchet MS"/>
                <a:sym typeface="Trebuchet MS"/>
              </a:rPr>
              <a:t>International</a:t>
            </a:r>
            <a:endParaRPr sz="1400" b="0" i="0" u="none" strike="noStrike" cap="none">
              <a:solidFill>
                <a:srgbClr val="000000"/>
              </a:solidFill>
              <a:latin typeface="Arial"/>
              <a:ea typeface="Arial"/>
              <a:cs typeface="Arial"/>
              <a:sym typeface="Arial"/>
            </a:endParaRPr>
          </a:p>
        </p:txBody>
      </p:sp>
      <p:sp>
        <p:nvSpPr>
          <p:cNvPr id="202" name="Google Shape;202;p8"/>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
        <p:nvSpPr>
          <p:cNvPr id="203" name="Google Shape;203;p8" descr="2025 net domestic migration"/>
          <p:cNvSpPr txBox="1"/>
          <p:nvPr/>
        </p:nvSpPr>
        <p:spPr>
          <a:xfrm>
            <a:off x="4937448" y="5041637"/>
            <a:ext cx="99829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Trebuchet MS"/>
                <a:ea typeface="Trebuchet MS"/>
                <a:cs typeface="Trebuchet MS"/>
                <a:sym typeface="Trebuchet MS"/>
              </a:rPr>
              <a:t>-12,100</a:t>
            </a:r>
            <a:endParaRPr sz="1400" b="0" i="0" u="none" strike="noStrike" cap="none">
              <a:solidFill>
                <a:srgbClr val="000000"/>
              </a:solidFill>
              <a:latin typeface="Arial"/>
              <a:ea typeface="Arial"/>
              <a:cs typeface="Arial"/>
              <a:sym typeface="Arial"/>
            </a:endParaRPr>
          </a:p>
        </p:txBody>
      </p:sp>
      <p:sp>
        <p:nvSpPr>
          <p:cNvPr id="204" name="Google Shape;204;p8" descr="net international migration"/>
          <p:cNvSpPr txBox="1"/>
          <p:nvPr/>
        </p:nvSpPr>
        <p:spPr>
          <a:xfrm>
            <a:off x="10116766" y="3744374"/>
            <a:ext cx="1030171" cy="261610"/>
          </a:xfrm>
          <a:prstGeom prst="rect">
            <a:avLst/>
          </a:prstGeom>
          <a:solidFill>
            <a:schemeClr val="lt1"/>
          </a:solidFill>
          <a:ln>
            <a:noFill/>
          </a:ln>
        </p:spPr>
        <p:txBody>
          <a:bodyPr spcFirstLastPara="1" wrap="square" lIns="0" tIns="4570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accent1">
                    <a:lumMod val="75000"/>
                  </a:schemeClr>
                </a:solidFill>
                <a:latin typeface="Trebuchet MS"/>
                <a:ea typeface="Trebuchet MS"/>
                <a:cs typeface="Trebuchet MS"/>
                <a:sym typeface="Trebuchet MS"/>
              </a:rPr>
              <a:t>+15,356</a:t>
            </a:r>
            <a:endParaRPr sz="1400" b="0" i="0" u="none" strike="noStrike" cap="none">
              <a:solidFill>
                <a:schemeClr val="accent1">
                  <a:lumMod val="75000"/>
                </a:schemeClr>
              </a:solidFill>
              <a:latin typeface="Arial"/>
              <a:ea typeface="Arial"/>
              <a:cs typeface="Arial"/>
              <a:sym typeface="Arial"/>
            </a:endParaRPr>
          </a:p>
        </p:txBody>
      </p:sp>
      <p:sp>
        <p:nvSpPr>
          <p:cNvPr id="205" name="Google Shape;205;p8"/>
          <p:cNvSpPr txBox="1"/>
          <p:nvPr/>
        </p:nvSpPr>
        <p:spPr>
          <a:xfrm>
            <a:off x="5081275" y="2058527"/>
            <a:ext cx="3929560" cy="1477287"/>
          </a:xfrm>
          <a:prstGeom prst="rect">
            <a:avLst/>
          </a:prstGeom>
          <a:noFill/>
          <a:ln>
            <a:noFill/>
          </a:ln>
        </p:spPr>
        <p:txBody>
          <a:bodyPr spcFirstLastPara="1" wrap="square" lIns="91425" tIns="45700" rIns="91425" bIns="45700" anchor="t" anchorCtr="0">
            <a:spAutoFit/>
          </a:bodyPr>
          <a:lstStyle/>
          <a:p>
            <a:pPr marL="182880" marR="0" lvl="0" indent="-182880" algn="l" rtl="0">
              <a:lnSpc>
                <a:spcPct val="100000"/>
              </a:lnSpc>
              <a:spcBef>
                <a:spcPts val="0"/>
              </a:spcBef>
              <a:spcAft>
                <a:spcPts val="0"/>
              </a:spcAft>
              <a:buClr>
                <a:srgbClr val="000000"/>
              </a:buClr>
              <a:buSzPts val="1800"/>
              <a:buFont typeface="Arial" panose="020B0604020202020204" pitchFamily="34" charset="0"/>
              <a:buChar char="•"/>
            </a:pPr>
            <a:r>
              <a:rPr lang="en-US" sz="1800" b="0" i="0" u="none" strike="noStrike" cap="none" dirty="0">
                <a:solidFill>
                  <a:schemeClr val="dk1"/>
                </a:solidFill>
                <a:latin typeface="Trebuchet MS"/>
                <a:ea typeface="Trebuchet MS"/>
                <a:cs typeface="Trebuchet MS"/>
                <a:sym typeface="Trebuchet MS"/>
              </a:rPr>
              <a:t>A portion of recent international migrants likely moved to other states in 2025, contributing </a:t>
            </a:r>
            <a:br>
              <a:rPr lang="en-US" sz="1800" b="0" i="0" u="none" strike="noStrike" cap="none" dirty="0">
                <a:solidFill>
                  <a:schemeClr val="dk1"/>
                </a:solidFill>
                <a:latin typeface="Trebuchet MS"/>
                <a:ea typeface="Trebuchet MS"/>
                <a:cs typeface="Trebuchet MS"/>
                <a:sym typeface="Trebuchet MS"/>
              </a:rPr>
            </a:br>
            <a:r>
              <a:rPr lang="en-US" sz="1800" b="0" i="0" u="none" strike="noStrike" cap="none" dirty="0">
                <a:solidFill>
                  <a:schemeClr val="dk1"/>
                </a:solidFill>
                <a:latin typeface="Trebuchet MS"/>
                <a:ea typeface="Trebuchet MS"/>
                <a:cs typeface="Trebuchet MS"/>
                <a:sym typeface="Trebuchet MS"/>
              </a:rPr>
              <a:t>to net negative domestic migration</a:t>
            </a:r>
            <a:endParaRPr sz="1400" b="0" i="0" u="none" strike="noStrike" cap="none" dirty="0">
              <a:solidFill>
                <a:srgbClr val="000000"/>
              </a:solidFill>
              <a:latin typeface="Arial"/>
              <a:ea typeface="Arial"/>
              <a:cs typeface="Arial"/>
              <a:sym typeface="Arial"/>
            </a:endParaRPr>
          </a:p>
        </p:txBody>
      </p:sp>
      <p:grpSp>
        <p:nvGrpSpPr>
          <p:cNvPr id="2" name="Group 1" descr="Icon of Colorado indicating state trends">
            <a:extLst>
              <a:ext uri="{FF2B5EF4-FFF2-40B4-BE49-F238E27FC236}">
                <a16:creationId xmlns:a16="http://schemas.microsoft.com/office/drawing/2014/main" id="{250884CE-E5F1-EEE5-03A0-F89B6F0CA6BF}"/>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2DDB9CC5-7119-501E-840B-52D2EF0BE4C9}"/>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48242DC-D8EA-A036-307D-944AA79EAD29}"/>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9" descr="Charts of net migration in the Denver Metro counties from 2021 through 2025."/>
          <p:cNvPicPr preferRelativeResize="0"/>
          <p:nvPr/>
        </p:nvPicPr>
        <p:blipFill rotWithShape="1">
          <a:blip r:embed="rId3">
            <a:alphaModFix/>
          </a:blip>
          <a:srcRect/>
          <a:stretch/>
        </p:blipFill>
        <p:spPr>
          <a:xfrm>
            <a:off x="459771" y="1546066"/>
            <a:ext cx="11010330" cy="4511431"/>
          </a:xfrm>
          <a:prstGeom prst="rect">
            <a:avLst/>
          </a:prstGeom>
          <a:noFill/>
          <a:ln>
            <a:noFill/>
          </a:ln>
        </p:spPr>
      </p:pic>
      <p:sp>
        <p:nvSpPr>
          <p:cNvPr id="211" name="Google Shape;211;p9"/>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400"/>
              <a:t>Denver Metro Net Migration</a:t>
            </a:r>
            <a:endParaRPr/>
          </a:p>
        </p:txBody>
      </p:sp>
      <p:sp>
        <p:nvSpPr>
          <p:cNvPr id="212" name="Google Shape;212;p9"/>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
        <p:nvSpPr>
          <p:cNvPr id="216" name="Google Shape;216;p9"/>
          <p:cNvSpPr txBox="1"/>
          <p:nvPr/>
        </p:nvSpPr>
        <p:spPr>
          <a:xfrm>
            <a:off x="1643737" y="6356515"/>
            <a:ext cx="90462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Trebuchet MS"/>
                <a:ea typeface="Trebuchet MS"/>
                <a:cs typeface="Trebuchet MS"/>
                <a:sym typeface="Trebuchet MS"/>
              </a:rPr>
              <a:t>Source: U.S. Census Bureau Population Estimates Program, vintage 2025 estimates.</a:t>
            </a:r>
            <a:endParaRPr sz="1400" b="0" i="0" u="none" strike="noStrike" cap="none">
              <a:solidFill>
                <a:srgbClr val="000000"/>
              </a:solidFill>
              <a:latin typeface="Arial"/>
              <a:ea typeface="Arial"/>
              <a:cs typeface="Arial"/>
              <a:sym typeface="Arial"/>
            </a:endParaRPr>
          </a:p>
        </p:txBody>
      </p:sp>
      <p:sp>
        <p:nvSpPr>
          <p:cNvPr id="217" name="Google Shape;217;p9"/>
          <p:cNvSpPr txBox="1"/>
          <p:nvPr/>
        </p:nvSpPr>
        <p:spPr>
          <a:xfrm>
            <a:off x="4300468" y="4839874"/>
            <a:ext cx="1244251"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3F3F3F"/>
                </a:solidFill>
                <a:latin typeface="Trebuchet MS"/>
                <a:ea typeface="Trebuchet MS"/>
                <a:cs typeface="Trebuchet MS"/>
                <a:sym typeface="Trebuchet MS"/>
              </a:rPr>
              <a:t>Domestic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3F3F3F"/>
                </a:solidFill>
                <a:latin typeface="Trebuchet MS"/>
                <a:ea typeface="Trebuchet MS"/>
                <a:cs typeface="Trebuchet MS"/>
                <a:sym typeface="Trebuchet MS"/>
              </a:rPr>
              <a:t>2021-2025</a:t>
            </a:r>
            <a:endParaRPr sz="1400" b="0" i="0" u="none" strike="noStrike" cap="none" dirty="0">
              <a:solidFill>
                <a:srgbClr val="000000"/>
              </a:solidFill>
              <a:latin typeface="Arial"/>
              <a:ea typeface="Arial"/>
              <a:cs typeface="Arial"/>
              <a:sym typeface="Arial"/>
            </a:endParaRPr>
          </a:p>
        </p:txBody>
      </p:sp>
      <p:sp>
        <p:nvSpPr>
          <p:cNvPr id="218" name="Google Shape;218;p9"/>
          <p:cNvSpPr txBox="1"/>
          <p:nvPr/>
        </p:nvSpPr>
        <p:spPr>
          <a:xfrm>
            <a:off x="3342672" y="1291919"/>
            <a:ext cx="1487587" cy="584775"/>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Trebuchet MS"/>
                <a:ea typeface="Trebuchet MS"/>
                <a:cs typeface="Trebuchet MS"/>
                <a:sym typeface="Trebuchet MS"/>
              </a:rPr>
              <a:t>International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Trebuchet MS"/>
                <a:ea typeface="Trebuchet MS"/>
                <a:cs typeface="Trebuchet MS"/>
                <a:sym typeface="Trebuchet MS"/>
              </a:rPr>
              <a:t>2021-2025</a:t>
            </a:r>
            <a:endParaRPr sz="1400" b="0" i="0" u="none" strike="noStrike" cap="none">
              <a:solidFill>
                <a:srgbClr val="000000"/>
              </a:solidFill>
              <a:latin typeface="Arial"/>
              <a:ea typeface="Arial"/>
              <a:cs typeface="Arial"/>
              <a:sym typeface="Arial"/>
            </a:endParaRPr>
          </a:p>
        </p:txBody>
      </p:sp>
      <p:sp>
        <p:nvSpPr>
          <p:cNvPr id="219" name="Google Shape;219;p9"/>
          <p:cNvSpPr txBox="1"/>
          <p:nvPr/>
        </p:nvSpPr>
        <p:spPr>
          <a:xfrm>
            <a:off x="5964936" y="397811"/>
            <a:ext cx="5239423" cy="1200329"/>
          </a:xfrm>
          <a:prstGeom prst="rect">
            <a:avLst/>
          </a:prstGeom>
          <a:noFill/>
          <a:ln>
            <a:noFill/>
          </a:ln>
        </p:spPr>
        <p:txBody>
          <a:bodyPr spcFirstLastPara="1" wrap="square" lIns="91425" tIns="45700" rIns="91425" bIns="45700" anchor="t" anchorCtr="0">
            <a:spAutoFit/>
          </a:bodyPr>
          <a:lstStyle/>
          <a:p>
            <a:pPr marL="182880" lvl="0" indent="-182880">
              <a:buClr>
                <a:schemeClr val="dk1"/>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Counties with the strongest net international migration in 2024 and highest home prices show the greatest net </a:t>
            </a:r>
            <a:r>
              <a:rPr lang="en-US" sz="1800" dirty="0">
                <a:solidFill>
                  <a:schemeClr val="dk1"/>
                </a:solidFill>
                <a:latin typeface="Trebuchet MS"/>
                <a:ea typeface="Trebuchet MS"/>
                <a:cs typeface="Trebuchet MS"/>
                <a:sym typeface="Trebuchet MS"/>
              </a:rPr>
              <a:t>negative </a:t>
            </a:r>
            <a:r>
              <a:rPr lang="en-US" sz="1800" b="0" i="0" u="none" strike="noStrike" cap="none" dirty="0">
                <a:solidFill>
                  <a:schemeClr val="dk1"/>
                </a:solidFill>
                <a:latin typeface="Trebuchet MS"/>
                <a:ea typeface="Trebuchet MS"/>
                <a:cs typeface="Trebuchet MS"/>
                <a:sym typeface="Trebuchet MS"/>
              </a:rPr>
              <a:t>domestic migration in 2025 (e.g., Arapahoe and Denver)</a:t>
            </a:r>
            <a:endParaRPr sz="1400" b="0" i="0" u="none" strike="noStrike" cap="none" dirty="0">
              <a:solidFill>
                <a:srgbClr val="000000"/>
              </a:solidFill>
              <a:latin typeface="Arial"/>
              <a:ea typeface="Arial"/>
              <a:cs typeface="Arial"/>
              <a:sym typeface="Arial"/>
            </a:endParaRPr>
          </a:p>
        </p:txBody>
      </p:sp>
      <p:grpSp>
        <p:nvGrpSpPr>
          <p:cNvPr id="2" name="Group 1" descr="Icon of Colorado indicating state trends">
            <a:extLst>
              <a:ext uri="{FF2B5EF4-FFF2-40B4-BE49-F238E27FC236}">
                <a16:creationId xmlns:a16="http://schemas.microsoft.com/office/drawing/2014/main" id="{CD1B5CFB-84A3-7CCA-7EEE-73287A9F9BC6}"/>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DA47D4E8-57C4-8576-7F5B-D1534EA0B589}"/>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528FA4B-B435-472F-4C2A-2400CC002468}"/>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0" descr="Charts of net migration in other Front Range counties from 2021 through 2025."/>
          <p:cNvPicPr preferRelativeResize="0"/>
          <p:nvPr/>
        </p:nvPicPr>
        <p:blipFill rotWithShape="1">
          <a:blip r:embed="rId3">
            <a:alphaModFix/>
          </a:blip>
          <a:srcRect/>
          <a:stretch/>
        </p:blipFill>
        <p:spPr>
          <a:xfrm>
            <a:off x="461659" y="1317790"/>
            <a:ext cx="11010330" cy="4511431"/>
          </a:xfrm>
          <a:prstGeom prst="rect">
            <a:avLst/>
          </a:prstGeom>
          <a:noFill/>
          <a:ln>
            <a:noFill/>
          </a:ln>
        </p:spPr>
      </p:pic>
      <p:sp>
        <p:nvSpPr>
          <p:cNvPr id="225" name="Google Shape;225;p10"/>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600"/>
              <a:t>Other Front Range Net Migration</a:t>
            </a:r>
            <a:endParaRPr/>
          </a:p>
        </p:txBody>
      </p:sp>
      <p:sp>
        <p:nvSpPr>
          <p:cNvPr id="226" name="Google Shape;226;p10"/>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
        <p:nvSpPr>
          <p:cNvPr id="230" name="Google Shape;230;p10"/>
          <p:cNvSpPr txBox="1"/>
          <p:nvPr/>
        </p:nvSpPr>
        <p:spPr>
          <a:xfrm>
            <a:off x="1643737" y="6356515"/>
            <a:ext cx="90462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Trebuchet MS"/>
                <a:ea typeface="Trebuchet MS"/>
                <a:cs typeface="Trebuchet MS"/>
                <a:sym typeface="Trebuchet MS"/>
              </a:rPr>
              <a:t>Source: U.S. Census Bureau Population Estimates Program, vintage 2025 estimates.</a:t>
            </a:r>
            <a:endParaRPr sz="1400" b="0" i="0" u="none" strike="noStrike" cap="none">
              <a:solidFill>
                <a:srgbClr val="000000"/>
              </a:solidFill>
              <a:latin typeface="Arial"/>
              <a:ea typeface="Arial"/>
              <a:cs typeface="Arial"/>
              <a:sym typeface="Arial"/>
            </a:endParaRPr>
          </a:p>
        </p:txBody>
      </p:sp>
      <p:sp>
        <p:nvSpPr>
          <p:cNvPr id="231" name="Google Shape;231;p10"/>
          <p:cNvSpPr txBox="1"/>
          <p:nvPr/>
        </p:nvSpPr>
        <p:spPr>
          <a:xfrm>
            <a:off x="4583948" y="3871862"/>
            <a:ext cx="1059585" cy="584775"/>
          </a:xfrm>
          <a:prstGeom prst="rect">
            <a:avLst/>
          </a:prstGeom>
          <a:solidFill>
            <a:schemeClr val="lt1"/>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3F3F3F"/>
                </a:solidFill>
                <a:latin typeface="Trebuchet MS"/>
                <a:ea typeface="Trebuchet MS"/>
                <a:cs typeface="Trebuchet MS"/>
                <a:sym typeface="Trebuchet MS"/>
              </a:rPr>
              <a:t>Domestic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Trebuchet MS"/>
                <a:ea typeface="Trebuchet MS"/>
                <a:cs typeface="Trebuchet MS"/>
                <a:sym typeface="Trebuchet MS"/>
              </a:rPr>
              <a:t>2021-2025</a:t>
            </a:r>
            <a:endParaRPr sz="1400" b="0" i="0" u="none" strike="noStrike" cap="none">
              <a:solidFill>
                <a:srgbClr val="000000"/>
              </a:solidFill>
              <a:latin typeface="Arial"/>
              <a:ea typeface="Arial"/>
              <a:cs typeface="Arial"/>
              <a:sym typeface="Arial"/>
            </a:endParaRPr>
          </a:p>
        </p:txBody>
      </p:sp>
      <p:sp>
        <p:nvSpPr>
          <p:cNvPr id="232" name="Google Shape;232;p10"/>
          <p:cNvSpPr txBox="1"/>
          <p:nvPr/>
        </p:nvSpPr>
        <p:spPr>
          <a:xfrm>
            <a:off x="3374321" y="3033478"/>
            <a:ext cx="1487587" cy="584775"/>
          </a:xfrm>
          <a:prstGeom prst="rect">
            <a:avLst/>
          </a:prstGeom>
          <a:solidFill>
            <a:schemeClr val="lt1"/>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accent1"/>
                </a:solidFill>
                <a:latin typeface="Trebuchet MS"/>
                <a:ea typeface="Trebuchet MS"/>
                <a:cs typeface="Trebuchet MS"/>
                <a:sym typeface="Trebuchet MS"/>
              </a:rPr>
              <a:t>International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accent1"/>
                </a:solidFill>
                <a:latin typeface="Trebuchet MS"/>
                <a:ea typeface="Trebuchet MS"/>
                <a:cs typeface="Trebuchet MS"/>
                <a:sym typeface="Trebuchet MS"/>
              </a:rPr>
              <a:t>2021-2025</a:t>
            </a:r>
            <a:endParaRPr sz="1400" b="0" i="0" u="none" strike="noStrike" cap="none">
              <a:solidFill>
                <a:srgbClr val="000000"/>
              </a:solidFill>
              <a:latin typeface="Arial"/>
              <a:ea typeface="Arial"/>
              <a:cs typeface="Arial"/>
              <a:sym typeface="Arial"/>
            </a:endParaRPr>
          </a:p>
        </p:txBody>
      </p:sp>
      <p:sp>
        <p:nvSpPr>
          <p:cNvPr id="233" name="Google Shape;233;p10"/>
          <p:cNvSpPr txBox="1"/>
          <p:nvPr/>
        </p:nvSpPr>
        <p:spPr>
          <a:xfrm>
            <a:off x="5643533" y="1534461"/>
            <a:ext cx="4367733" cy="1200329"/>
          </a:xfrm>
          <a:prstGeom prst="rect">
            <a:avLst/>
          </a:prstGeom>
          <a:solidFill>
            <a:schemeClr val="lt1"/>
          </a:solidFill>
          <a:ln>
            <a:noFill/>
          </a:ln>
        </p:spPr>
        <p:txBody>
          <a:bodyPr spcFirstLastPara="1" wrap="square" lIns="91425" tIns="45700" rIns="91425" bIns="45700" anchor="t" anchorCtr="0">
            <a:spAutoFit/>
          </a:bodyPr>
          <a:lstStyle/>
          <a:p>
            <a:pPr marL="182880" marR="0" lvl="0" indent="-18288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Trebuchet MS"/>
                <a:ea typeface="Trebuchet MS"/>
                <a:cs typeface="Trebuchet MS"/>
                <a:sym typeface="Trebuchet MS"/>
              </a:rPr>
              <a:t>Weld, Douglas, and Larimer counties have seen stronger residential construction activity in recent years, supporting positive net migration</a:t>
            </a:r>
            <a:endParaRPr sz="1400" b="0" i="0" u="none" strike="noStrike" cap="none" dirty="0">
              <a:solidFill>
                <a:srgbClr val="000000"/>
              </a:solidFill>
              <a:latin typeface="Arial"/>
              <a:ea typeface="Arial"/>
              <a:cs typeface="Arial"/>
              <a:sym typeface="Arial"/>
            </a:endParaRPr>
          </a:p>
        </p:txBody>
      </p:sp>
      <p:grpSp>
        <p:nvGrpSpPr>
          <p:cNvPr id="5" name="Group 4" descr="Icon of Colorado indicating state trends">
            <a:extLst>
              <a:ext uri="{FF2B5EF4-FFF2-40B4-BE49-F238E27FC236}">
                <a16:creationId xmlns:a16="http://schemas.microsoft.com/office/drawing/2014/main" id="{FFB64B81-EE96-99E3-8360-B9805DE429A6}"/>
              </a:ext>
            </a:extLst>
          </p:cNvPr>
          <p:cNvGrpSpPr/>
          <p:nvPr/>
        </p:nvGrpSpPr>
        <p:grpSpPr>
          <a:xfrm>
            <a:off x="11066586" y="444380"/>
            <a:ext cx="1027367" cy="675315"/>
            <a:chOff x="7859720" y="221065"/>
            <a:chExt cx="1161789" cy="763674"/>
          </a:xfrm>
        </p:grpSpPr>
        <p:pic>
          <p:nvPicPr>
            <p:cNvPr id="6" name="Picture 5" descr="Colorado, geography, map, state, usa icon - Download on Iconfinder">
              <a:extLst>
                <a:ext uri="{FF2B5EF4-FFF2-40B4-BE49-F238E27FC236}">
                  <a16:creationId xmlns:a16="http://schemas.microsoft.com/office/drawing/2014/main" id="{2835CEF3-088F-8E82-6C50-612B14C347B1}"/>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DF41335-DCEC-B9E7-DBCB-57F96E4383D2}"/>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9" name="Picture 8" descr="Charts of net migration in the NWCCOG counties from 2021 through 2025. Most counties experienced net negative domestic migration.">
            <a:extLst>
              <a:ext uri="{FF2B5EF4-FFF2-40B4-BE49-F238E27FC236}">
                <a16:creationId xmlns:a16="http://schemas.microsoft.com/office/drawing/2014/main" id="{80C33922-DDDF-D474-9A7C-314EA4658DDA}"/>
              </a:ext>
            </a:extLst>
          </p:cNvPr>
          <p:cNvPicPr>
            <a:picLocks noChangeAspect="1"/>
          </p:cNvPicPr>
          <p:nvPr/>
        </p:nvPicPr>
        <p:blipFill>
          <a:blip r:embed="rId3"/>
          <a:stretch>
            <a:fillRect/>
          </a:stretch>
        </p:blipFill>
        <p:spPr>
          <a:xfrm>
            <a:off x="489342" y="1320508"/>
            <a:ext cx="10906689" cy="4517528"/>
          </a:xfrm>
          <a:prstGeom prst="rect">
            <a:avLst/>
          </a:prstGeom>
        </p:spPr>
      </p:pic>
      <p:sp>
        <p:nvSpPr>
          <p:cNvPr id="254" name="Google Shape;254;p12"/>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600" dirty="0"/>
              <a:t>NWCCOG County Net Migration</a:t>
            </a:r>
            <a:endParaRPr dirty="0"/>
          </a:p>
        </p:txBody>
      </p:sp>
      <p:sp>
        <p:nvSpPr>
          <p:cNvPr id="255" name="Google Shape;255;p12"/>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
        <p:nvSpPr>
          <p:cNvPr id="259" name="Google Shape;259;p12"/>
          <p:cNvSpPr txBox="1"/>
          <p:nvPr/>
        </p:nvSpPr>
        <p:spPr>
          <a:xfrm>
            <a:off x="1643737" y="6356515"/>
            <a:ext cx="904625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7F7F7F"/>
                </a:solidFill>
                <a:latin typeface="Trebuchet MS"/>
                <a:ea typeface="Trebuchet MS"/>
                <a:cs typeface="Trebuchet MS"/>
                <a:sym typeface="Trebuchet MS"/>
              </a:rPr>
              <a:t>Source: U.S. Census Bureau Population Estimates Program, vintage 2025 estimates.</a:t>
            </a:r>
            <a:endParaRPr sz="1400" b="0" i="0" u="none" strike="noStrike" cap="none" dirty="0">
              <a:solidFill>
                <a:srgbClr val="000000"/>
              </a:solidFill>
              <a:latin typeface="Arial"/>
              <a:ea typeface="Arial"/>
              <a:cs typeface="Arial"/>
              <a:sym typeface="Arial"/>
            </a:endParaRPr>
          </a:p>
        </p:txBody>
      </p:sp>
      <p:sp>
        <p:nvSpPr>
          <p:cNvPr id="260" name="Google Shape;260;p12"/>
          <p:cNvSpPr txBox="1"/>
          <p:nvPr/>
        </p:nvSpPr>
        <p:spPr>
          <a:xfrm>
            <a:off x="2784857" y="4660179"/>
            <a:ext cx="1059585" cy="584775"/>
          </a:xfrm>
          <a:prstGeom prst="rect">
            <a:avLst/>
          </a:prstGeom>
          <a:solidFill>
            <a:schemeClr val="lt1"/>
          </a:solid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3F3F3F"/>
                </a:solidFill>
                <a:latin typeface="Trebuchet MS"/>
                <a:ea typeface="Trebuchet MS"/>
                <a:cs typeface="Trebuchet MS"/>
                <a:sym typeface="Trebuchet MS"/>
              </a:rPr>
              <a:t>Domestic</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3F3F3F"/>
                </a:solidFill>
                <a:latin typeface="Trebuchet MS"/>
                <a:ea typeface="Trebuchet MS"/>
                <a:cs typeface="Trebuchet MS"/>
                <a:sym typeface="Trebuchet MS"/>
              </a:rPr>
              <a:t>2021-2025</a:t>
            </a:r>
            <a:endParaRPr sz="1400" b="0" i="0" u="none" strike="noStrike" cap="none" dirty="0">
              <a:solidFill>
                <a:srgbClr val="000000"/>
              </a:solidFill>
              <a:latin typeface="Arial"/>
              <a:ea typeface="Arial"/>
              <a:cs typeface="Arial"/>
              <a:sym typeface="Arial"/>
            </a:endParaRPr>
          </a:p>
        </p:txBody>
      </p:sp>
      <p:sp>
        <p:nvSpPr>
          <p:cNvPr id="261" name="Google Shape;261;p12"/>
          <p:cNvSpPr txBox="1"/>
          <p:nvPr/>
        </p:nvSpPr>
        <p:spPr>
          <a:xfrm>
            <a:off x="1224846" y="1102748"/>
            <a:ext cx="1672253" cy="677108"/>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chemeClr val="accent1"/>
                </a:solidFill>
                <a:latin typeface="Trebuchet MS"/>
                <a:ea typeface="Trebuchet MS"/>
                <a:cs typeface="Trebuchet MS"/>
                <a:sym typeface="Trebuchet MS"/>
              </a:rPr>
              <a:t>International</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accent1"/>
                </a:solidFill>
                <a:latin typeface="Trebuchet MS"/>
                <a:ea typeface="Trebuchet MS"/>
                <a:cs typeface="Trebuchet MS"/>
                <a:sym typeface="Trebuchet MS"/>
              </a:rPr>
              <a:t>2021-2025</a:t>
            </a:r>
            <a:endParaRPr sz="1400" b="0" i="0" u="none" strike="noStrike" cap="none" dirty="0">
              <a:solidFill>
                <a:srgbClr val="000000"/>
              </a:solidFill>
              <a:latin typeface="Arial"/>
              <a:ea typeface="Arial"/>
              <a:cs typeface="Arial"/>
              <a:sym typeface="Arial"/>
            </a:endParaRPr>
          </a:p>
        </p:txBody>
      </p:sp>
      <p:grpSp>
        <p:nvGrpSpPr>
          <p:cNvPr id="2" name="Group 1" descr="Icon of Colorado indicating state trends">
            <a:extLst>
              <a:ext uri="{FF2B5EF4-FFF2-40B4-BE49-F238E27FC236}">
                <a16:creationId xmlns:a16="http://schemas.microsoft.com/office/drawing/2014/main" id="{8E68CDED-81DC-E30F-3DDB-84A54CD931A9}"/>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9027469D-3497-39A2-9BFC-426513524BDB}"/>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F7C1F48-080D-D4D6-8DB8-45A0F144D81D}"/>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05BFF-C0BF-9938-8A4A-66482284CE16}"/>
            </a:ext>
          </a:extLst>
        </p:cNvPr>
        <p:cNvGrpSpPr/>
        <p:nvPr/>
      </p:nvGrpSpPr>
      <p:grpSpPr>
        <a:xfrm>
          <a:off x="0" y="0"/>
          <a:ext cx="0" cy="0"/>
          <a:chOff x="0" y="0"/>
          <a:chExt cx="0" cy="0"/>
        </a:xfrm>
      </p:grpSpPr>
      <p:graphicFrame>
        <p:nvGraphicFramePr>
          <p:cNvPr id="7" name="Diagram 6" descr="Graphic demonstrating the interplay between people, jobs, and housing.">
            <a:extLst>
              <a:ext uri="{FF2B5EF4-FFF2-40B4-BE49-F238E27FC236}">
                <a16:creationId xmlns:a16="http://schemas.microsoft.com/office/drawing/2014/main" id="{8DB2FE43-2E7D-7683-7AFC-35E413FED43C}"/>
              </a:ext>
            </a:extLst>
          </p:cNvPr>
          <p:cNvGraphicFramePr/>
          <p:nvPr/>
        </p:nvGraphicFramePr>
        <p:xfrm>
          <a:off x="-1887668" y="1208133"/>
          <a:ext cx="9184014" cy="4940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57F4C1EE-3B22-43DD-F0FD-46C176BF9355}"/>
              </a:ext>
            </a:extLst>
          </p:cNvPr>
          <p:cNvSpPr>
            <a:spLocks noGrp="1"/>
          </p:cNvSpPr>
          <p:nvPr>
            <p:ph type="title"/>
          </p:nvPr>
        </p:nvSpPr>
        <p:spPr>
          <a:xfrm>
            <a:off x="415600" y="444533"/>
            <a:ext cx="11360800" cy="763600"/>
          </a:xfrm>
        </p:spPr>
        <p:txBody>
          <a:bodyPr>
            <a:normAutofit fontScale="90000"/>
          </a:bodyPr>
          <a:lstStyle/>
          <a:p>
            <a:r>
              <a:rPr lang="en-US" dirty="0">
                <a:solidFill>
                  <a:schemeClr val="tx1"/>
                </a:solidFill>
              </a:rPr>
              <a:t>People and the Economy</a:t>
            </a:r>
          </a:p>
        </p:txBody>
      </p:sp>
      <p:sp>
        <p:nvSpPr>
          <p:cNvPr id="5" name="TextBox 4">
            <a:extLst>
              <a:ext uri="{FF2B5EF4-FFF2-40B4-BE49-F238E27FC236}">
                <a16:creationId xmlns:a16="http://schemas.microsoft.com/office/drawing/2014/main" id="{2BAF99FD-00C9-C88B-F83E-B3DB2F655FC8}"/>
              </a:ext>
            </a:extLst>
          </p:cNvPr>
          <p:cNvSpPr txBox="1"/>
          <p:nvPr/>
        </p:nvSpPr>
        <p:spPr>
          <a:xfrm>
            <a:off x="4958500" y="2596398"/>
            <a:ext cx="5679354" cy="1938992"/>
          </a:xfrm>
          <a:prstGeom prst="rect">
            <a:avLst/>
          </a:prstGeom>
          <a:noFill/>
        </p:spPr>
        <p:txBody>
          <a:bodyPr wrap="square" rtlCol="0">
            <a:spAutoFit/>
          </a:bodyPr>
          <a:lstStyle/>
          <a:p>
            <a:r>
              <a:rPr lang="en-US" sz="3200" dirty="0">
                <a:latin typeface="Trebuchet MS" panose="020B0603020202020204" pitchFamily="34" charset="0"/>
              </a:rPr>
              <a:t>“Jobs are people”</a:t>
            </a:r>
          </a:p>
          <a:p>
            <a:endParaRPr lang="en-US" sz="2400" dirty="0">
              <a:latin typeface="Trebuchet MS" panose="020B0603020202020204" pitchFamily="34" charset="0"/>
            </a:endParaRPr>
          </a:p>
          <a:p>
            <a:r>
              <a:rPr lang="en-US" sz="3200" dirty="0">
                <a:latin typeface="Trebuchet MS" panose="020B0603020202020204" pitchFamily="34" charset="0"/>
              </a:rPr>
              <a:t>“Houses are where those people go to sleep”</a:t>
            </a:r>
          </a:p>
        </p:txBody>
      </p:sp>
    </p:spTree>
    <p:extLst>
      <p:ext uri="{BB962C8B-B14F-4D97-AF65-F5344CB8AC3E}">
        <p14:creationId xmlns:p14="http://schemas.microsoft.com/office/powerpoint/2010/main" val="1993588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4" descr="Chart of net migration by age for Colorado."/>
          <p:cNvPicPr preferRelativeResize="0"/>
          <p:nvPr/>
        </p:nvPicPr>
        <p:blipFill rotWithShape="1">
          <a:blip r:embed="rId3">
            <a:alphaModFix/>
          </a:blip>
          <a:srcRect/>
          <a:stretch/>
        </p:blipFill>
        <p:spPr>
          <a:xfrm>
            <a:off x="579422" y="1753824"/>
            <a:ext cx="10487164" cy="4220257"/>
          </a:xfrm>
          <a:prstGeom prst="rect">
            <a:avLst/>
          </a:prstGeom>
          <a:noFill/>
          <a:ln>
            <a:noFill/>
          </a:ln>
        </p:spPr>
      </p:pic>
      <p:sp>
        <p:nvSpPr>
          <p:cNvPr id="284" name="Google Shape;284;p14"/>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t>Colorado Net Migration by Age</a:t>
            </a:r>
            <a:endParaRPr/>
          </a:p>
        </p:txBody>
      </p:sp>
      <p:sp>
        <p:nvSpPr>
          <p:cNvPr id="285" name="Google Shape;285;p14"/>
          <p:cNvSpPr txBox="1"/>
          <p:nvPr/>
        </p:nvSpPr>
        <p:spPr>
          <a:xfrm>
            <a:off x="415600" y="1047834"/>
            <a:ext cx="653777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Net Migrants, 2010 to 2020</a:t>
            </a:r>
            <a:endParaRPr/>
          </a:p>
        </p:txBody>
      </p:sp>
      <p:sp>
        <p:nvSpPr>
          <p:cNvPr id="286" name="Google Shape;286;p14"/>
          <p:cNvSpPr txBox="1"/>
          <p:nvPr/>
        </p:nvSpPr>
        <p:spPr>
          <a:xfrm>
            <a:off x="1702697" y="6252842"/>
            <a:ext cx="731984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analysis of U.S. Census Bureau 2020 and 2010 data.</a:t>
            </a:r>
            <a:br>
              <a:rPr lang="en-US" sz="1200">
                <a:solidFill>
                  <a:srgbClr val="7F7F7F"/>
                </a:solidFill>
                <a:latin typeface="Trebuchet MS"/>
                <a:ea typeface="Trebuchet MS"/>
                <a:cs typeface="Trebuchet MS"/>
                <a:sym typeface="Trebuchet MS"/>
              </a:rPr>
            </a:br>
            <a:r>
              <a:rPr lang="en-US" sz="1200">
                <a:solidFill>
                  <a:srgbClr val="7F7F7F"/>
                </a:solidFill>
                <a:latin typeface="Trebuchet MS"/>
                <a:ea typeface="Trebuchet MS"/>
                <a:cs typeface="Trebuchet MS"/>
                <a:sym typeface="Trebuchet MS"/>
              </a:rPr>
              <a:t>https://demography.dola.colorado.gov/assets/html/netmigcomp.html</a:t>
            </a:r>
            <a:endParaRPr/>
          </a:p>
        </p:txBody>
      </p:sp>
      <p:sp>
        <p:nvSpPr>
          <p:cNvPr id="287" name="Google Shape;287;p14"/>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grpSp>
        <p:nvGrpSpPr>
          <p:cNvPr id="2" name="Group 1" descr="Icon of Colorado indicating state trends">
            <a:extLst>
              <a:ext uri="{FF2B5EF4-FFF2-40B4-BE49-F238E27FC236}">
                <a16:creationId xmlns:a16="http://schemas.microsoft.com/office/drawing/2014/main" id="{E97C5A1E-49EE-DB25-650E-E79C4F930468}"/>
              </a:ext>
            </a:extLst>
          </p:cNvPr>
          <p:cNvGrpSpPr/>
          <p:nvPr/>
        </p:nvGrpSpPr>
        <p:grpSpPr>
          <a:xfrm>
            <a:off x="11066586" y="444380"/>
            <a:ext cx="1027367" cy="675315"/>
            <a:chOff x="7859720" y="221065"/>
            <a:chExt cx="1161789" cy="763674"/>
          </a:xfrm>
        </p:grpSpPr>
        <p:pic>
          <p:nvPicPr>
            <p:cNvPr id="3" name="Picture 2" descr="Colorado, geography, map, state, usa icon - Download on Iconfinder">
              <a:extLst>
                <a:ext uri="{FF2B5EF4-FFF2-40B4-BE49-F238E27FC236}">
                  <a16:creationId xmlns:a16="http://schemas.microsoft.com/office/drawing/2014/main" id="{86EA8F7E-9EDF-3894-21B2-00972934CBD9}"/>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D691CA-C070-08D7-5953-49647DB08A1F}"/>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EC638-BE63-1F25-057B-DE3D8D448D75}"/>
            </a:ext>
          </a:extLst>
        </p:cNvPr>
        <p:cNvGrpSpPr/>
        <p:nvPr/>
      </p:nvGrpSpPr>
      <p:grpSpPr>
        <a:xfrm>
          <a:off x="0" y="0"/>
          <a:ext cx="0" cy="0"/>
          <a:chOff x="0" y="0"/>
          <a:chExt cx="0" cy="0"/>
        </a:xfrm>
      </p:grpSpPr>
      <p:pic>
        <p:nvPicPr>
          <p:cNvPr id="5" name="Picture 4" descr="Eagle County net migration by age. Net migration is positive among 20 and 30-year olds.">
            <a:extLst>
              <a:ext uri="{FF2B5EF4-FFF2-40B4-BE49-F238E27FC236}">
                <a16:creationId xmlns:a16="http://schemas.microsoft.com/office/drawing/2014/main" id="{E4229D24-6F70-AAF7-45A3-61A2D1865542}"/>
              </a:ext>
            </a:extLst>
          </p:cNvPr>
          <p:cNvPicPr>
            <a:picLocks noChangeAspect="1"/>
          </p:cNvPicPr>
          <p:nvPr/>
        </p:nvPicPr>
        <p:blipFill>
          <a:blip r:embed="rId2"/>
          <a:stretch>
            <a:fillRect/>
          </a:stretch>
        </p:blipFill>
        <p:spPr>
          <a:xfrm>
            <a:off x="415600" y="1550166"/>
            <a:ext cx="10953353" cy="4465664"/>
          </a:xfrm>
          <a:prstGeom prst="rect">
            <a:avLst/>
          </a:prstGeom>
        </p:spPr>
      </p:pic>
      <p:sp>
        <p:nvSpPr>
          <p:cNvPr id="2" name="Title 1">
            <a:extLst>
              <a:ext uri="{FF2B5EF4-FFF2-40B4-BE49-F238E27FC236}">
                <a16:creationId xmlns:a16="http://schemas.microsoft.com/office/drawing/2014/main" id="{82B5EB66-A6BA-D5F2-4AE2-3658F4594D17}"/>
              </a:ext>
            </a:extLst>
          </p:cNvPr>
          <p:cNvSpPr>
            <a:spLocks noGrp="1"/>
          </p:cNvSpPr>
          <p:nvPr>
            <p:ph type="title"/>
          </p:nvPr>
        </p:nvSpPr>
        <p:spPr/>
        <p:txBody>
          <a:bodyPr>
            <a:normAutofit fontScale="90000"/>
          </a:bodyPr>
          <a:lstStyle/>
          <a:p>
            <a:r>
              <a:rPr lang="en-US" dirty="0"/>
              <a:t>Eagle County Net Migration by Age</a:t>
            </a:r>
          </a:p>
        </p:txBody>
      </p:sp>
      <p:sp>
        <p:nvSpPr>
          <p:cNvPr id="9" name="TextBox 8">
            <a:extLst>
              <a:ext uri="{FF2B5EF4-FFF2-40B4-BE49-F238E27FC236}">
                <a16:creationId xmlns:a16="http://schemas.microsoft.com/office/drawing/2014/main" id="{BBC1EFAD-04E6-9EEB-646D-CB7BA1BC334E}"/>
              </a:ext>
            </a:extLst>
          </p:cNvPr>
          <p:cNvSpPr txBox="1"/>
          <p:nvPr/>
        </p:nvSpPr>
        <p:spPr>
          <a:xfrm>
            <a:off x="415600" y="1047834"/>
            <a:ext cx="6537771" cy="461665"/>
          </a:xfrm>
          <a:prstGeom prst="rect">
            <a:avLst/>
          </a:prstGeom>
          <a:noFill/>
        </p:spPr>
        <p:txBody>
          <a:bodyPr wrap="square" rtlCol="0">
            <a:spAutoFit/>
          </a:bodyPr>
          <a:lstStyle/>
          <a:p>
            <a:r>
              <a:rPr lang="en-US" sz="2400" dirty="0"/>
              <a:t>Net Migrants, 2010 to 2020</a:t>
            </a:r>
          </a:p>
        </p:txBody>
      </p:sp>
      <p:sp>
        <p:nvSpPr>
          <p:cNvPr id="10" name="TextBox 9">
            <a:extLst>
              <a:ext uri="{FF2B5EF4-FFF2-40B4-BE49-F238E27FC236}">
                <a16:creationId xmlns:a16="http://schemas.microsoft.com/office/drawing/2014/main" id="{85E3389F-6A88-C053-F213-1C4E77F834FC}"/>
              </a:ext>
            </a:extLst>
          </p:cNvPr>
          <p:cNvSpPr txBox="1"/>
          <p:nvPr/>
        </p:nvSpPr>
        <p:spPr>
          <a:xfrm>
            <a:off x="1721550" y="6149539"/>
            <a:ext cx="7319845" cy="461665"/>
          </a:xfrm>
          <a:prstGeom prst="rect">
            <a:avLst/>
          </a:prstGeom>
          <a:noFill/>
          <a:ln>
            <a:noFill/>
          </a:ln>
        </p:spPr>
        <p:txBody>
          <a:bodyPr wrap="square" rtlCol="0">
            <a:spAutoFit/>
          </a:bodyPr>
          <a:lstStyle/>
          <a:p>
            <a:r>
              <a:rPr lang="en-US" sz="1200" dirty="0">
                <a:solidFill>
                  <a:schemeClr val="tx1">
                    <a:lumMod val="50000"/>
                    <a:lumOff val="50000"/>
                  </a:schemeClr>
                </a:solidFill>
                <a:latin typeface="Trebuchet MS" panose="020B0603020202020204" pitchFamily="34" charset="0"/>
              </a:rPr>
              <a:t>Source: State Demography Office analysis of U.S. Census Bureau 2020 and 2010 data.</a:t>
            </a:r>
            <a:br>
              <a:rPr lang="en-US" sz="1200" dirty="0">
                <a:solidFill>
                  <a:schemeClr val="tx1">
                    <a:lumMod val="50000"/>
                    <a:lumOff val="50000"/>
                  </a:schemeClr>
                </a:solidFill>
                <a:latin typeface="Trebuchet MS" panose="020B0603020202020204" pitchFamily="34" charset="0"/>
              </a:rPr>
            </a:br>
            <a:r>
              <a:rPr lang="en-US" sz="1200" dirty="0">
                <a:solidFill>
                  <a:schemeClr val="tx1">
                    <a:lumMod val="50000"/>
                    <a:lumOff val="50000"/>
                  </a:schemeClr>
                </a:solidFill>
                <a:latin typeface="Trebuchet MS" panose="020B0603020202020204" pitchFamily="34" charset="0"/>
              </a:rPr>
              <a:t>https://demography.dola.colorado.gov/assets/html/netmigcomp.html</a:t>
            </a:r>
          </a:p>
        </p:txBody>
      </p:sp>
      <p:grpSp>
        <p:nvGrpSpPr>
          <p:cNvPr id="3" name="Group 2" descr="Icon of Colorado indicating state trends">
            <a:extLst>
              <a:ext uri="{FF2B5EF4-FFF2-40B4-BE49-F238E27FC236}">
                <a16:creationId xmlns:a16="http://schemas.microsoft.com/office/drawing/2014/main" id="{C309032A-9C63-421C-262D-E5865D7897FB}"/>
              </a:ext>
            </a:extLst>
          </p:cNvPr>
          <p:cNvGrpSpPr/>
          <p:nvPr/>
        </p:nvGrpSpPr>
        <p:grpSpPr>
          <a:xfrm>
            <a:off x="11066586" y="444380"/>
            <a:ext cx="1027367" cy="675315"/>
            <a:chOff x="7859720" y="221065"/>
            <a:chExt cx="1161789" cy="763674"/>
          </a:xfrm>
        </p:grpSpPr>
        <p:pic>
          <p:nvPicPr>
            <p:cNvPr id="4" name="Picture 2" descr="Colorado, geography, map, state, usa icon - Download on Iconfinder">
              <a:extLst>
                <a:ext uri="{FF2B5EF4-FFF2-40B4-BE49-F238E27FC236}">
                  <a16:creationId xmlns:a16="http://schemas.microsoft.com/office/drawing/2014/main" id="{A64E78CC-20D6-B6B2-FB71-BBEF93CD3DB9}"/>
                </a:ext>
              </a:extLst>
            </p:cNvPr>
            <p:cNvPicPr>
              <a:picLocks noChangeAspect="1" noChangeArrowheads="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6DAF1E-064C-3043-238E-393F7608B873}"/>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334985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F4701-C481-388F-E445-66A0ECF2C73D}"/>
            </a:ext>
          </a:extLst>
        </p:cNvPr>
        <p:cNvGrpSpPr/>
        <p:nvPr/>
      </p:nvGrpSpPr>
      <p:grpSpPr>
        <a:xfrm>
          <a:off x="0" y="0"/>
          <a:ext cx="0" cy="0"/>
          <a:chOff x="0" y="0"/>
          <a:chExt cx="0" cy="0"/>
        </a:xfrm>
      </p:grpSpPr>
      <p:pic>
        <p:nvPicPr>
          <p:cNvPr id="5" name="Picture 4" descr="Summit County net migration by age. Net migration is positive among 20 and 30-year olds.">
            <a:extLst>
              <a:ext uri="{FF2B5EF4-FFF2-40B4-BE49-F238E27FC236}">
                <a16:creationId xmlns:a16="http://schemas.microsoft.com/office/drawing/2014/main" id="{42CF604F-338C-CBE2-36C3-AA5F851B76E5}"/>
              </a:ext>
            </a:extLst>
          </p:cNvPr>
          <p:cNvPicPr>
            <a:picLocks noChangeAspect="1"/>
          </p:cNvPicPr>
          <p:nvPr/>
        </p:nvPicPr>
        <p:blipFill>
          <a:blip r:embed="rId2"/>
          <a:stretch>
            <a:fillRect/>
          </a:stretch>
        </p:blipFill>
        <p:spPr>
          <a:xfrm>
            <a:off x="322861" y="1550166"/>
            <a:ext cx="10881499" cy="4543830"/>
          </a:xfrm>
          <a:prstGeom prst="rect">
            <a:avLst/>
          </a:prstGeom>
        </p:spPr>
      </p:pic>
      <p:sp>
        <p:nvSpPr>
          <p:cNvPr id="2" name="Title 1">
            <a:extLst>
              <a:ext uri="{FF2B5EF4-FFF2-40B4-BE49-F238E27FC236}">
                <a16:creationId xmlns:a16="http://schemas.microsoft.com/office/drawing/2014/main" id="{3CF87101-EF55-EC7D-F8DE-723CC910156B}"/>
              </a:ext>
            </a:extLst>
          </p:cNvPr>
          <p:cNvSpPr>
            <a:spLocks noGrp="1"/>
          </p:cNvSpPr>
          <p:nvPr>
            <p:ph type="title"/>
          </p:nvPr>
        </p:nvSpPr>
        <p:spPr/>
        <p:txBody>
          <a:bodyPr>
            <a:normAutofit fontScale="90000"/>
          </a:bodyPr>
          <a:lstStyle/>
          <a:p>
            <a:r>
              <a:rPr lang="en-US" dirty="0"/>
              <a:t>Summit County Net Migration by Age</a:t>
            </a:r>
          </a:p>
        </p:txBody>
      </p:sp>
      <p:sp>
        <p:nvSpPr>
          <p:cNvPr id="9" name="TextBox 8">
            <a:extLst>
              <a:ext uri="{FF2B5EF4-FFF2-40B4-BE49-F238E27FC236}">
                <a16:creationId xmlns:a16="http://schemas.microsoft.com/office/drawing/2014/main" id="{3B7AB2A0-81CD-8026-5EE2-55932CCCA408}"/>
              </a:ext>
            </a:extLst>
          </p:cNvPr>
          <p:cNvSpPr txBox="1"/>
          <p:nvPr/>
        </p:nvSpPr>
        <p:spPr>
          <a:xfrm>
            <a:off x="415600" y="1047834"/>
            <a:ext cx="6537771" cy="461665"/>
          </a:xfrm>
          <a:prstGeom prst="rect">
            <a:avLst/>
          </a:prstGeom>
          <a:noFill/>
        </p:spPr>
        <p:txBody>
          <a:bodyPr wrap="square" rtlCol="0">
            <a:spAutoFit/>
          </a:bodyPr>
          <a:lstStyle/>
          <a:p>
            <a:r>
              <a:rPr lang="en-US" sz="2400" dirty="0"/>
              <a:t>Net Migrants, 2010 to 2020</a:t>
            </a:r>
          </a:p>
        </p:txBody>
      </p:sp>
      <p:sp>
        <p:nvSpPr>
          <p:cNvPr id="10" name="TextBox 9">
            <a:extLst>
              <a:ext uri="{FF2B5EF4-FFF2-40B4-BE49-F238E27FC236}">
                <a16:creationId xmlns:a16="http://schemas.microsoft.com/office/drawing/2014/main" id="{5D8D7C61-72B0-2E33-7648-068974620887}"/>
              </a:ext>
            </a:extLst>
          </p:cNvPr>
          <p:cNvSpPr txBox="1"/>
          <p:nvPr/>
        </p:nvSpPr>
        <p:spPr>
          <a:xfrm>
            <a:off x="1721550" y="6149539"/>
            <a:ext cx="7319845" cy="461665"/>
          </a:xfrm>
          <a:prstGeom prst="rect">
            <a:avLst/>
          </a:prstGeom>
          <a:noFill/>
          <a:ln>
            <a:noFill/>
          </a:ln>
        </p:spPr>
        <p:txBody>
          <a:bodyPr wrap="square" rtlCol="0">
            <a:spAutoFit/>
          </a:bodyPr>
          <a:lstStyle/>
          <a:p>
            <a:r>
              <a:rPr lang="en-US" sz="1200" dirty="0">
                <a:solidFill>
                  <a:schemeClr val="tx1">
                    <a:lumMod val="50000"/>
                    <a:lumOff val="50000"/>
                  </a:schemeClr>
                </a:solidFill>
                <a:latin typeface="Trebuchet MS" panose="020B0603020202020204" pitchFamily="34" charset="0"/>
              </a:rPr>
              <a:t>Source: State Demography Office analysis of U.S. Census Bureau 2020 and 2010 data.</a:t>
            </a:r>
            <a:br>
              <a:rPr lang="en-US" sz="1200" dirty="0">
                <a:solidFill>
                  <a:schemeClr val="tx1">
                    <a:lumMod val="50000"/>
                    <a:lumOff val="50000"/>
                  </a:schemeClr>
                </a:solidFill>
                <a:latin typeface="Trebuchet MS" panose="020B0603020202020204" pitchFamily="34" charset="0"/>
              </a:rPr>
            </a:br>
            <a:r>
              <a:rPr lang="en-US" sz="1200" dirty="0">
                <a:solidFill>
                  <a:schemeClr val="tx1">
                    <a:lumMod val="50000"/>
                    <a:lumOff val="50000"/>
                  </a:schemeClr>
                </a:solidFill>
                <a:latin typeface="Trebuchet MS" panose="020B0603020202020204" pitchFamily="34" charset="0"/>
              </a:rPr>
              <a:t>https://demography.dola.colorado.gov/assets/html/netmigcomp.html</a:t>
            </a:r>
          </a:p>
        </p:txBody>
      </p:sp>
      <p:grpSp>
        <p:nvGrpSpPr>
          <p:cNvPr id="12" name="Group 11" descr="Icon of Colorado indicating state trends">
            <a:extLst>
              <a:ext uri="{FF2B5EF4-FFF2-40B4-BE49-F238E27FC236}">
                <a16:creationId xmlns:a16="http://schemas.microsoft.com/office/drawing/2014/main" id="{A8CB82A6-46D3-D29B-24B9-0D224AD2D761}"/>
              </a:ext>
            </a:extLst>
          </p:cNvPr>
          <p:cNvGrpSpPr/>
          <p:nvPr/>
        </p:nvGrpSpPr>
        <p:grpSpPr>
          <a:xfrm>
            <a:off x="11066586" y="444380"/>
            <a:ext cx="1027367" cy="675315"/>
            <a:chOff x="7859720" y="221065"/>
            <a:chExt cx="1161789" cy="763674"/>
          </a:xfrm>
        </p:grpSpPr>
        <p:pic>
          <p:nvPicPr>
            <p:cNvPr id="13" name="Picture 2" descr="Colorado, geography, map, state, usa icon - Download on Iconfinder">
              <a:extLst>
                <a:ext uri="{FF2B5EF4-FFF2-40B4-BE49-F238E27FC236}">
                  <a16:creationId xmlns:a16="http://schemas.microsoft.com/office/drawing/2014/main" id="{22AA0459-1437-4309-CC7B-F41B0CDFBBB2}"/>
                </a:ext>
              </a:extLst>
            </p:cNvPr>
            <p:cNvPicPr>
              <a:picLocks noChangeAspect="1" noChangeArrowheads="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30E8715-1BE0-728F-1D7D-7D0D83B9E3ED}"/>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2051353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95DCF-53BD-563D-92AA-5E81E272D9A0}"/>
            </a:ext>
          </a:extLst>
        </p:cNvPr>
        <p:cNvGrpSpPr/>
        <p:nvPr/>
      </p:nvGrpSpPr>
      <p:grpSpPr>
        <a:xfrm>
          <a:off x="0" y="0"/>
          <a:ext cx="0" cy="0"/>
          <a:chOff x="0" y="0"/>
          <a:chExt cx="0" cy="0"/>
        </a:xfrm>
      </p:grpSpPr>
      <p:pic>
        <p:nvPicPr>
          <p:cNvPr id="4" name="Picture 3" descr="Grand County net migration by age. Net migration is positive among 20 and 30-year olds.">
            <a:extLst>
              <a:ext uri="{FF2B5EF4-FFF2-40B4-BE49-F238E27FC236}">
                <a16:creationId xmlns:a16="http://schemas.microsoft.com/office/drawing/2014/main" id="{47349A61-6F61-F8F4-F574-DFE51848B2EC}"/>
              </a:ext>
            </a:extLst>
          </p:cNvPr>
          <p:cNvPicPr>
            <a:picLocks noChangeAspect="1"/>
          </p:cNvPicPr>
          <p:nvPr/>
        </p:nvPicPr>
        <p:blipFill>
          <a:blip r:embed="rId2"/>
          <a:stretch>
            <a:fillRect/>
          </a:stretch>
        </p:blipFill>
        <p:spPr>
          <a:xfrm>
            <a:off x="367859" y="1427749"/>
            <a:ext cx="11001062" cy="4588080"/>
          </a:xfrm>
          <a:prstGeom prst="rect">
            <a:avLst/>
          </a:prstGeom>
        </p:spPr>
      </p:pic>
      <p:sp>
        <p:nvSpPr>
          <p:cNvPr id="2" name="Title 1">
            <a:extLst>
              <a:ext uri="{FF2B5EF4-FFF2-40B4-BE49-F238E27FC236}">
                <a16:creationId xmlns:a16="http://schemas.microsoft.com/office/drawing/2014/main" id="{982D1CF4-4959-B985-3D83-6BC4065779DB}"/>
              </a:ext>
            </a:extLst>
          </p:cNvPr>
          <p:cNvSpPr>
            <a:spLocks noGrp="1"/>
          </p:cNvSpPr>
          <p:nvPr>
            <p:ph type="title"/>
          </p:nvPr>
        </p:nvSpPr>
        <p:spPr/>
        <p:txBody>
          <a:bodyPr>
            <a:normAutofit fontScale="90000"/>
          </a:bodyPr>
          <a:lstStyle/>
          <a:p>
            <a:r>
              <a:rPr lang="en-US" dirty="0"/>
              <a:t>Grand County Net Migration by Age</a:t>
            </a:r>
          </a:p>
        </p:txBody>
      </p:sp>
      <p:sp>
        <p:nvSpPr>
          <p:cNvPr id="9" name="TextBox 8">
            <a:extLst>
              <a:ext uri="{FF2B5EF4-FFF2-40B4-BE49-F238E27FC236}">
                <a16:creationId xmlns:a16="http://schemas.microsoft.com/office/drawing/2014/main" id="{1638F67A-A333-21FD-1BF9-4BF475664ECC}"/>
              </a:ext>
            </a:extLst>
          </p:cNvPr>
          <p:cNvSpPr txBox="1"/>
          <p:nvPr/>
        </p:nvSpPr>
        <p:spPr>
          <a:xfrm>
            <a:off x="415600" y="1047834"/>
            <a:ext cx="6537771" cy="461665"/>
          </a:xfrm>
          <a:prstGeom prst="rect">
            <a:avLst/>
          </a:prstGeom>
          <a:noFill/>
        </p:spPr>
        <p:txBody>
          <a:bodyPr wrap="square" rtlCol="0">
            <a:spAutoFit/>
          </a:bodyPr>
          <a:lstStyle/>
          <a:p>
            <a:r>
              <a:rPr lang="en-US" sz="2400" dirty="0"/>
              <a:t>Net Migrants, 2010 to 2020</a:t>
            </a:r>
          </a:p>
        </p:txBody>
      </p:sp>
      <p:sp>
        <p:nvSpPr>
          <p:cNvPr id="10" name="TextBox 9">
            <a:extLst>
              <a:ext uri="{FF2B5EF4-FFF2-40B4-BE49-F238E27FC236}">
                <a16:creationId xmlns:a16="http://schemas.microsoft.com/office/drawing/2014/main" id="{E138D6EC-6E09-F8B2-3C41-C5B4A0CEA842}"/>
              </a:ext>
            </a:extLst>
          </p:cNvPr>
          <p:cNvSpPr txBox="1"/>
          <p:nvPr/>
        </p:nvSpPr>
        <p:spPr>
          <a:xfrm>
            <a:off x="1721550" y="6149539"/>
            <a:ext cx="7319845" cy="461665"/>
          </a:xfrm>
          <a:prstGeom prst="rect">
            <a:avLst/>
          </a:prstGeom>
          <a:noFill/>
          <a:ln>
            <a:noFill/>
          </a:ln>
        </p:spPr>
        <p:txBody>
          <a:bodyPr wrap="square" rtlCol="0">
            <a:spAutoFit/>
          </a:bodyPr>
          <a:lstStyle/>
          <a:p>
            <a:r>
              <a:rPr lang="en-US" sz="1200" dirty="0">
                <a:solidFill>
                  <a:schemeClr val="tx1">
                    <a:lumMod val="50000"/>
                    <a:lumOff val="50000"/>
                  </a:schemeClr>
                </a:solidFill>
                <a:latin typeface="Trebuchet MS" panose="020B0603020202020204" pitchFamily="34" charset="0"/>
              </a:rPr>
              <a:t>Source: State Demography Office analysis of U.S. Census Bureau 2020 and 2010 data.</a:t>
            </a:r>
            <a:br>
              <a:rPr lang="en-US" sz="1200" dirty="0">
                <a:solidFill>
                  <a:schemeClr val="tx1">
                    <a:lumMod val="50000"/>
                    <a:lumOff val="50000"/>
                  </a:schemeClr>
                </a:solidFill>
                <a:latin typeface="Trebuchet MS" panose="020B0603020202020204" pitchFamily="34" charset="0"/>
              </a:rPr>
            </a:br>
            <a:r>
              <a:rPr lang="en-US" sz="1200" dirty="0">
                <a:solidFill>
                  <a:schemeClr val="tx1">
                    <a:lumMod val="50000"/>
                    <a:lumOff val="50000"/>
                  </a:schemeClr>
                </a:solidFill>
                <a:latin typeface="Trebuchet MS" panose="020B0603020202020204" pitchFamily="34" charset="0"/>
              </a:rPr>
              <a:t>https://demography.dola.colorado.gov/assets/html/netmigcomp.html</a:t>
            </a:r>
          </a:p>
        </p:txBody>
      </p:sp>
      <p:grpSp>
        <p:nvGrpSpPr>
          <p:cNvPr id="12" name="Group 11" descr="Icon of Colorado indicating state trends">
            <a:extLst>
              <a:ext uri="{FF2B5EF4-FFF2-40B4-BE49-F238E27FC236}">
                <a16:creationId xmlns:a16="http://schemas.microsoft.com/office/drawing/2014/main" id="{C5BE0EF9-EE01-539B-2EF1-1E83F661969B}"/>
              </a:ext>
            </a:extLst>
          </p:cNvPr>
          <p:cNvGrpSpPr/>
          <p:nvPr/>
        </p:nvGrpSpPr>
        <p:grpSpPr>
          <a:xfrm>
            <a:off x="11066586" y="444380"/>
            <a:ext cx="1027367" cy="675315"/>
            <a:chOff x="7859720" y="221065"/>
            <a:chExt cx="1161789" cy="763674"/>
          </a:xfrm>
        </p:grpSpPr>
        <p:pic>
          <p:nvPicPr>
            <p:cNvPr id="13" name="Picture 2" descr="Colorado, geography, map, state, usa icon - Download on Iconfinder">
              <a:extLst>
                <a:ext uri="{FF2B5EF4-FFF2-40B4-BE49-F238E27FC236}">
                  <a16:creationId xmlns:a16="http://schemas.microsoft.com/office/drawing/2014/main" id="{DD13E35B-4572-249C-8660-34DEA1ED2E64}"/>
                </a:ext>
              </a:extLst>
            </p:cNvPr>
            <p:cNvPicPr>
              <a:picLocks noChangeAspect="1" noChangeArrowheads="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ED02099-07AC-D415-CD71-79010D9CE8C0}"/>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530742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195CB-E7AF-DC81-9391-E9DD3061EDE6}"/>
            </a:ext>
          </a:extLst>
        </p:cNvPr>
        <p:cNvGrpSpPr/>
        <p:nvPr/>
      </p:nvGrpSpPr>
      <p:grpSpPr>
        <a:xfrm>
          <a:off x="0" y="0"/>
          <a:ext cx="0" cy="0"/>
          <a:chOff x="0" y="0"/>
          <a:chExt cx="0" cy="0"/>
        </a:xfrm>
      </p:grpSpPr>
      <p:pic>
        <p:nvPicPr>
          <p:cNvPr id="5" name="Picture 4" descr="Routt County net migration by age. Net migration is positive among 20 and 30-year olds and children.">
            <a:extLst>
              <a:ext uri="{FF2B5EF4-FFF2-40B4-BE49-F238E27FC236}">
                <a16:creationId xmlns:a16="http://schemas.microsoft.com/office/drawing/2014/main" id="{CB6B97F5-C811-7AFE-BA0F-8CF43BC561E0}"/>
              </a:ext>
            </a:extLst>
          </p:cNvPr>
          <p:cNvPicPr>
            <a:picLocks noChangeAspect="1"/>
          </p:cNvPicPr>
          <p:nvPr/>
        </p:nvPicPr>
        <p:blipFill>
          <a:blip r:embed="rId2"/>
          <a:stretch>
            <a:fillRect/>
          </a:stretch>
        </p:blipFill>
        <p:spPr>
          <a:xfrm>
            <a:off x="415598" y="1400373"/>
            <a:ext cx="10788762" cy="4724821"/>
          </a:xfrm>
          <a:prstGeom prst="rect">
            <a:avLst/>
          </a:prstGeom>
        </p:spPr>
      </p:pic>
      <p:sp>
        <p:nvSpPr>
          <p:cNvPr id="2" name="Title 1">
            <a:extLst>
              <a:ext uri="{FF2B5EF4-FFF2-40B4-BE49-F238E27FC236}">
                <a16:creationId xmlns:a16="http://schemas.microsoft.com/office/drawing/2014/main" id="{44AECFFC-B8DE-9359-589B-3D47DC80EE50}"/>
              </a:ext>
            </a:extLst>
          </p:cNvPr>
          <p:cNvSpPr>
            <a:spLocks noGrp="1"/>
          </p:cNvSpPr>
          <p:nvPr>
            <p:ph type="title"/>
          </p:nvPr>
        </p:nvSpPr>
        <p:spPr/>
        <p:txBody>
          <a:bodyPr>
            <a:normAutofit fontScale="90000"/>
          </a:bodyPr>
          <a:lstStyle/>
          <a:p>
            <a:r>
              <a:rPr lang="en-US" dirty="0"/>
              <a:t>Routt County Net Migration by Age</a:t>
            </a:r>
          </a:p>
        </p:txBody>
      </p:sp>
      <p:sp>
        <p:nvSpPr>
          <p:cNvPr id="9" name="TextBox 8">
            <a:extLst>
              <a:ext uri="{FF2B5EF4-FFF2-40B4-BE49-F238E27FC236}">
                <a16:creationId xmlns:a16="http://schemas.microsoft.com/office/drawing/2014/main" id="{D15BC96D-C7F9-5194-EC85-965D893E81CB}"/>
              </a:ext>
            </a:extLst>
          </p:cNvPr>
          <p:cNvSpPr txBox="1"/>
          <p:nvPr/>
        </p:nvSpPr>
        <p:spPr>
          <a:xfrm>
            <a:off x="415600" y="1047834"/>
            <a:ext cx="6537771" cy="461665"/>
          </a:xfrm>
          <a:prstGeom prst="rect">
            <a:avLst/>
          </a:prstGeom>
          <a:noFill/>
        </p:spPr>
        <p:txBody>
          <a:bodyPr wrap="square" rtlCol="0">
            <a:spAutoFit/>
          </a:bodyPr>
          <a:lstStyle/>
          <a:p>
            <a:r>
              <a:rPr lang="en-US" sz="2400" dirty="0"/>
              <a:t>Net Migrants, 2010 to 2020</a:t>
            </a:r>
          </a:p>
        </p:txBody>
      </p:sp>
      <p:sp>
        <p:nvSpPr>
          <p:cNvPr id="10" name="TextBox 9">
            <a:extLst>
              <a:ext uri="{FF2B5EF4-FFF2-40B4-BE49-F238E27FC236}">
                <a16:creationId xmlns:a16="http://schemas.microsoft.com/office/drawing/2014/main" id="{91DB563D-7E0F-163C-2641-655427348C88}"/>
              </a:ext>
            </a:extLst>
          </p:cNvPr>
          <p:cNvSpPr txBox="1"/>
          <p:nvPr/>
        </p:nvSpPr>
        <p:spPr>
          <a:xfrm>
            <a:off x="1721550" y="6149539"/>
            <a:ext cx="7319845" cy="461665"/>
          </a:xfrm>
          <a:prstGeom prst="rect">
            <a:avLst/>
          </a:prstGeom>
          <a:noFill/>
          <a:ln>
            <a:noFill/>
          </a:ln>
        </p:spPr>
        <p:txBody>
          <a:bodyPr wrap="square" rtlCol="0">
            <a:spAutoFit/>
          </a:bodyPr>
          <a:lstStyle/>
          <a:p>
            <a:r>
              <a:rPr lang="en-US" sz="1200" dirty="0">
                <a:solidFill>
                  <a:schemeClr val="tx1">
                    <a:lumMod val="50000"/>
                    <a:lumOff val="50000"/>
                  </a:schemeClr>
                </a:solidFill>
                <a:latin typeface="Trebuchet MS" panose="020B0603020202020204" pitchFamily="34" charset="0"/>
              </a:rPr>
              <a:t>Source: State Demography Office analysis of U.S. Census Bureau 2020 and 2010 data.</a:t>
            </a:r>
            <a:br>
              <a:rPr lang="en-US" sz="1200" dirty="0">
                <a:solidFill>
                  <a:schemeClr val="tx1">
                    <a:lumMod val="50000"/>
                    <a:lumOff val="50000"/>
                  </a:schemeClr>
                </a:solidFill>
                <a:latin typeface="Trebuchet MS" panose="020B0603020202020204" pitchFamily="34" charset="0"/>
              </a:rPr>
            </a:br>
            <a:r>
              <a:rPr lang="en-US" sz="1200" dirty="0">
                <a:solidFill>
                  <a:schemeClr val="tx1">
                    <a:lumMod val="50000"/>
                    <a:lumOff val="50000"/>
                  </a:schemeClr>
                </a:solidFill>
                <a:latin typeface="Trebuchet MS" panose="020B0603020202020204" pitchFamily="34" charset="0"/>
              </a:rPr>
              <a:t>https://demography.dola.colorado.gov/assets/html/netmigcomp.html</a:t>
            </a:r>
          </a:p>
        </p:txBody>
      </p:sp>
      <p:grpSp>
        <p:nvGrpSpPr>
          <p:cNvPr id="12" name="Group 11" descr="Icon of Colorado indicating state trends">
            <a:extLst>
              <a:ext uri="{FF2B5EF4-FFF2-40B4-BE49-F238E27FC236}">
                <a16:creationId xmlns:a16="http://schemas.microsoft.com/office/drawing/2014/main" id="{50F6804D-7229-90FF-628F-D0A9029633A7}"/>
              </a:ext>
            </a:extLst>
          </p:cNvPr>
          <p:cNvGrpSpPr/>
          <p:nvPr/>
        </p:nvGrpSpPr>
        <p:grpSpPr>
          <a:xfrm>
            <a:off x="11066586" y="444380"/>
            <a:ext cx="1027367" cy="675315"/>
            <a:chOff x="7859720" y="221065"/>
            <a:chExt cx="1161789" cy="763674"/>
          </a:xfrm>
        </p:grpSpPr>
        <p:pic>
          <p:nvPicPr>
            <p:cNvPr id="13" name="Picture 2" descr="Colorado, geography, map, state, usa icon - Download on Iconfinder">
              <a:extLst>
                <a:ext uri="{FF2B5EF4-FFF2-40B4-BE49-F238E27FC236}">
                  <a16:creationId xmlns:a16="http://schemas.microsoft.com/office/drawing/2014/main" id="{60FB5446-9D8C-F8A7-8B92-0AC0791D8EDA}"/>
                </a:ext>
              </a:extLst>
            </p:cNvPr>
            <p:cNvPicPr>
              <a:picLocks noChangeAspect="1" noChangeArrowheads="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B14D047-3662-C80D-8B79-DC3052ED3F83}"/>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4102281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
          <p:cNvSpPr txBox="1">
            <a:spLocks noGrp="1"/>
          </p:cNvSpPr>
          <p:nvPr>
            <p:ph type="title"/>
          </p:nvPr>
        </p:nvSpPr>
        <p:spPr>
          <a:xfrm>
            <a:off x="444500" y="1320800"/>
            <a:ext cx="3483688" cy="42164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FFFFFF"/>
              </a:buClr>
              <a:buSzPts val="7200"/>
              <a:buFont typeface="Trebuchet MS"/>
              <a:buNone/>
            </a:pPr>
            <a:r>
              <a:rPr lang="en-US"/>
              <a:t>Key </a:t>
            </a:r>
            <a:br>
              <a:rPr lang="en-US"/>
            </a:br>
            <a:r>
              <a:rPr lang="en-US"/>
              <a:t>Population</a:t>
            </a:r>
            <a:br>
              <a:rPr lang="en-US"/>
            </a:br>
            <a:r>
              <a:rPr lang="en-US"/>
              <a:t>Trends</a:t>
            </a:r>
            <a:endParaRPr/>
          </a:p>
        </p:txBody>
      </p:sp>
      <p:sp>
        <p:nvSpPr>
          <p:cNvPr id="132" name="Google Shape;132;p2"/>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33" name="Google Shape;133;p2"/>
          <p:cNvSpPr txBox="1"/>
          <p:nvPr/>
        </p:nvSpPr>
        <p:spPr>
          <a:xfrm>
            <a:off x="4397281" y="1571624"/>
            <a:ext cx="7992393" cy="484146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100000"/>
              </a:lnSpc>
              <a:spcBef>
                <a:spcPts val="0"/>
              </a:spcBef>
              <a:spcAft>
                <a:spcPts val="0"/>
              </a:spcAft>
              <a:buClr>
                <a:schemeClr val="dk1"/>
              </a:buClr>
              <a:buSzPts val="3200"/>
              <a:buFont typeface="Arial"/>
              <a:buChar char="•"/>
            </a:pPr>
            <a:r>
              <a:rPr lang="en-US" sz="3200" dirty="0">
                <a:solidFill>
                  <a:schemeClr val="dk1"/>
                </a:solidFill>
                <a:latin typeface="Trebuchet MS"/>
                <a:ea typeface="Trebuchet MS"/>
                <a:cs typeface="Trebuchet MS"/>
                <a:sym typeface="Trebuchet MS"/>
              </a:rPr>
              <a:t>Lower fertility rates = Fewer births</a:t>
            </a:r>
            <a:endParaRPr dirty="0"/>
          </a:p>
          <a:p>
            <a:pPr marL="228600" marR="0" lvl="0" indent="-228600" algn="l" rtl="0">
              <a:lnSpc>
                <a:spcPct val="150000"/>
              </a:lnSpc>
              <a:spcBef>
                <a:spcPts val="0"/>
              </a:spcBef>
              <a:spcAft>
                <a:spcPts val="0"/>
              </a:spcAft>
              <a:buClr>
                <a:schemeClr val="dk1"/>
              </a:buClr>
              <a:buSzPts val="3200"/>
              <a:buFont typeface="Arial"/>
              <a:buChar char="•"/>
            </a:pPr>
            <a:r>
              <a:rPr lang="en-US" sz="3200" dirty="0">
                <a:solidFill>
                  <a:schemeClr val="dk1"/>
                </a:solidFill>
                <a:latin typeface="Trebuchet MS"/>
                <a:ea typeface="Trebuchet MS"/>
                <a:cs typeface="Trebuchet MS"/>
                <a:sym typeface="Trebuchet MS"/>
              </a:rPr>
              <a:t>Aging = More deaths</a:t>
            </a:r>
            <a:endParaRPr dirty="0"/>
          </a:p>
          <a:p>
            <a:pPr marL="685800" marR="0" lvl="1" indent="-228600" algn="l" rtl="0">
              <a:lnSpc>
                <a:spcPct val="150000"/>
              </a:lnSpc>
              <a:spcBef>
                <a:spcPts val="0"/>
              </a:spcBef>
              <a:spcAft>
                <a:spcPts val="0"/>
              </a:spcAft>
              <a:buClr>
                <a:srgbClr val="595959"/>
              </a:buClr>
              <a:buSzPts val="3200"/>
              <a:buFont typeface="Arial"/>
              <a:buChar char="•"/>
            </a:pPr>
            <a:r>
              <a:rPr lang="en-US" sz="3200" b="0" i="0" u="none" strike="noStrike" cap="none" dirty="0">
                <a:solidFill>
                  <a:srgbClr val="595959"/>
                </a:solidFill>
                <a:latin typeface="Trebuchet MS"/>
                <a:ea typeface="Trebuchet MS"/>
                <a:cs typeface="Trebuchet MS"/>
                <a:sym typeface="Trebuchet MS"/>
              </a:rPr>
              <a:t>Slower population growth</a:t>
            </a:r>
            <a:endParaRPr dirty="0"/>
          </a:p>
          <a:p>
            <a:pPr marL="228600" marR="0" lvl="0" indent="-152400" algn="l" rtl="0">
              <a:lnSpc>
                <a:spcPct val="100000"/>
              </a:lnSpc>
              <a:spcBef>
                <a:spcPts val="600"/>
              </a:spcBef>
              <a:spcAft>
                <a:spcPts val="0"/>
              </a:spcAft>
              <a:buClr>
                <a:schemeClr val="dk1"/>
              </a:buClr>
              <a:buSzPts val="1200"/>
              <a:buFont typeface="Arial"/>
              <a:buNone/>
            </a:pPr>
            <a:endParaRPr sz="1200" dirty="0">
              <a:solidFill>
                <a:schemeClr val="dk1"/>
              </a:solidFill>
              <a:latin typeface="Trebuchet MS"/>
              <a:ea typeface="Trebuchet MS"/>
              <a:cs typeface="Trebuchet MS"/>
              <a:sym typeface="Trebuchet MS"/>
            </a:endParaRPr>
          </a:p>
          <a:p>
            <a:pPr marL="228600" marR="0" lvl="0" indent="-228600" algn="l" rtl="0">
              <a:lnSpc>
                <a:spcPct val="100000"/>
              </a:lnSpc>
              <a:spcBef>
                <a:spcPts val="600"/>
              </a:spcBef>
              <a:spcAft>
                <a:spcPts val="0"/>
              </a:spcAft>
              <a:buClr>
                <a:schemeClr val="dk1"/>
              </a:buClr>
              <a:buSzPts val="3200"/>
              <a:buFont typeface="Arial"/>
              <a:buChar char="•"/>
            </a:pPr>
            <a:r>
              <a:rPr lang="en-US" sz="3200" dirty="0">
                <a:solidFill>
                  <a:schemeClr val="dk1"/>
                </a:solidFill>
                <a:latin typeface="Trebuchet MS"/>
                <a:ea typeface="Trebuchet MS"/>
                <a:cs typeface="Trebuchet MS"/>
                <a:sym typeface="Trebuchet MS"/>
              </a:rPr>
              <a:t>Net migration a key population growth driver</a:t>
            </a:r>
            <a:endParaRPr dirty="0"/>
          </a:p>
          <a:p>
            <a:pPr marL="228600" marR="0" lvl="0" indent="-228600" algn="l" rtl="0">
              <a:lnSpc>
                <a:spcPct val="150000"/>
              </a:lnSpc>
              <a:spcBef>
                <a:spcPts val="0"/>
              </a:spcBef>
              <a:spcAft>
                <a:spcPts val="0"/>
              </a:spcAft>
              <a:buClr>
                <a:schemeClr val="dk1"/>
              </a:buClr>
              <a:buSzPts val="3200"/>
              <a:buFont typeface="Arial"/>
              <a:buChar char="•"/>
            </a:pPr>
            <a:r>
              <a:rPr lang="en-US" sz="3200" dirty="0">
                <a:solidFill>
                  <a:schemeClr val="dk1"/>
                </a:solidFill>
                <a:latin typeface="Trebuchet MS"/>
                <a:ea typeface="Trebuchet MS"/>
                <a:cs typeface="Trebuchet MS"/>
                <a:sym typeface="Trebuchet MS"/>
              </a:rPr>
              <a:t>Increasingly diverse</a:t>
            </a:r>
            <a:endParaRPr dirty="0"/>
          </a:p>
        </p:txBody>
      </p:sp>
      <p:grpSp>
        <p:nvGrpSpPr>
          <p:cNvPr id="134" name="Google Shape;134;p2" descr="Image of the world, U.S., and Colorado respresenting that these key population trends apply to all geographies."/>
          <p:cNvGrpSpPr/>
          <p:nvPr/>
        </p:nvGrpSpPr>
        <p:grpSpPr>
          <a:xfrm>
            <a:off x="6096000" y="304800"/>
            <a:ext cx="4012056" cy="1016000"/>
            <a:chOff x="4828533" y="198780"/>
            <a:chExt cx="2257683" cy="571728"/>
          </a:xfrm>
        </p:grpSpPr>
        <p:pic>
          <p:nvPicPr>
            <p:cNvPr id="135" name="Google Shape;135;p2" descr="United States PNG, Vector, PSD, and Clipart With Transparent Background for  Free Download | Pngtree"/>
            <p:cNvPicPr preferRelativeResize="0"/>
            <p:nvPr/>
          </p:nvPicPr>
          <p:blipFill rotWithShape="1">
            <a:blip r:embed="rId3">
              <a:alphaModFix/>
            </a:blip>
            <a:srcRect/>
            <a:stretch/>
          </p:blipFill>
          <p:spPr>
            <a:xfrm>
              <a:off x="5473805" y="198780"/>
              <a:ext cx="841886" cy="571728"/>
            </a:xfrm>
            <a:prstGeom prst="rect">
              <a:avLst/>
            </a:prstGeom>
            <a:noFill/>
            <a:ln>
              <a:noFill/>
            </a:ln>
          </p:spPr>
        </p:pic>
        <p:grpSp>
          <p:nvGrpSpPr>
            <p:cNvPr id="136" name="Google Shape;136;p2"/>
            <p:cNvGrpSpPr/>
            <p:nvPr/>
          </p:nvGrpSpPr>
          <p:grpSpPr>
            <a:xfrm>
              <a:off x="6315691" y="239926"/>
              <a:ext cx="770525" cy="506486"/>
              <a:chOff x="7859720" y="221065"/>
              <a:chExt cx="1161789" cy="763674"/>
            </a:xfrm>
          </p:grpSpPr>
          <p:pic>
            <p:nvPicPr>
              <p:cNvPr id="137" name="Google Shape;137;p2" descr="Colorado, geography, map, state, usa icon - Download on Iconfinder"/>
              <p:cNvPicPr preferRelativeResize="0"/>
              <p:nvPr/>
            </p:nvPicPr>
            <p:blipFill rotWithShape="1">
              <a:blip r:embed="rId4">
                <a:alphaModFix/>
              </a:blip>
              <a:srcRect/>
              <a:stretch/>
            </p:blipFill>
            <p:spPr>
              <a:xfrm>
                <a:off x="7859720" y="221065"/>
                <a:ext cx="1161789" cy="763674"/>
              </a:xfrm>
              <a:prstGeom prst="rect">
                <a:avLst/>
              </a:prstGeom>
              <a:noFill/>
              <a:ln>
                <a:noFill/>
              </a:ln>
            </p:spPr>
          </p:pic>
          <p:sp>
            <p:nvSpPr>
              <p:cNvPr id="138" name="Google Shape;138;p2"/>
              <p:cNvSpPr txBox="1"/>
              <p:nvPr/>
            </p:nvSpPr>
            <p:spPr>
              <a:xfrm>
                <a:off x="7987799" y="442162"/>
                <a:ext cx="892394" cy="35301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CO</a:t>
                </a:r>
                <a:endParaRPr/>
              </a:p>
            </p:txBody>
          </p:sp>
        </p:grpSp>
        <p:pic>
          <p:nvPicPr>
            <p:cNvPr id="139" name="Google Shape;139;p2" descr="Earth - Free shapes icons"/>
            <p:cNvPicPr preferRelativeResize="0"/>
            <p:nvPr/>
          </p:nvPicPr>
          <p:blipFill rotWithShape="1">
            <a:blip r:embed="rId5">
              <a:alphaModFix/>
            </a:blip>
            <a:srcRect/>
            <a:stretch/>
          </p:blipFill>
          <p:spPr>
            <a:xfrm>
              <a:off x="4828533" y="206042"/>
              <a:ext cx="541941" cy="541941"/>
            </a:xfrm>
            <a:prstGeom prst="rect">
              <a:avLst/>
            </a:prstGeom>
            <a:noFill/>
            <a:ln>
              <a:noFill/>
            </a:ln>
          </p:spPr>
        </p:pic>
        <p:sp>
          <p:nvSpPr>
            <p:cNvPr id="140" name="Google Shape;140;p2"/>
            <p:cNvSpPr txBox="1"/>
            <p:nvPr/>
          </p:nvSpPr>
          <p:spPr>
            <a:xfrm>
              <a:off x="5517903" y="379062"/>
              <a:ext cx="751491" cy="2341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US</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A1FAB-77C2-E456-3D0F-FF38C382AAD5}"/>
            </a:ext>
          </a:extLst>
        </p:cNvPr>
        <p:cNvGrpSpPr/>
        <p:nvPr/>
      </p:nvGrpSpPr>
      <p:grpSpPr>
        <a:xfrm>
          <a:off x="0" y="0"/>
          <a:ext cx="0" cy="0"/>
          <a:chOff x="0" y="0"/>
          <a:chExt cx="0" cy="0"/>
        </a:xfrm>
      </p:grpSpPr>
      <p:pic>
        <p:nvPicPr>
          <p:cNvPr id="4" name="Picture 3" descr="Pitkin County net migration by age. Net migration is positive among 20 and 30-year olds.">
            <a:extLst>
              <a:ext uri="{FF2B5EF4-FFF2-40B4-BE49-F238E27FC236}">
                <a16:creationId xmlns:a16="http://schemas.microsoft.com/office/drawing/2014/main" id="{2FDF697B-6571-AD90-3496-C3E9DA0D63EB}"/>
              </a:ext>
            </a:extLst>
          </p:cNvPr>
          <p:cNvPicPr>
            <a:picLocks noChangeAspect="1"/>
          </p:cNvPicPr>
          <p:nvPr/>
        </p:nvPicPr>
        <p:blipFill>
          <a:blip r:embed="rId2"/>
          <a:stretch>
            <a:fillRect/>
          </a:stretch>
        </p:blipFill>
        <p:spPr>
          <a:xfrm>
            <a:off x="415599" y="1509498"/>
            <a:ext cx="10920537" cy="4543830"/>
          </a:xfrm>
          <a:prstGeom prst="rect">
            <a:avLst/>
          </a:prstGeom>
        </p:spPr>
      </p:pic>
      <p:sp>
        <p:nvSpPr>
          <p:cNvPr id="2" name="Title 1">
            <a:extLst>
              <a:ext uri="{FF2B5EF4-FFF2-40B4-BE49-F238E27FC236}">
                <a16:creationId xmlns:a16="http://schemas.microsoft.com/office/drawing/2014/main" id="{FC219C1F-B1A1-2147-55C5-2F1063163CAA}"/>
              </a:ext>
            </a:extLst>
          </p:cNvPr>
          <p:cNvSpPr>
            <a:spLocks noGrp="1"/>
          </p:cNvSpPr>
          <p:nvPr>
            <p:ph type="title"/>
          </p:nvPr>
        </p:nvSpPr>
        <p:spPr/>
        <p:txBody>
          <a:bodyPr>
            <a:normAutofit fontScale="90000"/>
          </a:bodyPr>
          <a:lstStyle/>
          <a:p>
            <a:r>
              <a:rPr lang="en-US" dirty="0"/>
              <a:t>Pitkin County Net Migration by Age</a:t>
            </a:r>
          </a:p>
        </p:txBody>
      </p:sp>
      <p:sp>
        <p:nvSpPr>
          <p:cNvPr id="9" name="TextBox 8">
            <a:extLst>
              <a:ext uri="{FF2B5EF4-FFF2-40B4-BE49-F238E27FC236}">
                <a16:creationId xmlns:a16="http://schemas.microsoft.com/office/drawing/2014/main" id="{86C9C9D5-ADE4-DDE4-B720-05993022181B}"/>
              </a:ext>
            </a:extLst>
          </p:cNvPr>
          <p:cNvSpPr txBox="1"/>
          <p:nvPr/>
        </p:nvSpPr>
        <p:spPr>
          <a:xfrm>
            <a:off x="415600" y="1047834"/>
            <a:ext cx="6537771" cy="461665"/>
          </a:xfrm>
          <a:prstGeom prst="rect">
            <a:avLst/>
          </a:prstGeom>
          <a:noFill/>
        </p:spPr>
        <p:txBody>
          <a:bodyPr wrap="square" rtlCol="0">
            <a:spAutoFit/>
          </a:bodyPr>
          <a:lstStyle/>
          <a:p>
            <a:r>
              <a:rPr lang="en-US" sz="2400" dirty="0"/>
              <a:t>Net Migrants, 2010 to 2020</a:t>
            </a:r>
          </a:p>
        </p:txBody>
      </p:sp>
      <p:sp>
        <p:nvSpPr>
          <p:cNvPr id="10" name="TextBox 9">
            <a:extLst>
              <a:ext uri="{FF2B5EF4-FFF2-40B4-BE49-F238E27FC236}">
                <a16:creationId xmlns:a16="http://schemas.microsoft.com/office/drawing/2014/main" id="{B6B0FDD1-4CEF-877B-FC25-E5D07DFAF077}"/>
              </a:ext>
            </a:extLst>
          </p:cNvPr>
          <p:cNvSpPr txBox="1"/>
          <p:nvPr/>
        </p:nvSpPr>
        <p:spPr>
          <a:xfrm>
            <a:off x="1721550" y="6149539"/>
            <a:ext cx="7319845" cy="461665"/>
          </a:xfrm>
          <a:prstGeom prst="rect">
            <a:avLst/>
          </a:prstGeom>
          <a:noFill/>
          <a:ln>
            <a:noFill/>
          </a:ln>
        </p:spPr>
        <p:txBody>
          <a:bodyPr wrap="square" rtlCol="0">
            <a:spAutoFit/>
          </a:bodyPr>
          <a:lstStyle/>
          <a:p>
            <a:r>
              <a:rPr lang="en-US" sz="1200" dirty="0">
                <a:solidFill>
                  <a:schemeClr val="tx1">
                    <a:lumMod val="50000"/>
                    <a:lumOff val="50000"/>
                  </a:schemeClr>
                </a:solidFill>
                <a:latin typeface="Trebuchet MS" panose="020B0603020202020204" pitchFamily="34" charset="0"/>
              </a:rPr>
              <a:t>Source: State Demography Office analysis of U.S. Census Bureau 2020 and 2010 data.</a:t>
            </a:r>
            <a:br>
              <a:rPr lang="en-US" sz="1200" dirty="0">
                <a:solidFill>
                  <a:schemeClr val="tx1">
                    <a:lumMod val="50000"/>
                    <a:lumOff val="50000"/>
                  </a:schemeClr>
                </a:solidFill>
                <a:latin typeface="Trebuchet MS" panose="020B0603020202020204" pitchFamily="34" charset="0"/>
              </a:rPr>
            </a:br>
            <a:r>
              <a:rPr lang="en-US" sz="1200" dirty="0">
                <a:solidFill>
                  <a:schemeClr val="tx1">
                    <a:lumMod val="50000"/>
                    <a:lumOff val="50000"/>
                  </a:schemeClr>
                </a:solidFill>
                <a:latin typeface="Trebuchet MS" panose="020B0603020202020204" pitchFamily="34" charset="0"/>
              </a:rPr>
              <a:t>https://demography.dola.colorado.gov/assets/html/netmigcomp.html</a:t>
            </a:r>
          </a:p>
        </p:txBody>
      </p:sp>
      <p:grpSp>
        <p:nvGrpSpPr>
          <p:cNvPr id="12" name="Group 11" descr="Icon of Colorado indicating state trends">
            <a:extLst>
              <a:ext uri="{FF2B5EF4-FFF2-40B4-BE49-F238E27FC236}">
                <a16:creationId xmlns:a16="http://schemas.microsoft.com/office/drawing/2014/main" id="{1122B4E1-BFC2-1401-1281-263B5F0C2758}"/>
              </a:ext>
            </a:extLst>
          </p:cNvPr>
          <p:cNvGrpSpPr/>
          <p:nvPr/>
        </p:nvGrpSpPr>
        <p:grpSpPr>
          <a:xfrm>
            <a:off x="11066586" y="444380"/>
            <a:ext cx="1027367" cy="675315"/>
            <a:chOff x="7859720" y="221065"/>
            <a:chExt cx="1161789" cy="763674"/>
          </a:xfrm>
        </p:grpSpPr>
        <p:pic>
          <p:nvPicPr>
            <p:cNvPr id="13" name="Picture 2" descr="Colorado, geography, map, state, usa icon - Download on Iconfinder">
              <a:extLst>
                <a:ext uri="{FF2B5EF4-FFF2-40B4-BE49-F238E27FC236}">
                  <a16:creationId xmlns:a16="http://schemas.microsoft.com/office/drawing/2014/main" id="{D9195B56-A132-3D51-1C7E-FC32A55C724B}"/>
                </a:ext>
              </a:extLst>
            </p:cNvPr>
            <p:cNvPicPr>
              <a:picLocks noChangeAspect="1" noChangeArrowheads="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BCC887C-23DA-7A3C-AED7-FE71E06488AC}"/>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191842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09942-1CC7-FC2E-065A-065DA1398EDB}"/>
            </a:ext>
          </a:extLst>
        </p:cNvPr>
        <p:cNvGrpSpPr/>
        <p:nvPr/>
      </p:nvGrpSpPr>
      <p:grpSpPr>
        <a:xfrm>
          <a:off x="0" y="0"/>
          <a:ext cx="0" cy="0"/>
          <a:chOff x="0" y="0"/>
          <a:chExt cx="0" cy="0"/>
        </a:xfrm>
      </p:grpSpPr>
      <p:pic>
        <p:nvPicPr>
          <p:cNvPr id="5" name="Picture 4" descr="Jackson County net migration by age. Net migration is positive among 30 and 40-year olds and children.">
            <a:extLst>
              <a:ext uri="{FF2B5EF4-FFF2-40B4-BE49-F238E27FC236}">
                <a16:creationId xmlns:a16="http://schemas.microsoft.com/office/drawing/2014/main" id="{24754FB2-F682-6EAD-A196-2FBF5CBB37D7}"/>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629318" y="1540277"/>
            <a:ext cx="10537060" cy="4475552"/>
          </a:xfrm>
          <a:prstGeom prst="rect">
            <a:avLst/>
          </a:prstGeom>
        </p:spPr>
      </p:pic>
      <p:sp>
        <p:nvSpPr>
          <p:cNvPr id="2" name="Title 1">
            <a:extLst>
              <a:ext uri="{FF2B5EF4-FFF2-40B4-BE49-F238E27FC236}">
                <a16:creationId xmlns:a16="http://schemas.microsoft.com/office/drawing/2014/main" id="{EAC20D44-7C13-DDB6-D0D5-336A5C1E45F6}"/>
              </a:ext>
            </a:extLst>
          </p:cNvPr>
          <p:cNvSpPr>
            <a:spLocks noGrp="1"/>
          </p:cNvSpPr>
          <p:nvPr>
            <p:ph type="title"/>
          </p:nvPr>
        </p:nvSpPr>
        <p:spPr/>
        <p:txBody>
          <a:bodyPr>
            <a:normAutofit fontScale="90000"/>
          </a:bodyPr>
          <a:lstStyle/>
          <a:p>
            <a:r>
              <a:rPr lang="en-US" dirty="0"/>
              <a:t>Jackson County Net Migration by Age</a:t>
            </a:r>
          </a:p>
        </p:txBody>
      </p:sp>
      <p:sp>
        <p:nvSpPr>
          <p:cNvPr id="9" name="TextBox 8">
            <a:extLst>
              <a:ext uri="{FF2B5EF4-FFF2-40B4-BE49-F238E27FC236}">
                <a16:creationId xmlns:a16="http://schemas.microsoft.com/office/drawing/2014/main" id="{F8C7380B-52EA-1F0D-9653-85DDCE494C59}"/>
              </a:ext>
            </a:extLst>
          </p:cNvPr>
          <p:cNvSpPr txBox="1"/>
          <p:nvPr/>
        </p:nvSpPr>
        <p:spPr>
          <a:xfrm>
            <a:off x="415600" y="1047834"/>
            <a:ext cx="6537771" cy="461665"/>
          </a:xfrm>
          <a:prstGeom prst="rect">
            <a:avLst/>
          </a:prstGeom>
          <a:noFill/>
        </p:spPr>
        <p:txBody>
          <a:bodyPr wrap="square" rtlCol="0">
            <a:spAutoFit/>
          </a:bodyPr>
          <a:lstStyle/>
          <a:p>
            <a:r>
              <a:rPr lang="en-US" sz="2400" dirty="0"/>
              <a:t>Net Migrants, 2010 to 2020</a:t>
            </a:r>
          </a:p>
        </p:txBody>
      </p:sp>
      <p:sp>
        <p:nvSpPr>
          <p:cNvPr id="10" name="TextBox 9">
            <a:extLst>
              <a:ext uri="{FF2B5EF4-FFF2-40B4-BE49-F238E27FC236}">
                <a16:creationId xmlns:a16="http://schemas.microsoft.com/office/drawing/2014/main" id="{0C3CAA84-42F2-9AA7-2833-135134F0BC5E}"/>
              </a:ext>
            </a:extLst>
          </p:cNvPr>
          <p:cNvSpPr txBox="1"/>
          <p:nvPr/>
        </p:nvSpPr>
        <p:spPr>
          <a:xfrm>
            <a:off x="1721550" y="6149539"/>
            <a:ext cx="7319845" cy="461665"/>
          </a:xfrm>
          <a:prstGeom prst="rect">
            <a:avLst/>
          </a:prstGeom>
          <a:noFill/>
          <a:ln>
            <a:noFill/>
          </a:ln>
        </p:spPr>
        <p:txBody>
          <a:bodyPr wrap="square" rtlCol="0">
            <a:spAutoFit/>
          </a:bodyPr>
          <a:lstStyle/>
          <a:p>
            <a:r>
              <a:rPr lang="en-US" sz="1200" dirty="0">
                <a:solidFill>
                  <a:schemeClr val="tx1">
                    <a:lumMod val="50000"/>
                    <a:lumOff val="50000"/>
                  </a:schemeClr>
                </a:solidFill>
                <a:latin typeface="Trebuchet MS" panose="020B0603020202020204" pitchFamily="34" charset="0"/>
              </a:rPr>
              <a:t>Source: State Demography Office analysis of U.S. Census Bureau 2020 and 2010 data.</a:t>
            </a:r>
            <a:br>
              <a:rPr lang="en-US" sz="1200" dirty="0">
                <a:solidFill>
                  <a:schemeClr val="tx1">
                    <a:lumMod val="50000"/>
                    <a:lumOff val="50000"/>
                  </a:schemeClr>
                </a:solidFill>
                <a:latin typeface="Trebuchet MS" panose="020B0603020202020204" pitchFamily="34" charset="0"/>
              </a:rPr>
            </a:br>
            <a:r>
              <a:rPr lang="en-US" sz="1200" dirty="0">
                <a:solidFill>
                  <a:schemeClr val="tx1">
                    <a:lumMod val="50000"/>
                    <a:lumOff val="50000"/>
                  </a:schemeClr>
                </a:solidFill>
                <a:latin typeface="Trebuchet MS" panose="020B0603020202020204" pitchFamily="34" charset="0"/>
              </a:rPr>
              <a:t>https://demography.dola.colorado.gov/assets/html/netmigcomp.html</a:t>
            </a:r>
          </a:p>
        </p:txBody>
      </p:sp>
      <p:grpSp>
        <p:nvGrpSpPr>
          <p:cNvPr id="12" name="Group 11" descr="Icon of Colorado indicating state trends">
            <a:extLst>
              <a:ext uri="{FF2B5EF4-FFF2-40B4-BE49-F238E27FC236}">
                <a16:creationId xmlns:a16="http://schemas.microsoft.com/office/drawing/2014/main" id="{65D3B266-0DFE-2C24-ADB7-422B6EA37174}"/>
              </a:ext>
            </a:extLst>
          </p:cNvPr>
          <p:cNvGrpSpPr/>
          <p:nvPr/>
        </p:nvGrpSpPr>
        <p:grpSpPr>
          <a:xfrm>
            <a:off x="11066586" y="444380"/>
            <a:ext cx="1027367" cy="675315"/>
            <a:chOff x="7859720" y="221065"/>
            <a:chExt cx="1161789" cy="763674"/>
          </a:xfrm>
        </p:grpSpPr>
        <p:pic>
          <p:nvPicPr>
            <p:cNvPr id="13" name="Picture 2" descr="Colorado, geography, map, state, usa icon - Download on Iconfinder">
              <a:extLst>
                <a:ext uri="{FF2B5EF4-FFF2-40B4-BE49-F238E27FC236}">
                  <a16:creationId xmlns:a16="http://schemas.microsoft.com/office/drawing/2014/main" id="{BE9BC0F7-7FA9-7D3E-D79A-0F7A13A77C30}"/>
                </a:ext>
              </a:extLst>
            </p:cNvPr>
            <p:cNvPicPr>
              <a:picLocks noChangeAspect="1" noChangeArrowheads="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D22F1CD-A80A-C602-582B-09D67B13CCB5}"/>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2161982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5"/>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4000"/>
              <a:t>Ten-Year Population Growth Outlook</a:t>
            </a:r>
            <a:endParaRPr sz="4000">
              <a:solidFill>
                <a:schemeClr val="dk1"/>
              </a:solidFill>
            </a:endParaRPr>
          </a:p>
        </p:txBody>
      </p:sp>
      <p:sp>
        <p:nvSpPr>
          <p:cNvPr id="296" name="Google Shape;296;p15"/>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297" name="Google Shape;297;p15"/>
          <p:cNvSpPr txBox="1"/>
          <p:nvPr/>
        </p:nvSpPr>
        <p:spPr>
          <a:xfrm>
            <a:off x="7781544" y="1594104"/>
            <a:ext cx="3994856" cy="2123658"/>
          </a:xfrm>
          <a:prstGeom prst="rect">
            <a:avLst/>
          </a:prstGeom>
          <a:noFill/>
          <a:ln>
            <a:noFill/>
          </a:ln>
        </p:spPr>
        <p:txBody>
          <a:bodyPr spcFirstLastPara="1" wrap="square" lIns="91425" tIns="45700" rIns="91425" bIns="45700" anchor="t" anchorCtr="0">
            <a:spAutoFit/>
          </a:bodyPr>
          <a:lstStyle/>
          <a:p>
            <a:pPr marL="182880" marR="0" lvl="0" indent="-182880" algn="l" rtl="0">
              <a:spcBef>
                <a:spcPts val="0"/>
              </a:spcBef>
              <a:spcAft>
                <a:spcPts val="0"/>
              </a:spcAft>
              <a:buClr>
                <a:schemeClr val="dk1"/>
              </a:buClr>
              <a:buSzPts val="2200"/>
              <a:buFont typeface="Arial"/>
              <a:buChar char="•"/>
            </a:pPr>
            <a:r>
              <a:rPr lang="en-US" sz="2200">
                <a:solidFill>
                  <a:schemeClr val="dk1"/>
                </a:solidFill>
                <a:latin typeface="Trebuchet MS"/>
                <a:ea typeface="Trebuchet MS"/>
                <a:cs typeface="Trebuchet MS"/>
                <a:sym typeface="Trebuchet MS"/>
              </a:rPr>
              <a:t>Front range still leading growth</a:t>
            </a:r>
            <a:endParaRPr/>
          </a:p>
          <a:p>
            <a:pPr marL="182880" marR="0" lvl="0" indent="-43179" algn="l" rtl="0">
              <a:spcBef>
                <a:spcPts val="0"/>
              </a:spcBef>
              <a:spcAft>
                <a:spcPts val="0"/>
              </a:spcAft>
              <a:buClr>
                <a:schemeClr val="dk1"/>
              </a:buClr>
              <a:buSzPts val="2200"/>
              <a:buFont typeface="Arial"/>
              <a:buNone/>
            </a:pPr>
            <a:endParaRPr sz="2200">
              <a:solidFill>
                <a:schemeClr val="dk1"/>
              </a:solidFill>
              <a:latin typeface="Trebuchet MS"/>
              <a:ea typeface="Trebuchet MS"/>
              <a:cs typeface="Trebuchet MS"/>
              <a:sym typeface="Trebuchet MS"/>
            </a:endParaRPr>
          </a:p>
          <a:p>
            <a:pPr marL="182880" marR="0" lvl="0" indent="-182880" algn="l" rtl="0">
              <a:spcBef>
                <a:spcPts val="0"/>
              </a:spcBef>
              <a:spcAft>
                <a:spcPts val="0"/>
              </a:spcAft>
              <a:buClr>
                <a:schemeClr val="dk1"/>
              </a:buClr>
              <a:buSzPts val="2200"/>
              <a:buFont typeface="Arial"/>
              <a:buChar char="•"/>
            </a:pPr>
            <a:r>
              <a:rPr lang="en-US" sz="2200">
                <a:solidFill>
                  <a:schemeClr val="dk1"/>
                </a:solidFill>
                <a:latin typeface="Trebuchet MS"/>
                <a:ea typeface="Trebuchet MS"/>
                <a:cs typeface="Trebuchet MS"/>
                <a:sym typeface="Trebuchet MS"/>
              </a:rPr>
              <a:t>Growth heavily contingent upon net migration</a:t>
            </a:r>
            <a:endParaRPr/>
          </a:p>
          <a:p>
            <a:pPr marL="0" marR="0" lvl="0" indent="0" algn="l" rtl="0">
              <a:spcBef>
                <a:spcPts val="0"/>
              </a:spcBef>
              <a:spcAft>
                <a:spcPts val="0"/>
              </a:spcAft>
              <a:buNone/>
            </a:pPr>
            <a:endParaRPr sz="2200">
              <a:solidFill>
                <a:schemeClr val="dk1"/>
              </a:solidFill>
              <a:latin typeface="Trebuchet MS"/>
              <a:ea typeface="Trebuchet MS"/>
              <a:cs typeface="Trebuchet MS"/>
              <a:sym typeface="Trebuchet MS"/>
            </a:endParaRPr>
          </a:p>
        </p:txBody>
      </p:sp>
      <p:sp>
        <p:nvSpPr>
          <p:cNvPr id="298" name="Google Shape;298;p15"/>
          <p:cNvSpPr txBox="1"/>
          <p:nvPr/>
        </p:nvSpPr>
        <p:spPr>
          <a:xfrm>
            <a:off x="1692504" y="6386330"/>
            <a:ext cx="7463600" cy="307722"/>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a:t>
            </a:r>
            <a:endParaRPr sz="1200">
              <a:solidFill>
                <a:srgbClr val="7F7F7F"/>
              </a:solidFill>
              <a:latin typeface="Trebuchet MS"/>
              <a:ea typeface="Trebuchet MS"/>
              <a:cs typeface="Trebuchet MS"/>
              <a:sym typeface="Trebuchet MS"/>
            </a:endParaRPr>
          </a:p>
        </p:txBody>
      </p:sp>
      <p:pic>
        <p:nvPicPr>
          <p:cNvPr id="299" name="Google Shape;299;p15" descr="Map of population growth by county. Counties in the front range are expected to grow the most between 2024 and 2034."/>
          <p:cNvPicPr preferRelativeResize="0"/>
          <p:nvPr/>
        </p:nvPicPr>
        <p:blipFill rotWithShape="1">
          <a:blip r:embed="rId3">
            <a:alphaModFix/>
          </a:blip>
          <a:srcRect/>
          <a:stretch/>
        </p:blipFill>
        <p:spPr>
          <a:xfrm>
            <a:off x="964205" y="1151609"/>
            <a:ext cx="6410262" cy="4953385"/>
          </a:xfrm>
          <a:prstGeom prst="rect">
            <a:avLst/>
          </a:prstGeom>
          <a:noFill/>
          <a:ln>
            <a:noFill/>
          </a:ln>
        </p:spPr>
      </p:pic>
      <p:grpSp>
        <p:nvGrpSpPr>
          <p:cNvPr id="3" name="Group 2" descr="Icon of Colorado indicating state trends">
            <a:extLst>
              <a:ext uri="{FF2B5EF4-FFF2-40B4-BE49-F238E27FC236}">
                <a16:creationId xmlns:a16="http://schemas.microsoft.com/office/drawing/2014/main" id="{6118EFDE-0B24-914F-575D-49CDBBC3F4EC}"/>
              </a:ext>
            </a:extLst>
          </p:cNvPr>
          <p:cNvGrpSpPr/>
          <p:nvPr/>
        </p:nvGrpSpPr>
        <p:grpSpPr>
          <a:xfrm>
            <a:off x="11066586" y="444380"/>
            <a:ext cx="1027367" cy="675315"/>
            <a:chOff x="7859720" y="221065"/>
            <a:chExt cx="1161789" cy="763674"/>
          </a:xfrm>
        </p:grpSpPr>
        <p:pic>
          <p:nvPicPr>
            <p:cNvPr id="4" name="Picture 2" descr="Colorado, geography, map, state, usa icon - Download on Iconfinder">
              <a:extLst>
                <a:ext uri="{FF2B5EF4-FFF2-40B4-BE49-F238E27FC236}">
                  <a16:creationId xmlns:a16="http://schemas.microsoft.com/office/drawing/2014/main" id="{2799F3B1-4902-0C4C-9FF2-C592963DFA61}"/>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2D652FF-4D7F-AEA4-326F-952FCDD24491}"/>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spTree>
    <p:extLst>
      <p:ext uri="{BB962C8B-B14F-4D97-AF65-F5344CB8AC3E}">
        <p14:creationId xmlns:p14="http://schemas.microsoft.com/office/powerpoint/2010/main" val="823767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308" name="Google Shape;308;p16"/>
          <p:cNvSpPr txBox="1">
            <a:spLocks noGrp="1"/>
          </p:cNvSpPr>
          <p:nvPr>
            <p:ph type="title" idx="4294967295"/>
          </p:nvPr>
        </p:nvSpPr>
        <p:spPr>
          <a:xfrm>
            <a:off x="0" y="2886075"/>
            <a:ext cx="12192000" cy="1456266"/>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r>
              <a:rPr lang="en-US" sz="4400" b="0" i="0" u="none" strike="noStrike" cap="none">
                <a:solidFill>
                  <a:schemeClr val="dk1"/>
                </a:solidFill>
                <a:latin typeface="Trebuchet MS"/>
                <a:ea typeface="Trebuchet MS"/>
                <a:cs typeface="Trebuchet MS"/>
                <a:sym typeface="Trebuchet MS"/>
              </a:rPr>
              <a:t>Race &amp; Ethnicity</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5" name="Picture 4" descr="NWCCOG's population by age and race/ethnicity as of 2024.">
            <a:extLst>
              <a:ext uri="{FF2B5EF4-FFF2-40B4-BE49-F238E27FC236}">
                <a16:creationId xmlns:a16="http://schemas.microsoft.com/office/drawing/2014/main" id="{79787A70-7218-01AC-E7F4-97DD9EE042B9}"/>
              </a:ext>
            </a:extLst>
          </p:cNvPr>
          <p:cNvPicPr>
            <a:picLocks noChangeAspect="1"/>
          </p:cNvPicPr>
          <p:nvPr/>
        </p:nvPicPr>
        <p:blipFill>
          <a:blip r:embed="rId3"/>
          <a:stretch>
            <a:fillRect/>
          </a:stretch>
        </p:blipFill>
        <p:spPr>
          <a:xfrm>
            <a:off x="524733" y="1466734"/>
            <a:ext cx="11138357" cy="4767485"/>
          </a:xfrm>
          <a:prstGeom prst="rect">
            <a:avLst/>
          </a:prstGeom>
        </p:spPr>
      </p:pic>
      <p:sp>
        <p:nvSpPr>
          <p:cNvPr id="314" name="Google Shape;314;p17"/>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600" dirty="0"/>
              <a:t>NWCCOG’s Population by Race and Ethnicity, 2024</a:t>
            </a:r>
            <a:endParaRPr sz="4400" dirty="0"/>
          </a:p>
        </p:txBody>
      </p:sp>
      <p:sp>
        <p:nvSpPr>
          <p:cNvPr id="315" name="Google Shape;315;p17"/>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316" name="Google Shape;316;p17"/>
          <p:cNvSpPr txBox="1"/>
          <p:nvPr/>
        </p:nvSpPr>
        <p:spPr>
          <a:xfrm>
            <a:off x="1665453" y="6219566"/>
            <a:ext cx="7463600" cy="49238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a:t>
            </a:r>
            <a:endParaRPr/>
          </a:p>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https://demography.dola.colorado.gov/assets/html/racebyage.html</a:t>
            </a:r>
            <a:endParaRPr sz="1200">
              <a:solidFill>
                <a:srgbClr val="7F7F7F"/>
              </a:solidFill>
              <a:latin typeface="Trebuchet MS"/>
              <a:ea typeface="Trebuchet MS"/>
              <a:cs typeface="Trebuchet MS"/>
              <a:sym typeface="Trebuchet MS"/>
            </a:endParaRPr>
          </a:p>
        </p:txBody>
      </p:sp>
      <p:sp>
        <p:nvSpPr>
          <p:cNvPr id="317" name="Google Shape;317;p17"/>
          <p:cNvSpPr txBox="1"/>
          <p:nvPr/>
        </p:nvSpPr>
        <p:spPr>
          <a:xfrm>
            <a:off x="3208779" y="1505336"/>
            <a:ext cx="2446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003E82"/>
                </a:solidFill>
                <a:latin typeface="Trebuchet MS"/>
                <a:ea typeface="Trebuchet MS"/>
                <a:cs typeface="Trebuchet MS"/>
                <a:sym typeface="Trebuchet MS"/>
              </a:rPr>
              <a:t>White, Non-Hispanic</a:t>
            </a:r>
            <a:endParaRPr dirty="0"/>
          </a:p>
        </p:txBody>
      </p:sp>
      <p:sp>
        <p:nvSpPr>
          <p:cNvPr id="318" name="Google Shape;318;p17"/>
          <p:cNvSpPr txBox="1"/>
          <p:nvPr/>
        </p:nvSpPr>
        <p:spPr>
          <a:xfrm>
            <a:off x="3312410" y="3833506"/>
            <a:ext cx="244686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accent2"/>
                </a:solidFill>
                <a:latin typeface="Trebuchet MS"/>
                <a:ea typeface="Trebuchet MS"/>
                <a:cs typeface="Trebuchet MS"/>
                <a:sym typeface="Trebuchet MS"/>
              </a:rPr>
              <a:t>Hispanic</a:t>
            </a:r>
            <a:endParaRPr dirty="0"/>
          </a:p>
        </p:txBody>
      </p:sp>
      <p:grpSp>
        <p:nvGrpSpPr>
          <p:cNvPr id="319" name="Google Shape;319;p17" descr="Icon of Colorado indicating state trends"/>
          <p:cNvGrpSpPr/>
          <p:nvPr/>
        </p:nvGrpSpPr>
        <p:grpSpPr>
          <a:xfrm>
            <a:off x="11066586" y="444380"/>
            <a:ext cx="1027367" cy="675315"/>
            <a:chOff x="7859720" y="221065"/>
            <a:chExt cx="1161789" cy="763674"/>
          </a:xfrm>
        </p:grpSpPr>
        <p:pic>
          <p:nvPicPr>
            <p:cNvPr id="320" name="Google Shape;320;p17" descr="Colorado, geography, map, state, usa icon - Download on Iconfinder"/>
            <p:cNvPicPr preferRelativeResize="0"/>
            <p:nvPr/>
          </p:nvPicPr>
          <p:blipFill rotWithShape="1">
            <a:blip r:embed="rId4">
              <a:alphaModFix/>
            </a:blip>
            <a:srcRect/>
            <a:stretch/>
          </p:blipFill>
          <p:spPr>
            <a:xfrm>
              <a:off x="7859720" y="221065"/>
              <a:ext cx="1161789" cy="763674"/>
            </a:xfrm>
            <a:prstGeom prst="rect">
              <a:avLst/>
            </a:prstGeom>
            <a:noFill/>
            <a:ln>
              <a:noFill/>
            </a:ln>
          </p:spPr>
        </p:pic>
        <p:sp>
          <p:nvSpPr>
            <p:cNvPr id="321" name="Google Shape;321;p17"/>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p18"/>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600" dirty="0"/>
              <a:t>NWCC’s Population by Race and Ethnicity, 2024</a:t>
            </a:r>
            <a:endParaRPr sz="4400" dirty="0"/>
          </a:p>
        </p:txBody>
      </p:sp>
      <p:sp>
        <p:nvSpPr>
          <p:cNvPr id="328" name="Google Shape;328;p18"/>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329" name="Google Shape;329;p18"/>
          <p:cNvSpPr txBox="1"/>
          <p:nvPr/>
        </p:nvSpPr>
        <p:spPr>
          <a:xfrm>
            <a:off x="1665453" y="6219566"/>
            <a:ext cx="7463600" cy="492388"/>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a:t>
            </a:r>
            <a:endParaRPr/>
          </a:p>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https://demography.dola.colorado.gov/assets/html/racebyage.html</a:t>
            </a:r>
            <a:endParaRPr sz="1200">
              <a:solidFill>
                <a:srgbClr val="7F7F7F"/>
              </a:solidFill>
              <a:latin typeface="Trebuchet MS"/>
              <a:ea typeface="Trebuchet MS"/>
              <a:cs typeface="Trebuchet MS"/>
              <a:sym typeface="Trebuchet MS"/>
            </a:endParaRPr>
          </a:p>
        </p:txBody>
      </p:sp>
      <p:grpSp>
        <p:nvGrpSpPr>
          <p:cNvPr id="330" name="Google Shape;330;p18" descr="Icon of Colorado indicating state trends"/>
          <p:cNvGrpSpPr/>
          <p:nvPr/>
        </p:nvGrpSpPr>
        <p:grpSpPr>
          <a:xfrm>
            <a:off x="11066586" y="444380"/>
            <a:ext cx="1027367" cy="675315"/>
            <a:chOff x="7859720" y="221065"/>
            <a:chExt cx="1161789" cy="763674"/>
          </a:xfrm>
        </p:grpSpPr>
        <p:pic>
          <p:nvPicPr>
            <p:cNvPr id="331" name="Google Shape;331;p18" descr="Colorado, geography, map, state, usa icon - Download on Iconfinder"/>
            <p:cNvPicPr preferRelativeResize="0"/>
            <p:nvPr/>
          </p:nvPicPr>
          <p:blipFill rotWithShape="1">
            <a:blip r:embed="rId3">
              <a:alphaModFix/>
            </a:blip>
            <a:srcRect/>
            <a:stretch/>
          </p:blipFill>
          <p:spPr>
            <a:xfrm>
              <a:off x="7859720" y="221065"/>
              <a:ext cx="1161789" cy="763674"/>
            </a:xfrm>
            <a:prstGeom prst="rect">
              <a:avLst/>
            </a:prstGeom>
            <a:noFill/>
            <a:ln>
              <a:noFill/>
            </a:ln>
          </p:spPr>
        </p:pic>
        <p:sp>
          <p:nvSpPr>
            <p:cNvPr id="332" name="Google Shape;332;p18"/>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pic>
        <p:nvPicPr>
          <p:cNvPr id="5" name="Picture 4" descr="NWCCOG's population by age and race/ethnicity as of 2024.">
            <a:extLst>
              <a:ext uri="{FF2B5EF4-FFF2-40B4-BE49-F238E27FC236}">
                <a16:creationId xmlns:a16="http://schemas.microsoft.com/office/drawing/2014/main" id="{2F6093D7-B6D7-94D6-145D-1DB5E53DC48D}"/>
              </a:ext>
            </a:extLst>
          </p:cNvPr>
          <p:cNvPicPr>
            <a:picLocks noChangeAspect="1"/>
          </p:cNvPicPr>
          <p:nvPr/>
        </p:nvPicPr>
        <p:blipFill>
          <a:blip r:embed="rId4"/>
          <a:stretch>
            <a:fillRect/>
          </a:stretch>
        </p:blipFill>
        <p:spPr>
          <a:xfrm>
            <a:off x="415600" y="1422252"/>
            <a:ext cx="11132261" cy="476748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338" name="Google Shape;338;p19"/>
          <p:cNvSpPr txBox="1">
            <a:spLocks noGrp="1"/>
          </p:cNvSpPr>
          <p:nvPr>
            <p:ph type="title" idx="4294967295"/>
          </p:nvPr>
        </p:nvSpPr>
        <p:spPr>
          <a:xfrm>
            <a:off x="0" y="2886075"/>
            <a:ext cx="12192000" cy="1456266"/>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r>
              <a:rPr lang="en-US" sz="4400" b="0" i="0" u="none" strike="noStrike" cap="none">
                <a:solidFill>
                  <a:schemeClr val="dk1"/>
                </a:solidFill>
                <a:latin typeface="Trebuchet MS"/>
                <a:ea typeface="Trebuchet MS"/>
                <a:cs typeface="Trebuchet MS"/>
                <a:sym typeface="Trebuchet MS"/>
              </a:rPr>
              <a:t>Age Matters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t>Why Aging Matters</a:t>
            </a:r>
            <a:endParaRPr/>
          </a:p>
        </p:txBody>
      </p:sp>
      <p:sp>
        <p:nvSpPr>
          <p:cNvPr id="344" name="Google Shape;344;p20"/>
          <p:cNvSpPr txBox="1"/>
          <p:nvPr/>
        </p:nvSpPr>
        <p:spPr>
          <a:xfrm>
            <a:off x="415600" y="1279555"/>
            <a:ext cx="11360800" cy="4154183"/>
          </a:xfrm>
          <a:prstGeom prst="rect">
            <a:avLst/>
          </a:prstGeom>
          <a:noFill/>
          <a:ln>
            <a:noFill/>
          </a:ln>
        </p:spPr>
        <p:txBody>
          <a:bodyPr spcFirstLastPara="1" wrap="square" lIns="91425" tIns="45700" rIns="91425" bIns="45700" anchor="t" anchorCtr="0">
            <a:noAutofit/>
          </a:bodyPr>
          <a:lstStyle/>
          <a:p>
            <a:pPr marL="365751" marR="0" lvl="0" indent="-365751" algn="l" rtl="0">
              <a:lnSpc>
                <a:spcPct val="100000"/>
              </a:lnSpc>
              <a:spcBef>
                <a:spcPts val="0"/>
              </a:spcBef>
              <a:spcAft>
                <a:spcPts val="0"/>
              </a:spcAft>
              <a:buClr>
                <a:srgbClr val="000000"/>
              </a:buClr>
              <a:buSzPts val="2667"/>
              <a:buFont typeface="Arial"/>
              <a:buChar char="•"/>
            </a:pPr>
            <a:r>
              <a:rPr lang="en-US" sz="2667" b="0" i="0" u="none" strike="noStrike" cap="none">
                <a:solidFill>
                  <a:schemeClr val="dk1"/>
                </a:solidFill>
                <a:latin typeface="Trebuchet MS"/>
                <a:ea typeface="Trebuchet MS"/>
                <a:cs typeface="Trebuchet MS"/>
                <a:sym typeface="Trebuchet MS"/>
              </a:rPr>
              <a:t>Lower labor force participation means </a:t>
            </a:r>
            <a:r>
              <a:rPr lang="en-US" sz="2667" b="1" i="0" u="none" strike="noStrike" cap="none">
                <a:solidFill>
                  <a:schemeClr val="dk1"/>
                </a:solidFill>
                <a:latin typeface="Trebuchet MS"/>
                <a:ea typeface="Trebuchet MS"/>
                <a:cs typeface="Trebuchet MS"/>
                <a:sym typeface="Trebuchet MS"/>
              </a:rPr>
              <a:t>more competition for talent</a:t>
            </a:r>
            <a:endParaRPr/>
          </a:p>
          <a:p>
            <a:pPr marL="365751" marR="0" lvl="0" indent="-365751" algn="l" rtl="0">
              <a:lnSpc>
                <a:spcPct val="100000"/>
              </a:lnSpc>
              <a:spcBef>
                <a:spcPts val="1600"/>
              </a:spcBef>
              <a:spcAft>
                <a:spcPts val="0"/>
              </a:spcAft>
              <a:buClr>
                <a:srgbClr val="000000"/>
              </a:buClr>
              <a:buSzPts val="2667"/>
              <a:buFont typeface="Arial"/>
              <a:buChar char="•"/>
            </a:pPr>
            <a:r>
              <a:rPr lang="en-US" sz="2667" b="1" i="0" u="none" strike="noStrike" cap="none">
                <a:solidFill>
                  <a:schemeClr val="dk1"/>
                </a:solidFill>
                <a:latin typeface="Trebuchet MS"/>
                <a:ea typeface="Trebuchet MS"/>
                <a:cs typeface="Trebuchet MS"/>
                <a:sym typeface="Trebuchet MS"/>
              </a:rPr>
              <a:t>Shifts in demand </a:t>
            </a:r>
            <a:r>
              <a:rPr lang="en-US" sz="2667" b="0" i="0" u="none" strike="noStrike" cap="none">
                <a:solidFill>
                  <a:schemeClr val="dk1"/>
                </a:solidFill>
                <a:latin typeface="Trebuchet MS"/>
                <a:ea typeface="Trebuchet MS"/>
                <a:cs typeface="Trebuchet MS"/>
                <a:sym typeface="Trebuchet MS"/>
              </a:rPr>
              <a:t>for goods and services </a:t>
            </a:r>
            <a:endParaRPr/>
          </a:p>
          <a:p>
            <a:pPr marL="365751" marR="0" lvl="0" indent="-365751" algn="l" rtl="0">
              <a:lnSpc>
                <a:spcPct val="100000"/>
              </a:lnSpc>
              <a:spcBef>
                <a:spcPts val="1600"/>
              </a:spcBef>
              <a:spcAft>
                <a:spcPts val="0"/>
              </a:spcAft>
              <a:buClr>
                <a:srgbClr val="000000"/>
              </a:buClr>
              <a:buSzPts val="2667"/>
              <a:buFont typeface="Arial"/>
              <a:buChar char="•"/>
            </a:pPr>
            <a:r>
              <a:rPr lang="en-US" sz="2667" b="0" i="0" u="none" strike="noStrike" cap="none">
                <a:solidFill>
                  <a:schemeClr val="dk1"/>
                </a:solidFill>
                <a:latin typeface="Trebuchet MS"/>
                <a:ea typeface="Trebuchet MS"/>
                <a:cs typeface="Trebuchet MS"/>
                <a:sym typeface="Trebuchet MS"/>
              </a:rPr>
              <a:t>Supply and demand for </a:t>
            </a:r>
            <a:r>
              <a:rPr lang="en-US" sz="2667" b="1" i="0" u="none" strike="noStrike" cap="none">
                <a:solidFill>
                  <a:schemeClr val="dk1"/>
                </a:solidFill>
                <a:latin typeface="Trebuchet MS"/>
                <a:ea typeface="Trebuchet MS"/>
                <a:cs typeface="Trebuchet MS"/>
                <a:sym typeface="Trebuchet MS"/>
              </a:rPr>
              <a:t>housing </a:t>
            </a:r>
            <a:r>
              <a:rPr lang="en-US" sz="2400" b="0" i="0" u="none" strike="noStrike" cap="none">
                <a:solidFill>
                  <a:schemeClr val="dk1"/>
                </a:solidFill>
                <a:latin typeface="Trebuchet MS"/>
                <a:ea typeface="Trebuchet MS"/>
                <a:cs typeface="Trebuchet MS"/>
                <a:sym typeface="Trebuchet MS"/>
              </a:rPr>
              <a:t>(near-term pressure)</a:t>
            </a:r>
            <a:endParaRPr sz="2667" b="0" i="0" u="none" strike="noStrike" cap="none">
              <a:solidFill>
                <a:schemeClr val="dk1"/>
              </a:solidFill>
              <a:latin typeface="Trebuchet MS"/>
              <a:ea typeface="Trebuchet MS"/>
              <a:cs typeface="Trebuchet MS"/>
              <a:sym typeface="Trebuchet MS"/>
            </a:endParaRPr>
          </a:p>
          <a:p>
            <a:pPr marL="365751" marR="0" lvl="0" indent="-365751" algn="l" rtl="0">
              <a:lnSpc>
                <a:spcPct val="100000"/>
              </a:lnSpc>
              <a:spcBef>
                <a:spcPts val="1600"/>
              </a:spcBef>
              <a:spcAft>
                <a:spcPts val="0"/>
              </a:spcAft>
              <a:buClr>
                <a:srgbClr val="000000"/>
              </a:buClr>
              <a:buSzPts val="2667"/>
              <a:buFont typeface="Arial"/>
              <a:buChar char="•"/>
            </a:pPr>
            <a:r>
              <a:rPr lang="en-US" sz="2667" b="1" i="0" u="none" strike="noStrike" cap="none">
                <a:solidFill>
                  <a:schemeClr val="dk1"/>
                </a:solidFill>
                <a:latin typeface="Trebuchet MS"/>
                <a:ea typeface="Trebuchet MS"/>
                <a:cs typeface="Trebuchet MS"/>
                <a:sym typeface="Trebuchet MS"/>
              </a:rPr>
              <a:t>Income</a:t>
            </a:r>
            <a:r>
              <a:rPr lang="en-US" sz="2667" b="0" i="0" u="none" strike="noStrike" cap="none">
                <a:solidFill>
                  <a:schemeClr val="dk1"/>
                </a:solidFill>
                <a:latin typeface="Trebuchet MS"/>
                <a:ea typeface="Trebuchet MS"/>
                <a:cs typeface="Trebuchet MS"/>
                <a:sym typeface="Trebuchet MS"/>
              </a:rPr>
              <a:t> sources and amounts evolve as we age</a:t>
            </a:r>
            <a:endParaRPr/>
          </a:p>
          <a:p>
            <a:pPr marL="365751" marR="0" lvl="0" indent="-365751" algn="l" rtl="0">
              <a:lnSpc>
                <a:spcPct val="100000"/>
              </a:lnSpc>
              <a:spcBef>
                <a:spcPts val="1600"/>
              </a:spcBef>
              <a:spcAft>
                <a:spcPts val="0"/>
              </a:spcAft>
              <a:buClr>
                <a:srgbClr val="000000"/>
              </a:buClr>
              <a:buSzPts val="2667"/>
              <a:buFont typeface="Arial"/>
              <a:buChar char="•"/>
            </a:pPr>
            <a:r>
              <a:rPr lang="en-US" sz="2667" b="0" i="0" u="none" strike="noStrike" cap="none">
                <a:solidFill>
                  <a:schemeClr val="dk1"/>
                </a:solidFill>
                <a:latin typeface="Trebuchet MS"/>
                <a:ea typeface="Trebuchet MS"/>
                <a:cs typeface="Trebuchet MS"/>
                <a:sym typeface="Trebuchet MS"/>
              </a:rPr>
              <a:t>Downward pressure on federal, state, and local </a:t>
            </a:r>
            <a:r>
              <a:rPr lang="en-US" sz="2667" b="1" i="0" u="none" strike="noStrike" cap="none">
                <a:solidFill>
                  <a:schemeClr val="dk1"/>
                </a:solidFill>
                <a:latin typeface="Trebuchet MS"/>
                <a:ea typeface="Trebuchet MS"/>
                <a:cs typeface="Trebuchet MS"/>
                <a:sym typeface="Trebuchet MS"/>
              </a:rPr>
              <a:t>government</a:t>
            </a:r>
            <a:r>
              <a:rPr lang="en-US" sz="2667" b="0" i="0" u="none" strike="noStrike" cap="none">
                <a:solidFill>
                  <a:schemeClr val="dk1"/>
                </a:solidFill>
                <a:latin typeface="Trebuchet MS"/>
                <a:ea typeface="Trebuchet MS"/>
                <a:cs typeface="Trebuchet MS"/>
                <a:sym typeface="Trebuchet MS"/>
              </a:rPr>
              <a:t> </a:t>
            </a:r>
            <a:r>
              <a:rPr lang="en-US" sz="2667" b="1" i="0" u="none" strike="noStrike" cap="none">
                <a:solidFill>
                  <a:schemeClr val="dk1"/>
                </a:solidFill>
                <a:latin typeface="Trebuchet MS"/>
                <a:ea typeface="Trebuchet MS"/>
                <a:cs typeface="Trebuchet MS"/>
                <a:sym typeface="Trebuchet MS"/>
              </a:rPr>
              <a:t>tax</a:t>
            </a:r>
            <a:r>
              <a:rPr lang="en-US" sz="2667" b="0" i="0" u="none" strike="noStrike" cap="none">
                <a:solidFill>
                  <a:schemeClr val="dk1"/>
                </a:solidFill>
                <a:latin typeface="Trebuchet MS"/>
                <a:ea typeface="Trebuchet MS"/>
                <a:cs typeface="Trebuchet MS"/>
                <a:sym typeface="Trebuchet MS"/>
              </a:rPr>
              <a:t> revenue; upward pressure on </a:t>
            </a:r>
            <a:r>
              <a:rPr lang="en-US" sz="2667" b="1" i="0" u="none" strike="noStrike" cap="none">
                <a:solidFill>
                  <a:schemeClr val="dk1"/>
                </a:solidFill>
                <a:latin typeface="Trebuchet MS"/>
                <a:ea typeface="Trebuchet MS"/>
                <a:cs typeface="Trebuchet MS"/>
                <a:sym typeface="Trebuchet MS"/>
              </a:rPr>
              <a:t>government expenditures</a:t>
            </a:r>
            <a:endParaRPr/>
          </a:p>
        </p:txBody>
      </p:sp>
      <p:sp>
        <p:nvSpPr>
          <p:cNvPr id="345" name="Google Shape;345;p20"/>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1" descr="Chart of Colorado's population by single year of age and generation as of 2024. "/>
          <p:cNvPicPr preferRelativeResize="0"/>
          <p:nvPr/>
        </p:nvPicPr>
        <p:blipFill rotWithShape="1">
          <a:blip r:embed="rId3">
            <a:alphaModFix/>
          </a:blip>
          <a:srcRect b="4582"/>
          <a:stretch/>
        </p:blipFill>
        <p:spPr>
          <a:xfrm>
            <a:off x="300525" y="1401913"/>
            <a:ext cx="8452408" cy="5117759"/>
          </a:xfrm>
          <a:prstGeom prst="rect">
            <a:avLst/>
          </a:prstGeom>
          <a:noFill/>
          <a:ln>
            <a:noFill/>
          </a:ln>
        </p:spPr>
      </p:pic>
      <p:sp>
        <p:nvSpPr>
          <p:cNvPr id="351" name="Google Shape;351;p21"/>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600"/>
              <a:t>Colorado’s population by age and generation, 2024</a:t>
            </a:r>
            <a:endParaRPr/>
          </a:p>
        </p:txBody>
      </p:sp>
      <p:sp>
        <p:nvSpPr>
          <p:cNvPr id="352" name="Google Shape;352;p21"/>
          <p:cNvSpPr txBox="1"/>
          <p:nvPr/>
        </p:nvSpPr>
        <p:spPr>
          <a:xfrm>
            <a:off x="4107122" y="953157"/>
            <a:ext cx="3197504"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67">
                <a:solidFill>
                  <a:schemeClr val="dk1"/>
                </a:solidFill>
                <a:latin typeface="Trebuchet MS"/>
                <a:ea typeface="Trebuchet MS"/>
                <a:cs typeface="Trebuchet MS"/>
                <a:sym typeface="Trebuchet MS"/>
              </a:rPr>
              <a:t>2024</a:t>
            </a:r>
            <a:endParaRPr/>
          </a:p>
        </p:txBody>
      </p:sp>
      <p:sp>
        <p:nvSpPr>
          <p:cNvPr id="353" name="Google Shape;353;p21"/>
          <p:cNvSpPr txBox="1"/>
          <p:nvPr/>
        </p:nvSpPr>
        <p:spPr>
          <a:xfrm>
            <a:off x="8649572" y="5817483"/>
            <a:ext cx="321488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2023 estimates and projections.</a:t>
            </a:r>
            <a:endParaRPr/>
          </a:p>
        </p:txBody>
      </p:sp>
      <p:sp>
        <p:nvSpPr>
          <p:cNvPr id="354" name="Google Shape;354;p21"/>
          <p:cNvSpPr/>
          <p:nvPr/>
        </p:nvSpPr>
        <p:spPr>
          <a:xfrm>
            <a:off x="8677796" y="1796659"/>
            <a:ext cx="3315705"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View animated changes in populations over time: </a:t>
            </a:r>
            <a:r>
              <a:rPr lang="en-US" sz="2000" u="sng">
                <a:solidFill>
                  <a:schemeClr val="dk1"/>
                </a:solidFill>
                <a:latin typeface="Trebuchet MS"/>
                <a:ea typeface="Trebuchet MS"/>
                <a:cs typeface="Trebuchet MS"/>
                <a:sym typeface="Trebuchet MS"/>
                <a:hlinkClick r:id="rId4">
                  <a:extLst>
                    <a:ext uri="{A12FA001-AC4F-418D-AE19-62706E023703}">
                      <ahyp:hlinkClr xmlns:ahyp="http://schemas.microsoft.com/office/drawing/2018/hyperlinkcolor" val="tx"/>
                    </a:ext>
                  </a:extLst>
                </a:hlinkClick>
              </a:rPr>
              <a:t>https://gis.dola.colorado.gov/Age-Animation-Bars/</a:t>
            </a:r>
            <a:endParaRPr sz="20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000">
              <a:solidFill>
                <a:schemeClr val="dk1"/>
              </a:solidFill>
              <a:latin typeface="Trebuchet MS"/>
              <a:ea typeface="Trebuchet MS"/>
              <a:cs typeface="Trebuchet MS"/>
              <a:sym typeface="Trebuchet MS"/>
            </a:endParaRPr>
          </a:p>
        </p:txBody>
      </p:sp>
      <p:pic>
        <p:nvPicPr>
          <p:cNvPr id="355" name="Google Shape;355;p21" descr="QR code for the State Demography Office website age animation"/>
          <p:cNvPicPr preferRelativeResize="0"/>
          <p:nvPr/>
        </p:nvPicPr>
        <p:blipFill rotWithShape="1">
          <a:blip r:embed="rId5">
            <a:alphaModFix/>
          </a:blip>
          <a:srcRect/>
          <a:stretch/>
        </p:blipFill>
        <p:spPr>
          <a:xfrm>
            <a:off x="9128959" y="3107852"/>
            <a:ext cx="2075400" cy="2075400"/>
          </a:xfrm>
          <a:prstGeom prst="rect">
            <a:avLst/>
          </a:prstGeom>
          <a:noFill/>
          <a:ln>
            <a:noFill/>
          </a:ln>
        </p:spPr>
      </p:pic>
      <p:sp>
        <p:nvSpPr>
          <p:cNvPr id="356" name="Google Shape;356;p21"/>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grpSp>
        <p:nvGrpSpPr>
          <p:cNvPr id="357" name="Google Shape;357;p21" descr="Icon of Colorado indicating state trends"/>
          <p:cNvGrpSpPr/>
          <p:nvPr/>
        </p:nvGrpSpPr>
        <p:grpSpPr>
          <a:xfrm>
            <a:off x="11066586" y="444380"/>
            <a:ext cx="1027367" cy="675315"/>
            <a:chOff x="7859720" y="221065"/>
            <a:chExt cx="1161789" cy="763674"/>
          </a:xfrm>
        </p:grpSpPr>
        <p:pic>
          <p:nvPicPr>
            <p:cNvPr id="358" name="Google Shape;358;p21" descr="Colorado, geography, map, state, usa icon - Download on Iconfinder"/>
            <p:cNvPicPr preferRelativeResize="0"/>
            <p:nvPr/>
          </p:nvPicPr>
          <p:blipFill rotWithShape="1">
            <a:blip r:embed="rId6">
              <a:alphaModFix/>
            </a:blip>
            <a:srcRect/>
            <a:stretch/>
          </p:blipFill>
          <p:spPr>
            <a:xfrm>
              <a:off x="7859720" y="221065"/>
              <a:ext cx="1161789" cy="763674"/>
            </a:xfrm>
            <a:prstGeom prst="rect">
              <a:avLst/>
            </a:prstGeom>
            <a:noFill/>
            <a:ln>
              <a:noFill/>
            </a:ln>
          </p:spPr>
        </p:pic>
        <p:sp>
          <p:nvSpPr>
            <p:cNvPr id="359" name="Google Shape;359;p21"/>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Font typeface="Trebuchet MS"/>
              <a:buNone/>
            </a:pPr>
            <a:r>
              <a:rPr lang="en-US" sz="4000"/>
              <a:t>Every county has a unique age composition</a:t>
            </a:r>
            <a:endParaRPr/>
          </a:p>
        </p:txBody>
      </p:sp>
      <p:sp>
        <p:nvSpPr>
          <p:cNvPr id="406" name="Google Shape;406;p23"/>
          <p:cNvSpPr/>
          <p:nvPr/>
        </p:nvSpPr>
        <p:spPr>
          <a:xfrm>
            <a:off x="1756410" y="6240359"/>
            <a:ext cx="76894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a:t>
            </a:r>
            <a:endParaRPr/>
          </a:p>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Interactive visuals available at: https://gis.dola.colorado.gov/Age-Animation-Bars</a:t>
            </a:r>
            <a:endParaRPr/>
          </a:p>
        </p:txBody>
      </p:sp>
      <p:grpSp>
        <p:nvGrpSpPr>
          <p:cNvPr id="407" name="Google Shape;407;p23" descr="Icon of Colorado indicating state trends"/>
          <p:cNvGrpSpPr/>
          <p:nvPr/>
        </p:nvGrpSpPr>
        <p:grpSpPr>
          <a:xfrm>
            <a:off x="11066586" y="444380"/>
            <a:ext cx="1027367" cy="675315"/>
            <a:chOff x="7859720" y="221065"/>
            <a:chExt cx="1161789" cy="763674"/>
          </a:xfrm>
        </p:grpSpPr>
        <p:pic>
          <p:nvPicPr>
            <p:cNvPr id="408" name="Google Shape;408;p23" descr="Colorado, geography, map, state, usa icon - Download on Iconfinder"/>
            <p:cNvPicPr preferRelativeResize="0"/>
            <p:nvPr/>
          </p:nvPicPr>
          <p:blipFill rotWithShape="1">
            <a:blip r:embed="rId3">
              <a:alphaModFix/>
            </a:blip>
            <a:srcRect/>
            <a:stretch/>
          </p:blipFill>
          <p:spPr>
            <a:xfrm>
              <a:off x="7859720" y="221065"/>
              <a:ext cx="1161789" cy="763674"/>
            </a:xfrm>
            <a:prstGeom prst="rect">
              <a:avLst/>
            </a:prstGeom>
            <a:noFill/>
            <a:ln>
              <a:noFill/>
            </a:ln>
          </p:spPr>
        </p:pic>
        <p:sp>
          <p:nvSpPr>
            <p:cNvPr id="409" name="Google Shape;409;p23"/>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
        <p:nvSpPr>
          <p:cNvPr id="410" name="Google Shape;410;p23"/>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grpSp>
        <p:nvGrpSpPr>
          <p:cNvPr id="411" name="Google Shape;411;p23" descr="Charts with the population distribution by single year of age and generation for Denver, Douglas, Arapahoe, and Jefferson counties."/>
          <p:cNvGrpSpPr/>
          <p:nvPr/>
        </p:nvGrpSpPr>
        <p:grpSpPr>
          <a:xfrm>
            <a:off x="334574" y="985998"/>
            <a:ext cx="11629799" cy="5036516"/>
            <a:chOff x="334574" y="985998"/>
            <a:chExt cx="11629799" cy="5036516"/>
          </a:xfrm>
        </p:grpSpPr>
        <p:pic>
          <p:nvPicPr>
            <p:cNvPr id="412" name="Google Shape;412;p23"/>
            <p:cNvPicPr preferRelativeResize="0"/>
            <p:nvPr/>
          </p:nvPicPr>
          <p:blipFill rotWithShape="1">
            <a:blip r:embed="rId4">
              <a:alphaModFix/>
            </a:blip>
            <a:srcRect/>
            <a:stretch/>
          </p:blipFill>
          <p:spPr>
            <a:xfrm>
              <a:off x="500941" y="3557274"/>
              <a:ext cx="4411247" cy="2391939"/>
            </a:xfrm>
            <a:prstGeom prst="rect">
              <a:avLst/>
            </a:prstGeom>
            <a:noFill/>
            <a:ln>
              <a:noFill/>
            </a:ln>
          </p:spPr>
        </p:pic>
        <p:pic>
          <p:nvPicPr>
            <p:cNvPr id="413" name="Google Shape;413;p23"/>
            <p:cNvPicPr preferRelativeResize="0"/>
            <p:nvPr/>
          </p:nvPicPr>
          <p:blipFill rotWithShape="1">
            <a:blip r:embed="rId5">
              <a:alphaModFix/>
            </a:blip>
            <a:srcRect/>
            <a:stretch/>
          </p:blipFill>
          <p:spPr>
            <a:xfrm>
              <a:off x="5013938" y="3567106"/>
              <a:ext cx="4496125" cy="2455408"/>
            </a:xfrm>
            <a:prstGeom prst="rect">
              <a:avLst/>
            </a:prstGeom>
            <a:noFill/>
            <a:ln>
              <a:noFill/>
            </a:ln>
          </p:spPr>
        </p:pic>
        <p:grpSp>
          <p:nvGrpSpPr>
            <p:cNvPr id="414" name="Google Shape;414;p23" descr="Comparison of the age distribution across Denver, Douglas, Larimer, and Mesa counties for 2024. Denver has a large presence of 30 year olds, Douglas families, Larimer college students, and Mesa County Baby Boomers in their 60s and 70s."/>
            <p:cNvGrpSpPr/>
            <p:nvPr/>
          </p:nvGrpSpPr>
          <p:grpSpPr>
            <a:xfrm>
              <a:off x="334574" y="985998"/>
              <a:ext cx="11629799" cy="5008669"/>
              <a:chOff x="334574" y="985998"/>
              <a:chExt cx="11629799" cy="5008669"/>
            </a:xfrm>
          </p:grpSpPr>
          <p:pic>
            <p:nvPicPr>
              <p:cNvPr id="415" name="Google Shape;415;p23"/>
              <p:cNvPicPr preferRelativeResize="0"/>
              <p:nvPr/>
            </p:nvPicPr>
            <p:blipFill rotWithShape="1">
              <a:blip r:embed="rId6">
                <a:alphaModFix/>
              </a:blip>
              <a:srcRect/>
              <a:stretch/>
            </p:blipFill>
            <p:spPr>
              <a:xfrm>
                <a:off x="381449" y="1119695"/>
                <a:ext cx="4462709" cy="2390107"/>
              </a:xfrm>
              <a:prstGeom prst="rect">
                <a:avLst/>
              </a:prstGeom>
              <a:noFill/>
              <a:ln>
                <a:noFill/>
              </a:ln>
            </p:spPr>
          </p:pic>
          <p:pic>
            <p:nvPicPr>
              <p:cNvPr id="416" name="Google Shape;416;p23"/>
              <p:cNvPicPr preferRelativeResize="0"/>
              <p:nvPr/>
            </p:nvPicPr>
            <p:blipFill rotWithShape="1">
              <a:blip r:embed="rId7">
                <a:alphaModFix/>
              </a:blip>
              <a:srcRect/>
              <a:stretch/>
            </p:blipFill>
            <p:spPr>
              <a:xfrm>
                <a:off x="4973738" y="1141379"/>
                <a:ext cx="4422570" cy="2390107"/>
              </a:xfrm>
              <a:prstGeom prst="rect">
                <a:avLst/>
              </a:prstGeom>
              <a:noFill/>
              <a:ln>
                <a:noFill/>
              </a:ln>
            </p:spPr>
          </p:pic>
          <p:pic>
            <p:nvPicPr>
              <p:cNvPr id="417" name="Google Shape;417;p23" descr="Charts with the population distribution by single year of age and generation for Denver, Douglas, Larimer, and Mesa counties."/>
              <p:cNvPicPr preferRelativeResize="0"/>
              <p:nvPr/>
            </p:nvPicPr>
            <p:blipFill rotWithShape="1">
              <a:blip r:embed="rId8">
                <a:alphaModFix/>
              </a:blip>
              <a:srcRect l="77987"/>
              <a:stretch/>
            </p:blipFill>
            <p:spPr>
              <a:xfrm>
                <a:off x="9443183" y="1101187"/>
                <a:ext cx="2521190" cy="4893480"/>
              </a:xfrm>
              <a:prstGeom prst="rect">
                <a:avLst/>
              </a:prstGeom>
              <a:noFill/>
              <a:ln>
                <a:noFill/>
              </a:ln>
            </p:spPr>
          </p:pic>
          <p:sp>
            <p:nvSpPr>
              <p:cNvPr id="418" name="Google Shape;418;p23"/>
              <p:cNvSpPr/>
              <p:nvPr/>
            </p:nvSpPr>
            <p:spPr>
              <a:xfrm>
                <a:off x="4873257" y="1038893"/>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19" name="Google Shape;419;p23"/>
              <p:cNvSpPr/>
              <p:nvPr/>
            </p:nvSpPr>
            <p:spPr>
              <a:xfrm>
                <a:off x="334574" y="985998"/>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20" name="Google Shape;420;p23"/>
              <p:cNvSpPr/>
              <p:nvPr/>
            </p:nvSpPr>
            <p:spPr>
              <a:xfrm>
                <a:off x="381449" y="3491268"/>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21" name="Google Shape;421;p23"/>
              <p:cNvSpPr/>
              <p:nvPr/>
            </p:nvSpPr>
            <p:spPr>
              <a:xfrm>
                <a:off x="5002837" y="3498766"/>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46" name="Google Shape;146;p3"/>
          <p:cNvSpPr txBox="1">
            <a:spLocks noGrp="1"/>
          </p:cNvSpPr>
          <p:nvPr>
            <p:ph type="title" idx="4294967295"/>
          </p:nvPr>
        </p:nvSpPr>
        <p:spPr>
          <a:xfrm>
            <a:off x="0" y="2886075"/>
            <a:ext cx="12192000" cy="1456266"/>
          </a:xfrm>
          <a:prstGeom prst="rect">
            <a:avLst/>
          </a:prstGeom>
          <a:noFill/>
          <a:ln>
            <a:noFill/>
          </a:ln>
        </p:spPr>
        <p:txBody>
          <a:bodyPr spcFirstLastPara="1" wrap="square" lIns="91425" tIns="45700" rIns="91425" bIns="45700" anchor="t" anchorCtr="0">
            <a:normAutofit fontScale="97500"/>
          </a:bodyPr>
          <a:lstStyle/>
          <a:p>
            <a:pPr marL="0" marR="0" lvl="0" indent="0" algn="ctr" rtl="0">
              <a:lnSpc>
                <a:spcPct val="90000"/>
              </a:lnSpc>
              <a:spcBef>
                <a:spcPts val="0"/>
              </a:spcBef>
              <a:spcAft>
                <a:spcPts val="0"/>
              </a:spcAft>
              <a:buClr>
                <a:schemeClr val="dk1"/>
              </a:buClr>
              <a:buSzPct val="100000"/>
              <a:buFont typeface="Trebuchet MS"/>
              <a:buNone/>
            </a:pPr>
            <a:r>
              <a:rPr lang="en-US" sz="4400" b="0" i="0" u="none" strike="noStrike" cap="none">
                <a:solidFill>
                  <a:schemeClr val="dk1"/>
                </a:solidFill>
                <a:latin typeface="Trebuchet MS"/>
                <a:ea typeface="Trebuchet MS"/>
                <a:cs typeface="Trebuchet MS"/>
                <a:sym typeface="Trebuchet MS"/>
              </a:rPr>
              <a:t>Global Trends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40D58163-4CBC-0CAD-2809-3BB91A70C86E}"/>
            </a:ext>
          </a:extLst>
        </p:cNvPr>
        <p:cNvGrpSpPr/>
        <p:nvPr/>
      </p:nvGrpSpPr>
      <p:grpSpPr>
        <a:xfrm>
          <a:off x="0" y="0"/>
          <a:ext cx="0" cy="0"/>
          <a:chOff x="0" y="0"/>
          <a:chExt cx="0" cy="0"/>
        </a:xfrm>
      </p:grpSpPr>
      <p:sp>
        <p:nvSpPr>
          <p:cNvPr id="405" name="Google Shape;405;p23">
            <a:extLst>
              <a:ext uri="{FF2B5EF4-FFF2-40B4-BE49-F238E27FC236}">
                <a16:creationId xmlns:a16="http://schemas.microsoft.com/office/drawing/2014/main" id="{5FFDB55C-A77E-171E-1C42-4BD7E29B0184}"/>
              </a:ext>
            </a:extLst>
          </p:cNvPr>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Font typeface="Trebuchet MS"/>
              <a:buNone/>
            </a:pPr>
            <a:r>
              <a:rPr lang="en-US" sz="4000"/>
              <a:t>Every county has a unique age composition</a:t>
            </a:r>
            <a:endParaRPr/>
          </a:p>
        </p:txBody>
      </p:sp>
      <p:sp>
        <p:nvSpPr>
          <p:cNvPr id="406" name="Google Shape;406;p23">
            <a:extLst>
              <a:ext uri="{FF2B5EF4-FFF2-40B4-BE49-F238E27FC236}">
                <a16:creationId xmlns:a16="http://schemas.microsoft.com/office/drawing/2014/main" id="{05D05C03-3E9E-7134-C062-9C1F9C5AEC68}"/>
              </a:ext>
            </a:extLst>
          </p:cNvPr>
          <p:cNvSpPr/>
          <p:nvPr/>
        </p:nvSpPr>
        <p:spPr>
          <a:xfrm>
            <a:off x="1756410" y="6240359"/>
            <a:ext cx="76894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Source: State Demography Office, vintage 2024 estimates and projections.</a:t>
            </a:r>
            <a:endParaRPr dirty="0"/>
          </a:p>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Interactive visuals available at: https://gis.dola.colorado.gov/Age-Animation-Bars</a:t>
            </a:r>
            <a:endParaRPr dirty="0"/>
          </a:p>
        </p:txBody>
      </p:sp>
      <p:grpSp>
        <p:nvGrpSpPr>
          <p:cNvPr id="407" name="Google Shape;407;p23" descr="Icon of Colorado indicating state trends">
            <a:extLst>
              <a:ext uri="{FF2B5EF4-FFF2-40B4-BE49-F238E27FC236}">
                <a16:creationId xmlns:a16="http://schemas.microsoft.com/office/drawing/2014/main" id="{EF8DAE92-BDCB-2AC1-D720-1C6452FDB414}"/>
              </a:ext>
            </a:extLst>
          </p:cNvPr>
          <p:cNvGrpSpPr/>
          <p:nvPr/>
        </p:nvGrpSpPr>
        <p:grpSpPr>
          <a:xfrm>
            <a:off x="11066586" y="444380"/>
            <a:ext cx="1027367" cy="675315"/>
            <a:chOff x="7859720" y="221065"/>
            <a:chExt cx="1161789" cy="763674"/>
          </a:xfrm>
        </p:grpSpPr>
        <p:pic>
          <p:nvPicPr>
            <p:cNvPr id="408" name="Google Shape;408;p23" descr="Colorado, geography, map, state, usa icon - Download on Iconfinder">
              <a:extLst>
                <a:ext uri="{FF2B5EF4-FFF2-40B4-BE49-F238E27FC236}">
                  <a16:creationId xmlns:a16="http://schemas.microsoft.com/office/drawing/2014/main" id="{7414B78E-D0B9-0B80-6215-8D207D7CB458}"/>
                </a:ext>
              </a:extLst>
            </p:cNvPr>
            <p:cNvPicPr preferRelativeResize="0"/>
            <p:nvPr/>
          </p:nvPicPr>
          <p:blipFill rotWithShape="1">
            <a:blip r:embed="rId3">
              <a:alphaModFix/>
            </a:blip>
            <a:srcRect/>
            <a:stretch/>
          </p:blipFill>
          <p:spPr>
            <a:xfrm>
              <a:off x="7859720" y="221065"/>
              <a:ext cx="1161789" cy="763674"/>
            </a:xfrm>
            <a:prstGeom prst="rect">
              <a:avLst/>
            </a:prstGeom>
            <a:noFill/>
            <a:ln>
              <a:noFill/>
            </a:ln>
          </p:spPr>
        </p:pic>
        <p:sp>
          <p:nvSpPr>
            <p:cNvPr id="409" name="Google Shape;409;p23">
              <a:extLst>
                <a:ext uri="{FF2B5EF4-FFF2-40B4-BE49-F238E27FC236}">
                  <a16:creationId xmlns:a16="http://schemas.microsoft.com/office/drawing/2014/main" id="{DAAB791D-525D-7382-A0B5-895418AE9C17}"/>
                </a:ext>
              </a:extLst>
            </p:cNvPr>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
        <p:nvSpPr>
          <p:cNvPr id="410" name="Google Shape;410;p23">
            <a:extLst>
              <a:ext uri="{FF2B5EF4-FFF2-40B4-BE49-F238E27FC236}">
                <a16:creationId xmlns:a16="http://schemas.microsoft.com/office/drawing/2014/main" id="{CE15BBA3-0A59-6E6D-106D-7191656BD4DE}"/>
              </a:ext>
            </a:extLst>
          </p:cNvPr>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grpSp>
        <p:nvGrpSpPr>
          <p:cNvPr id="10" name="Group 9" descr="Eagle, Grand, Jackson, and Pitkin county age distribution by single year of age as of 2024.">
            <a:extLst>
              <a:ext uri="{FF2B5EF4-FFF2-40B4-BE49-F238E27FC236}">
                <a16:creationId xmlns:a16="http://schemas.microsoft.com/office/drawing/2014/main" id="{C8370F42-DF46-02D8-F194-DCCA2A7C2A80}"/>
              </a:ext>
            </a:extLst>
          </p:cNvPr>
          <p:cNvGrpSpPr/>
          <p:nvPr/>
        </p:nvGrpSpPr>
        <p:grpSpPr>
          <a:xfrm>
            <a:off x="334574" y="985998"/>
            <a:ext cx="11629799" cy="5021950"/>
            <a:chOff x="334574" y="985998"/>
            <a:chExt cx="11629799" cy="5021950"/>
          </a:xfrm>
        </p:grpSpPr>
        <p:pic>
          <p:nvPicPr>
            <p:cNvPr id="9" name="Picture 8">
              <a:extLst>
                <a:ext uri="{FF2B5EF4-FFF2-40B4-BE49-F238E27FC236}">
                  <a16:creationId xmlns:a16="http://schemas.microsoft.com/office/drawing/2014/main" id="{0F9A29A1-7191-13D8-E5B5-3B0044CF5E2A}"/>
                </a:ext>
              </a:extLst>
            </p:cNvPr>
            <p:cNvPicPr>
              <a:picLocks noChangeAspect="1"/>
            </p:cNvPicPr>
            <p:nvPr/>
          </p:nvPicPr>
          <p:blipFill>
            <a:blip r:embed="rId4"/>
            <a:stretch>
              <a:fillRect/>
            </a:stretch>
          </p:blipFill>
          <p:spPr>
            <a:xfrm>
              <a:off x="5036149" y="3587040"/>
              <a:ext cx="4482241" cy="2420908"/>
            </a:xfrm>
            <a:prstGeom prst="rect">
              <a:avLst/>
            </a:prstGeom>
          </p:spPr>
        </p:pic>
        <p:pic>
          <p:nvPicPr>
            <p:cNvPr id="7" name="Picture 6">
              <a:extLst>
                <a:ext uri="{FF2B5EF4-FFF2-40B4-BE49-F238E27FC236}">
                  <a16:creationId xmlns:a16="http://schemas.microsoft.com/office/drawing/2014/main" id="{9C64C2A2-43E4-81E9-31F9-6F2FBC73046D}"/>
                </a:ext>
              </a:extLst>
            </p:cNvPr>
            <p:cNvPicPr>
              <a:picLocks noChangeAspect="1"/>
            </p:cNvPicPr>
            <p:nvPr/>
          </p:nvPicPr>
          <p:blipFill>
            <a:blip r:embed="rId5"/>
            <a:stretch>
              <a:fillRect/>
            </a:stretch>
          </p:blipFill>
          <p:spPr>
            <a:xfrm>
              <a:off x="361640" y="3562451"/>
              <a:ext cx="4548193" cy="2424017"/>
            </a:xfrm>
            <a:prstGeom prst="rect">
              <a:avLst/>
            </a:prstGeom>
          </p:spPr>
        </p:pic>
        <p:pic>
          <p:nvPicPr>
            <p:cNvPr id="5" name="Picture 4">
              <a:extLst>
                <a:ext uri="{FF2B5EF4-FFF2-40B4-BE49-F238E27FC236}">
                  <a16:creationId xmlns:a16="http://schemas.microsoft.com/office/drawing/2014/main" id="{8EDB6CC0-2923-9ACC-8F19-13A423C20241}"/>
                </a:ext>
              </a:extLst>
            </p:cNvPr>
            <p:cNvPicPr>
              <a:picLocks noChangeAspect="1"/>
            </p:cNvPicPr>
            <p:nvPr/>
          </p:nvPicPr>
          <p:blipFill>
            <a:blip r:embed="rId6"/>
            <a:stretch>
              <a:fillRect/>
            </a:stretch>
          </p:blipFill>
          <p:spPr>
            <a:xfrm>
              <a:off x="5020513" y="1119695"/>
              <a:ext cx="4414343" cy="2371573"/>
            </a:xfrm>
            <a:prstGeom prst="rect">
              <a:avLst/>
            </a:prstGeom>
          </p:spPr>
        </p:pic>
        <p:pic>
          <p:nvPicPr>
            <p:cNvPr id="3" name="Picture 2">
              <a:extLst>
                <a:ext uri="{FF2B5EF4-FFF2-40B4-BE49-F238E27FC236}">
                  <a16:creationId xmlns:a16="http://schemas.microsoft.com/office/drawing/2014/main" id="{C7F9A7C8-895B-67C6-0D38-62436ABBC2C3}"/>
                </a:ext>
              </a:extLst>
            </p:cNvPr>
            <p:cNvPicPr>
              <a:picLocks noChangeAspect="1"/>
            </p:cNvPicPr>
            <p:nvPr/>
          </p:nvPicPr>
          <p:blipFill>
            <a:blip r:embed="rId7"/>
            <a:stretch>
              <a:fillRect/>
            </a:stretch>
          </p:blipFill>
          <p:spPr>
            <a:xfrm>
              <a:off x="391174" y="1019754"/>
              <a:ext cx="4529367" cy="2424017"/>
            </a:xfrm>
            <a:prstGeom prst="rect">
              <a:avLst/>
            </a:prstGeom>
          </p:spPr>
        </p:pic>
        <p:grpSp>
          <p:nvGrpSpPr>
            <p:cNvPr id="414" name="Google Shape;414;p23" descr="Comparison of the age distribution across Denver, Douglas, Larimer, and Mesa counties for 2024. Denver has a large presence of 30 year olds, Douglas families, Larimer college students, and Mesa County Baby Boomers in their 60s and 70s.">
              <a:extLst>
                <a:ext uri="{FF2B5EF4-FFF2-40B4-BE49-F238E27FC236}">
                  <a16:creationId xmlns:a16="http://schemas.microsoft.com/office/drawing/2014/main" id="{3C0158A0-17B9-88B0-41C8-218173C5AD10}"/>
                </a:ext>
              </a:extLst>
            </p:cNvPr>
            <p:cNvGrpSpPr/>
            <p:nvPr/>
          </p:nvGrpSpPr>
          <p:grpSpPr>
            <a:xfrm>
              <a:off x="334574" y="985998"/>
              <a:ext cx="11629799" cy="5008669"/>
              <a:chOff x="334574" y="985998"/>
              <a:chExt cx="11629799" cy="5008669"/>
            </a:xfrm>
          </p:grpSpPr>
          <p:pic>
            <p:nvPicPr>
              <p:cNvPr id="417" name="Google Shape;417;p23" descr="Charts with the population distribution by single year of age and generation for Denver, Douglas, Larimer, and Mesa counties.">
                <a:extLst>
                  <a:ext uri="{FF2B5EF4-FFF2-40B4-BE49-F238E27FC236}">
                    <a16:creationId xmlns:a16="http://schemas.microsoft.com/office/drawing/2014/main" id="{3BED9CE6-6A6C-2C04-F001-E7293FECC4D0}"/>
                  </a:ext>
                </a:extLst>
              </p:cNvPr>
              <p:cNvPicPr preferRelativeResize="0"/>
              <p:nvPr/>
            </p:nvPicPr>
            <p:blipFill rotWithShape="1">
              <a:blip r:embed="rId8">
                <a:alphaModFix/>
              </a:blip>
              <a:srcRect l="77987"/>
              <a:stretch/>
            </p:blipFill>
            <p:spPr>
              <a:xfrm>
                <a:off x="9443183" y="1101187"/>
                <a:ext cx="2521190" cy="4893480"/>
              </a:xfrm>
              <a:prstGeom prst="rect">
                <a:avLst/>
              </a:prstGeom>
              <a:noFill/>
              <a:ln>
                <a:noFill/>
              </a:ln>
            </p:spPr>
          </p:pic>
          <p:sp>
            <p:nvSpPr>
              <p:cNvPr id="418" name="Google Shape;418;p23">
                <a:extLst>
                  <a:ext uri="{FF2B5EF4-FFF2-40B4-BE49-F238E27FC236}">
                    <a16:creationId xmlns:a16="http://schemas.microsoft.com/office/drawing/2014/main" id="{66F0854D-4A87-C62D-4A8A-F364E0E64B91}"/>
                  </a:ext>
                </a:extLst>
              </p:cNvPr>
              <p:cNvSpPr/>
              <p:nvPr/>
            </p:nvSpPr>
            <p:spPr>
              <a:xfrm>
                <a:off x="4873257" y="1038893"/>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19" name="Google Shape;419;p23">
                <a:extLst>
                  <a:ext uri="{FF2B5EF4-FFF2-40B4-BE49-F238E27FC236}">
                    <a16:creationId xmlns:a16="http://schemas.microsoft.com/office/drawing/2014/main" id="{1EFD581B-9E02-4729-F2C3-E97B074F268C}"/>
                  </a:ext>
                </a:extLst>
              </p:cNvPr>
              <p:cNvSpPr/>
              <p:nvPr/>
            </p:nvSpPr>
            <p:spPr>
              <a:xfrm>
                <a:off x="334574" y="985998"/>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20" name="Google Shape;420;p23">
                <a:extLst>
                  <a:ext uri="{FF2B5EF4-FFF2-40B4-BE49-F238E27FC236}">
                    <a16:creationId xmlns:a16="http://schemas.microsoft.com/office/drawing/2014/main" id="{32CB2CE4-2845-48DA-70E4-2A14A2A2152B}"/>
                  </a:ext>
                </a:extLst>
              </p:cNvPr>
              <p:cNvSpPr/>
              <p:nvPr/>
            </p:nvSpPr>
            <p:spPr>
              <a:xfrm>
                <a:off x="381449" y="3491268"/>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21" name="Google Shape;421;p23">
                <a:extLst>
                  <a:ext uri="{FF2B5EF4-FFF2-40B4-BE49-F238E27FC236}">
                    <a16:creationId xmlns:a16="http://schemas.microsoft.com/office/drawing/2014/main" id="{99783BD4-5BCA-C00C-1F7E-3DA98D1C7518}"/>
                  </a:ext>
                </a:extLst>
              </p:cNvPr>
              <p:cNvSpPr/>
              <p:nvPr/>
            </p:nvSpPr>
            <p:spPr>
              <a:xfrm>
                <a:off x="5002837" y="3498766"/>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grpSp>
    </p:spTree>
    <p:extLst>
      <p:ext uri="{BB962C8B-B14F-4D97-AF65-F5344CB8AC3E}">
        <p14:creationId xmlns:p14="http://schemas.microsoft.com/office/powerpoint/2010/main" val="45391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4">
          <a:extLst>
            <a:ext uri="{FF2B5EF4-FFF2-40B4-BE49-F238E27FC236}">
              <a16:creationId xmlns:a16="http://schemas.microsoft.com/office/drawing/2014/main" id="{308EA1DB-2FA4-ADEF-31C9-807F4FB234BA}"/>
            </a:ext>
          </a:extLst>
        </p:cNvPr>
        <p:cNvGrpSpPr/>
        <p:nvPr/>
      </p:nvGrpSpPr>
      <p:grpSpPr>
        <a:xfrm>
          <a:off x="0" y="0"/>
          <a:ext cx="0" cy="0"/>
          <a:chOff x="0" y="0"/>
          <a:chExt cx="0" cy="0"/>
        </a:xfrm>
      </p:grpSpPr>
      <p:sp>
        <p:nvSpPr>
          <p:cNvPr id="405" name="Google Shape;405;p23">
            <a:extLst>
              <a:ext uri="{FF2B5EF4-FFF2-40B4-BE49-F238E27FC236}">
                <a16:creationId xmlns:a16="http://schemas.microsoft.com/office/drawing/2014/main" id="{E4990E74-B7CB-70E3-D271-27CF59B5B6C4}"/>
              </a:ext>
            </a:extLst>
          </p:cNvPr>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Font typeface="Trebuchet MS"/>
              <a:buNone/>
            </a:pPr>
            <a:r>
              <a:rPr lang="en-US" sz="4000" dirty="0"/>
              <a:t>Every county has a unique age composition</a:t>
            </a:r>
            <a:endParaRPr dirty="0"/>
          </a:p>
        </p:txBody>
      </p:sp>
      <p:sp>
        <p:nvSpPr>
          <p:cNvPr id="406" name="Google Shape;406;p23">
            <a:extLst>
              <a:ext uri="{FF2B5EF4-FFF2-40B4-BE49-F238E27FC236}">
                <a16:creationId xmlns:a16="http://schemas.microsoft.com/office/drawing/2014/main" id="{A63B2000-9022-4CAC-7FDD-6A8751DA64AA}"/>
              </a:ext>
            </a:extLst>
          </p:cNvPr>
          <p:cNvSpPr/>
          <p:nvPr/>
        </p:nvSpPr>
        <p:spPr>
          <a:xfrm>
            <a:off x="1756410" y="6240359"/>
            <a:ext cx="76894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Source: State Demography Office, vintage 2024 estimates and projections.</a:t>
            </a:r>
            <a:endParaRPr dirty="0"/>
          </a:p>
          <a:p>
            <a:pPr marL="0" marR="0" lvl="0" indent="0" algn="l" rtl="0">
              <a:spcBef>
                <a:spcPts val="0"/>
              </a:spcBef>
              <a:spcAft>
                <a:spcPts val="0"/>
              </a:spcAft>
              <a:buNone/>
            </a:pPr>
            <a:r>
              <a:rPr lang="en-US" sz="1200" dirty="0">
                <a:solidFill>
                  <a:srgbClr val="7F7F7F"/>
                </a:solidFill>
                <a:latin typeface="Trebuchet MS"/>
                <a:ea typeface="Trebuchet MS"/>
                <a:cs typeface="Trebuchet MS"/>
                <a:sym typeface="Trebuchet MS"/>
              </a:rPr>
              <a:t>Interactive visuals available at: https://gis.dola.colorado.gov/Age-Animation-Bars</a:t>
            </a:r>
            <a:endParaRPr dirty="0"/>
          </a:p>
        </p:txBody>
      </p:sp>
      <p:grpSp>
        <p:nvGrpSpPr>
          <p:cNvPr id="407" name="Google Shape;407;p23" descr="Icon of Colorado indicating state trends">
            <a:extLst>
              <a:ext uri="{FF2B5EF4-FFF2-40B4-BE49-F238E27FC236}">
                <a16:creationId xmlns:a16="http://schemas.microsoft.com/office/drawing/2014/main" id="{90EA434C-34F8-8944-8539-7B95230FB20B}"/>
              </a:ext>
            </a:extLst>
          </p:cNvPr>
          <p:cNvGrpSpPr/>
          <p:nvPr/>
        </p:nvGrpSpPr>
        <p:grpSpPr>
          <a:xfrm>
            <a:off x="11066586" y="444380"/>
            <a:ext cx="1027367" cy="675315"/>
            <a:chOff x="7859720" y="221065"/>
            <a:chExt cx="1161789" cy="763674"/>
          </a:xfrm>
        </p:grpSpPr>
        <p:pic>
          <p:nvPicPr>
            <p:cNvPr id="408" name="Google Shape;408;p23" descr="Colorado, geography, map, state, usa icon - Download on Iconfinder">
              <a:extLst>
                <a:ext uri="{FF2B5EF4-FFF2-40B4-BE49-F238E27FC236}">
                  <a16:creationId xmlns:a16="http://schemas.microsoft.com/office/drawing/2014/main" id="{2083CE02-9911-615C-BC5E-7B783691EA4E}"/>
                </a:ext>
              </a:extLst>
            </p:cNvPr>
            <p:cNvPicPr preferRelativeResize="0"/>
            <p:nvPr/>
          </p:nvPicPr>
          <p:blipFill rotWithShape="1">
            <a:blip r:embed="rId3">
              <a:alphaModFix/>
            </a:blip>
            <a:srcRect/>
            <a:stretch/>
          </p:blipFill>
          <p:spPr>
            <a:xfrm>
              <a:off x="7859720" y="221065"/>
              <a:ext cx="1161789" cy="763674"/>
            </a:xfrm>
            <a:prstGeom prst="rect">
              <a:avLst/>
            </a:prstGeom>
            <a:noFill/>
            <a:ln>
              <a:noFill/>
            </a:ln>
          </p:spPr>
        </p:pic>
        <p:sp>
          <p:nvSpPr>
            <p:cNvPr id="409" name="Google Shape;409;p23">
              <a:extLst>
                <a:ext uri="{FF2B5EF4-FFF2-40B4-BE49-F238E27FC236}">
                  <a16:creationId xmlns:a16="http://schemas.microsoft.com/office/drawing/2014/main" id="{E430A499-6BCD-A2D3-966F-FAB017BADFDB}"/>
                </a:ext>
              </a:extLst>
            </p:cNvPr>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
        <p:nvSpPr>
          <p:cNvPr id="410" name="Google Shape;410;p23">
            <a:extLst>
              <a:ext uri="{FF2B5EF4-FFF2-40B4-BE49-F238E27FC236}">
                <a16:creationId xmlns:a16="http://schemas.microsoft.com/office/drawing/2014/main" id="{15EF5126-CFE1-A1A0-7C4F-C1358B4D7176}"/>
              </a:ext>
            </a:extLst>
          </p:cNvPr>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grpSp>
        <p:nvGrpSpPr>
          <p:cNvPr id="10" name="Group 9" descr="Routt and Summit county age distribution by single year of age as of 2024.">
            <a:extLst>
              <a:ext uri="{FF2B5EF4-FFF2-40B4-BE49-F238E27FC236}">
                <a16:creationId xmlns:a16="http://schemas.microsoft.com/office/drawing/2014/main" id="{BFFF1382-C140-ED22-7AE4-9DBC2144D39B}"/>
              </a:ext>
            </a:extLst>
          </p:cNvPr>
          <p:cNvGrpSpPr/>
          <p:nvPr/>
        </p:nvGrpSpPr>
        <p:grpSpPr>
          <a:xfrm>
            <a:off x="334574" y="985998"/>
            <a:ext cx="11629799" cy="5031033"/>
            <a:chOff x="334574" y="985998"/>
            <a:chExt cx="11629799" cy="5031033"/>
          </a:xfrm>
        </p:grpSpPr>
        <p:pic>
          <p:nvPicPr>
            <p:cNvPr id="8" name="Picture 7">
              <a:extLst>
                <a:ext uri="{FF2B5EF4-FFF2-40B4-BE49-F238E27FC236}">
                  <a16:creationId xmlns:a16="http://schemas.microsoft.com/office/drawing/2014/main" id="{9F5ABB11-AABB-CB80-04CF-7F5F1F8F2BC2}"/>
                </a:ext>
              </a:extLst>
            </p:cNvPr>
            <p:cNvPicPr>
              <a:picLocks noChangeAspect="1"/>
            </p:cNvPicPr>
            <p:nvPr/>
          </p:nvPicPr>
          <p:blipFill>
            <a:blip r:embed="rId4"/>
            <a:stretch>
              <a:fillRect/>
            </a:stretch>
          </p:blipFill>
          <p:spPr>
            <a:xfrm>
              <a:off x="426430" y="3562451"/>
              <a:ext cx="4548193" cy="2454580"/>
            </a:xfrm>
            <a:prstGeom prst="rect">
              <a:avLst/>
            </a:prstGeom>
          </p:spPr>
        </p:pic>
        <p:pic>
          <p:nvPicPr>
            <p:cNvPr id="4" name="Picture 3">
              <a:extLst>
                <a:ext uri="{FF2B5EF4-FFF2-40B4-BE49-F238E27FC236}">
                  <a16:creationId xmlns:a16="http://schemas.microsoft.com/office/drawing/2014/main" id="{9C8D6094-6DDD-4C45-462A-E523A914EA45}"/>
                </a:ext>
              </a:extLst>
            </p:cNvPr>
            <p:cNvPicPr>
              <a:picLocks noChangeAspect="1"/>
            </p:cNvPicPr>
            <p:nvPr/>
          </p:nvPicPr>
          <p:blipFill>
            <a:blip r:embed="rId5"/>
            <a:stretch>
              <a:fillRect/>
            </a:stretch>
          </p:blipFill>
          <p:spPr>
            <a:xfrm>
              <a:off x="402333" y="1023923"/>
              <a:ext cx="4600504" cy="2444018"/>
            </a:xfrm>
            <a:prstGeom prst="rect">
              <a:avLst/>
            </a:prstGeom>
          </p:spPr>
        </p:pic>
        <p:grpSp>
          <p:nvGrpSpPr>
            <p:cNvPr id="414" name="Google Shape;414;p23" descr="Comparison of the age distribution across Denver, Douglas, Larimer, and Mesa counties for 2024. Denver has a large presence of 30 year olds, Douglas families, Larimer college students, and Mesa County Baby Boomers in their 60s and 70s.">
              <a:extLst>
                <a:ext uri="{FF2B5EF4-FFF2-40B4-BE49-F238E27FC236}">
                  <a16:creationId xmlns:a16="http://schemas.microsoft.com/office/drawing/2014/main" id="{7449E548-2236-73E4-F0B9-6E01C887036F}"/>
                </a:ext>
              </a:extLst>
            </p:cNvPr>
            <p:cNvGrpSpPr/>
            <p:nvPr/>
          </p:nvGrpSpPr>
          <p:grpSpPr>
            <a:xfrm>
              <a:off x="334574" y="985998"/>
              <a:ext cx="11629799" cy="5008669"/>
              <a:chOff x="334574" y="985998"/>
              <a:chExt cx="11629799" cy="5008669"/>
            </a:xfrm>
          </p:grpSpPr>
          <p:pic>
            <p:nvPicPr>
              <p:cNvPr id="417" name="Google Shape;417;p23" descr="Charts with the population distribution by single year of age and generation for Denver, Douglas, Larimer, and Mesa counties.">
                <a:extLst>
                  <a:ext uri="{FF2B5EF4-FFF2-40B4-BE49-F238E27FC236}">
                    <a16:creationId xmlns:a16="http://schemas.microsoft.com/office/drawing/2014/main" id="{2A776C4D-2C1A-0174-DF8C-44A364753D8B}"/>
                  </a:ext>
                </a:extLst>
              </p:cNvPr>
              <p:cNvPicPr preferRelativeResize="0"/>
              <p:nvPr/>
            </p:nvPicPr>
            <p:blipFill rotWithShape="1">
              <a:blip r:embed="rId6">
                <a:alphaModFix/>
              </a:blip>
              <a:srcRect l="77987"/>
              <a:stretch/>
            </p:blipFill>
            <p:spPr>
              <a:xfrm>
                <a:off x="9443183" y="1101187"/>
                <a:ext cx="2521190" cy="4893480"/>
              </a:xfrm>
              <a:prstGeom prst="rect">
                <a:avLst/>
              </a:prstGeom>
              <a:noFill/>
              <a:ln>
                <a:noFill/>
              </a:ln>
            </p:spPr>
          </p:pic>
          <p:sp>
            <p:nvSpPr>
              <p:cNvPr id="418" name="Google Shape;418;p23">
                <a:extLst>
                  <a:ext uri="{FF2B5EF4-FFF2-40B4-BE49-F238E27FC236}">
                    <a16:creationId xmlns:a16="http://schemas.microsoft.com/office/drawing/2014/main" id="{D51FDDBB-8B43-B776-0C58-9E90E644A38A}"/>
                  </a:ext>
                </a:extLst>
              </p:cNvPr>
              <p:cNvSpPr/>
              <p:nvPr/>
            </p:nvSpPr>
            <p:spPr>
              <a:xfrm>
                <a:off x="4873257" y="1038893"/>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19" name="Google Shape;419;p23">
                <a:extLst>
                  <a:ext uri="{FF2B5EF4-FFF2-40B4-BE49-F238E27FC236}">
                    <a16:creationId xmlns:a16="http://schemas.microsoft.com/office/drawing/2014/main" id="{14DE7EBF-8434-7FD7-59BE-D4F0EA35D873}"/>
                  </a:ext>
                </a:extLst>
              </p:cNvPr>
              <p:cNvSpPr/>
              <p:nvPr/>
            </p:nvSpPr>
            <p:spPr>
              <a:xfrm>
                <a:off x="334574" y="985998"/>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20" name="Google Shape;420;p23">
                <a:extLst>
                  <a:ext uri="{FF2B5EF4-FFF2-40B4-BE49-F238E27FC236}">
                    <a16:creationId xmlns:a16="http://schemas.microsoft.com/office/drawing/2014/main" id="{F4631848-EACA-F2A5-9971-AA60EB7B3BC2}"/>
                  </a:ext>
                </a:extLst>
              </p:cNvPr>
              <p:cNvSpPr/>
              <p:nvPr/>
            </p:nvSpPr>
            <p:spPr>
              <a:xfrm>
                <a:off x="381449" y="3491268"/>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21" name="Google Shape;421;p23">
                <a:extLst>
                  <a:ext uri="{FF2B5EF4-FFF2-40B4-BE49-F238E27FC236}">
                    <a16:creationId xmlns:a16="http://schemas.microsoft.com/office/drawing/2014/main" id="{4051BD00-6332-5C3F-DEDB-A0CD3F3FAC66}"/>
                  </a:ext>
                </a:extLst>
              </p:cNvPr>
              <p:cNvSpPr/>
              <p:nvPr/>
            </p:nvSpPr>
            <p:spPr>
              <a:xfrm>
                <a:off x="5002837" y="3498766"/>
                <a:ext cx="2009864" cy="267393"/>
              </a:xfrm>
              <a:prstGeom prst="rect">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grpSp>
    </p:spTree>
    <p:extLst>
      <p:ext uri="{BB962C8B-B14F-4D97-AF65-F5344CB8AC3E}">
        <p14:creationId xmlns:p14="http://schemas.microsoft.com/office/powerpoint/2010/main" val="1940569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6" name="Picture 5" descr="Share of the Colorado and county populations age 65+ from 1970 through 2060,">
            <a:extLst>
              <a:ext uri="{FF2B5EF4-FFF2-40B4-BE49-F238E27FC236}">
                <a16:creationId xmlns:a16="http://schemas.microsoft.com/office/drawing/2014/main" id="{86D08138-BA6A-1458-FF00-2E3CE5B8184B}"/>
              </a:ext>
            </a:extLst>
          </p:cNvPr>
          <p:cNvPicPr>
            <a:picLocks noChangeAspect="1"/>
          </p:cNvPicPr>
          <p:nvPr/>
        </p:nvPicPr>
        <p:blipFill>
          <a:blip r:embed="rId3"/>
          <a:stretch>
            <a:fillRect/>
          </a:stretch>
        </p:blipFill>
        <p:spPr>
          <a:xfrm>
            <a:off x="544950" y="1164086"/>
            <a:ext cx="9534970" cy="5017443"/>
          </a:xfrm>
          <a:prstGeom prst="rect">
            <a:avLst/>
          </a:prstGeom>
        </p:spPr>
      </p:pic>
      <p:sp>
        <p:nvSpPr>
          <p:cNvPr id="376" name="Google Shape;376;p23"/>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t>Share of the population age 65+</a:t>
            </a:r>
            <a:endParaRPr/>
          </a:p>
        </p:txBody>
      </p:sp>
      <p:sp>
        <p:nvSpPr>
          <p:cNvPr id="377" name="Google Shape;377;p23"/>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378" name="Google Shape;378;p23"/>
          <p:cNvSpPr txBox="1"/>
          <p:nvPr/>
        </p:nvSpPr>
        <p:spPr>
          <a:xfrm>
            <a:off x="1655928" y="6338849"/>
            <a:ext cx="7463600" cy="307722"/>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a:t>
            </a:r>
            <a:endParaRPr sz="1200">
              <a:solidFill>
                <a:srgbClr val="7F7F7F"/>
              </a:solidFill>
              <a:latin typeface="Trebuchet MS"/>
              <a:ea typeface="Trebuchet MS"/>
              <a:cs typeface="Trebuchet MS"/>
              <a:sym typeface="Trebuchet MS"/>
            </a:endParaRPr>
          </a:p>
        </p:txBody>
      </p:sp>
      <p:sp>
        <p:nvSpPr>
          <p:cNvPr id="379" name="Google Shape;379;p23"/>
          <p:cNvSpPr txBox="1"/>
          <p:nvPr/>
        </p:nvSpPr>
        <p:spPr>
          <a:xfrm>
            <a:off x="7496772" y="3351416"/>
            <a:ext cx="1622756" cy="3833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Trebuchet MS"/>
                <a:ea typeface="Trebuchet MS"/>
                <a:cs typeface="Trebuchet MS"/>
                <a:sym typeface="Trebuchet MS"/>
              </a:rPr>
              <a:t>Colorado</a:t>
            </a:r>
            <a:endParaRPr/>
          </a:p>
        </p:txBody>
      </p:sp>
      <p:grpSp>
        <p:nvGrpSpPr>
          <p:cNvPr id="380" name="Google Shape;380;p23" descr="Icon of Colorado indicating state trends"/>
          <p:cNvGrpSpPr/>
          <p:nvPr/>
        </p:nvGrpSpPr>
        <p:grpSpPr>
          <a:xfrm>
            <a:off x="11066586" y="444380"/>
            <a:ext cx="1027367" cy="675315"/>
            <a:chOff x="7859720" y="221065"/>
            <a:chExt cx="1161789" cy="763674"/>
          </a:xfrm>
        </p:grpSpPr>
        <p:pic>
          <p:nvPicPr>
            <p:cNvPr id="381" name="Google Shape;381;p23" descr="Colorado, geography, map, state, usa icon - Download on Iconfinder"/>
            <p:cNvPicPr preferRelativeResize="0"/>
            <p:nvPr/>
          </p:nvPicPr>
          <p:blipFill rotWithShape="1">
            <a:blip r:embed="rId4">
              <a:alphaModFix/>
            </a:blip>
            <a:srcRect/>
            <a:stretch/>
          </p:blipFill>
          <p:spPr>
            <a:xfrm>
              <a:off x="7859720" y="221065"/>
              <a:ext cx="1161789" cy="763674"/>
            </a:xfrm>
            <a:prstGeom prst="rect">
              <a:avLst/>
            </a:prstGeom>
            <a:noFill/>
            <a:ln>
              <a:noFill/>
            </a:ln>
          </p:spPr>
        </p:pic>
        <p:sp>
          <p:nvSpPr>
            <p:cNvPr id="382" name="Google Shape;382;p23"/>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
        <p:nvSpPr>
          <p:cNvPr id="383" name="Google Shape;383;p23"/>
          <p:cNvSpPr txBox="1"/>
          <p:nvPr/>
        </p:nvSpPr>
        <p:spPr>
          <a:xfrm>
            <a:off x="8823416" y="4005120"/>
            <a:ext cx="2823634" cy="14052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33">
                <a:solidFill>
                  <a:schemeClr val="dk1"/>
                </a:solidFill>
                <a:latin typeface="Trebuchet MS"/>
                <a:ea typeface="Trebuchet MS"/>
                <a:cs typeface="Trebuchet MS"/>
                <a:sym typeface="Trebuchet MS"/>
              </a:rPr>
              <a:t>Colorado</a:t>
            </a:r>
            <a:endParaRPr/>
          </a:p>
          <a:p>
            <a:pPr marL="243834" marR="0" lvl="0" indent="-243834" algn="l" rtl="0">
              <a:spcBef>
                <a:spcPts val="0"/>
              </a:spcBef>
              <a:spcAft>
                <a:spcPts val="0"/>
              </a:spcAft>
              <a:buClr>
                <a:schemeClr val="dk1"/>
              </a:buClr>
              <a:buSzPts val="2133"/>
              <a:buFont typeface="Arial"/>
              <a:buChar char="•"/>
            </a:pPr>
            <a:r>
              <a:rPr lang="en-US" sz="2133">
                <a:solidFill>
                  <a:schemeClr val="dk1"/>
                </a:solidFill>
                <a:latin typeface="Trebuchet MS"/>
                <a:ea typeface="Trebuchet MS"/>
                <a:cs typeface="Trebuchet MS"/>
                <a:sym typeface="Trebuchet MS"/>
              </a:rPr>
              <a:t>16.5% as of 2024</a:t>
            </a:r>
            <a:endParaRPr/>
          </a:p>
          <a:p>
            <a:pPr marL="243834" marR="0" lvl="0" indent="-243834" algn="l" rtl="0">
              <a:spcBef>
                <a:spcPts val="0"/>
              </a:spcBef>
              <a:spcAft>
                <a:spcPts val="0"/>
              </a:spcAft>
              <a:buClr>
                <a:schemeClr val="dk1"/>
              </a:buClr>
              <a:buSzPts val="2133"/>
              <a:buFont typeface="Arial"/>
              <a:buChar char="•"/>
            </a:pPr>
            <a:r>
              <a:rPr lang="en-US" sz="2133">
                <a:solidFill>
                  <a:schemeClr val="dk1"/>
                </a:solidFill>
                <a:latin typeface="Trebuchet MS"/>
                <a:ea typeface="Trebuchet MS"/>
                <a:cs typeface="Trebuchet MS"/>
                <a:sym typeface="Trebuchet MS"/>
              </a:rPr>
              <a:t>23.1% by 2060</a:t>
            </a:r>
            <a:endParaRPr/>
          </a:p>
          <a:p>
            <a:pPr marL="243834" marR="0" lvl="0" indent="-108388" algn="l" rtl="0">
              <a:spcBef>
                <a:spcPts val="0"/>
              </a:spcBef>
              <a:spcAft>
                <a:spcPts val="0"/>
              </a:spcAft>
              <a:buClr>
                <a:schemeClr val="dk1"/>
              </a:buClr>
              <a:buSzPts val="2133"/>
              <a:buFont typeface="Arial"/>
              <a:buNone/>
            </a:pPr>
            <a:endParaRPr sz="2133">
              <a:solidFill>
                <a:schemeClr val="dk1"/>
              </a:solidFill>
              <a:latin typeface="Trebuchet MS"/>
              <a:ea typeface="Trebuchet MS"/>
              <a:cs typeface="Trebuchet MS"/>
              <a:sym typeface="Trebuchet M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4"/>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600"/>
              <a:t>Income and spending rises and then falls with age</a:t>
            </a:r>
            <a:endParaRPr/>
          </a:p>
        </p:txBody>
      </p:sp>
      <p:grpSp>
        <p:nvGrpSpPr>
          <p:cNvPr id="391" name="Google Shape;391;p24" descr="Icon to signal that the data on this slide are for the U.S."/>
          <p:cNvGrpSpPr/>
          <p:nvPr/>
        </p:nvGrpSpPr>
        <p:grpSpPr>
          <a:xfrm>
            <a:off x="10805339" y="274099"/>
            <a:ext cx="1279481" cy="868901"/>
            <a:chOff x="8058779" y="205574"/>
            <a:chExt cx="1004836" cy="682388"/>
          </a:xfrm>
        </p:grpSpPr>
        <p:pic>
          <p:nvPicPr>
            <p:cNvPr id="392" name="Google Shape;392;p24" descr="United States PNG, Vector, PSD, and Clipart With Transparent Background for  Free Download | Pngtree"/>
            <p:cNvPicPr preferRelativeResize="0"/>
            <p:nvPr/>
          </p:nvPicPr>
          <p:blipFill rotWithShape="1">
            <a:blip r:embed="rId3">
              <a:alphaModFix/>
            </a:blip>
            <a:srcRect/>
            <a:stretch/>
          </p:blipFill>
          <p:spPr>
            <a:xfrm>
              <a:off x="8058779" y="205574"/>
              <a:ext cx="1004836" cy="682388"/>
            </a:xfrm>
            <a:prstGeom prst="rect">
              <a:avLst/>
            </a:prstGeom>
            <a:noFill/>
            <a:ln>
              <a:noFill/>
            </a:ln>
          </p:spPr>
        </p:pic>
        <p:sp>
          <p:nvSpPr>
            <p:cNvPr id="393" name="Google Shape;393;p24"/>
            <p:cNvSpPr txBox="1"/>
            <p:nvPr/>
          </p:nvSpPr>
          <p:spPr>
            <a:xfrm>
              <a:off x="8164020" y="405273"/>
              <a:ext cx="751491" cy="3000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Twentieth Century"/>
                  <a:ea typeface="Twentieth Century"/>
                  <a:cs typeface="Twentieth Century"/>
                  <a:sym typeface="Twentieth Century"/>
                </a:rPr>
                <a:t>US</a:t>
              </a:r>
              <a:endParaRPr dirty="0"/>
            </a:p>
          </p:txBody>
        </p:sp>
      </p:grpSp>
      <p:sp>
        <p:nvSpPr>
          <p:cNvPr id="394" name="Google Shape;394;p24"/>
          <p:cNvSpPr txBox="1"/>
          <p:nvPr/>
        </p:nvSpPr>
        <p:spPr>
          <a:xfrm>
            <a:off x="415600" y="926697"/>
            <a:ext cx="48860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Average U.S. Income</a:t>
            </a:r>
            <a:endParaRPr/>
          </a:p>
        </p:txBody>
      </p:sp>
      <p:sp>
        <p:nvSpPr>
          <p:cNvPr id="395" name="Google Shape;395;p24"/>
          <p:cNvSpPr txBox="1"/>
          <p:nvPr/>
        </p:nvSpPr>
        <p:spPr>
          <a:xfrm>
            <a:off x="1690929" y="6393444"/>
            <a:ext cx="722141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U.S. Bureau of Labor Statistics, 2023 Consumer Expenditure Survey.</a:t>
            </a:r>
            <a:endParaRPr/>
          </a:p>
        </p:txBody>
      </p:sp>
      <p:pic>
        <p:nvPicPr>
          <p:cNvPr id="396" name="Google Shape;396;p24" descr="Chart showing average U.S. income by age. Income rises and falls with age, peaking in our 40s and 50s, then falling off with retirement. In retirement, income sources shift to from earned income to Social Security and retirement income."/>
          <p:cNvPicPr preferRelativeResize="0"/>
          <p:nvPr/>
        </p:nvPicPr>
        <p:blipFill rotWithShape="1">
          <a:blip r:embed="rId4">
            <a:alphaModFix/>
          </a:blip>
          <a:srcRect/>
          <a:stretch/>
        </p:blipFill>
        <p:spPr>
          <a:xfrm>
            <a:off x="515684" y="1309770"/>
            <a:ext cx="6089832" cy="2295665"/>
          </a:xfrm>
          <a:prstGeom prst="rect">
            <a:avLst/>
          </a:prstGeom>
          <a:noFill/>
          <a:ln>
            <a:noFill/>
          </a:ln>
        </p:spPr>
      </p:pic>
      <p:pic>
        <p:nvPicPr>
          <p:cNvPr id="397" name="Google Shape;397;p24" descr="Chart showing average U.S. income tax by age. Like income, income tax paid peaks in our 40s and 50s. For teh 65+ population, average income tax paid is significantly lower due to less earned income and most states offer tax breaks for Social Security income."/>
          <p:cNvPicPr preferRelativeResize="0"/>
          <p:nvPr/>
        </p:nvPicPr>
        <p:blipFill rotWithShape="1">
          <a:blip r:embed="rId5">
            <a:alphaModFix/>
          </a:blip>
          <a:srcRect/>
          <a:stretch/>
        </p:blipFill>
        <p:spPr>
          <a:xfrm>
            <a:off x="6423687" y="1309770"/>
            <a:ext cx="4034696" cy="2228177"/>
          </a:xfrm>
          <a:prstGeom prst="rect">
            <a:avLst/>
          </a:prstGeom>
          <a:noFill/>
          <a:ln>
            <a:noFill/>
          </a:ln>
        </p:spPr>
      </p:pic>
      <p:pic>
        <p:nvPicPr>
          <p:cNvPr id="398" name="Google Shape;398;p24" descr="Chart showing average U.S. consumer spending by age. Spending peaks in our 40s and 50s, along with income. As we age, what we spend our money on also changes."/>
          <p:cNvPicPr preferRelativeResize="0"/>
          <p:nvPr/>
        </p:nvPicPr>
        <p:blipFill rotWithShape="1">
          <a:blip r:embed="rId6">
            <a:alphaModFix/>
          </a:blip>
          <a:srcRect/>
          <a:stretch/>
        </p:blipFill>
        <p:spPr>
          <a:xfrm>
            <a:off x="479291" y="3566609"/>
            <a:ext cx="6368997" cy="2678507"/>
          </a:xfrm>
          <a:prstGeom prst="rect">
            <a:avLst/>
          </a:prstGeom>
          <a:noFill/>
          <a:ln>
            <a:noFill/>
          </a:ln>
        </p:spPr>
      </p:pic>
      <p:sp>
        <p:nvSpPr>
          <p:cNvPr id="399" name="Google Shape;399;p24"/>
          <p:cNvSpPr txBox="1"/>
          <p:nvPr/>
        </p:nvSpPr>
        <p:spPr>
          <a:xfrm>
            <a:off x="6305367" y="936962"/>
            <a:ext cx="488603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Average U.S. Income Tax</a:t>
            </a:r>
            <a:endParaRPr/>
          </a:p>
        </p:txBody>
      </p:sp>
      <p:sp>
        <p:nvSpPr>
          <p:cNvPr id="400" name="Google Shape;400;p24"/>
          <p:cNvSpPr txBox="1"/>
          <p:nvPr/>
        </p:nvSpPr>
        <p:spPr>
          <a:xfrm>
            <a:off x="3170762" y="3604171"/>
            <a:ext cx="347114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Trebuchet MS"/>
                <a:ea typeface="Trebuchet MS"/>
                <a:cs typeface="Trebuchet MS"/>
                <a:sym typeface="Trebuchet MS"/>
              </a:rPr>
              <a:t>Average U.S. </a:t>
            </a:r>
            <a:br>
              <a:rPr lang="en-US" sz="2000">
                <a:solidFill>
                  <a:schemeClr val="dk1"/>
                </a:solidFill>
                <a:latin typeface="Trebuchet MS"/>
                <a:ea typeface="Trebuchet MS"/>
                <a:cs typeface="Trebuchet MS"/>
                <a:sym typeface="Trebuchet MS"/>
              </a:rPr>
            </a:br>
            <a:r>
              <a:rPr lang="en-US" sz="2000">
                <a:solidFill>
                  <a:schemeClr val="dk1"/>
                </a:solidFill>
                <a:latin typeface="Trebuchet MS"/>
                <a:ea typeface="Trebuchet MS"/>
                <a:cs typeface="Trebuchet MS"/>
                <a:sym typeface="Trebuchet MS"/>
              </a:rPr>
              <a:t>Consumer Spending</a:t>
            </a:r>
            <a:endParaRPr/>
          </a:p>
        </p:txBody>
      </p:sp>
      <p:sp>
        <p:nvSpPr>
          <p:cNvPr id="401" name="Google Shape;401;p24"/>
          <p:cNvSpPr txBox="1"/>
          <p:nvPr/>
        </p:nvSpPr>
        <p:spPr>
          <a:xfrm>
            <a:off x="7597806" y="3836034"/>
            <a:ext cx="3920905" cy="14052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33">
                <a:solidFill>
                  <a:schemeClr val="dk1"/>
                </a:solidFill>
                <a:latin typeface="Trebuchet MS"/>
                <a:ea typeface="Trebuchet MS"/>
                <a:cs typeface="Trebuchet MS"/>
                <a:sym typeface="Trebuchet MS"/>
              </a:rPr>
              <a:t>Aging will… </a:t>
            </a:r>
            <a:endParaRPr/>
          </a:p>
          <a:p>
            <a:pPr marL="243834" marR="0" lvl="0" indent="-243834" algn="l" rtl="0">
              <a:spcBef>
                <a:spcPts val="0"/>
              </a:spcBef>
              <a:spcAft>
                <a:spcPts val="0"/>
              </a:spcAft>
              <a:buClr>
                <a:schemeClr val="dk1"/>
              </a:buClr>
              <a:buSzPts val="2133"/>
              <a:buFont typeface="Arial"/>
              <a:buChar char="•"/>
            </a:pPr>
            <a:r>
              <a:rPr lang="en-US" sz="2133">
                <a:solidFill>
                  <a:schemeClr val="dk1"/>
                </a:solidFill>
                <a:latin typeface="Trebuchet MS"/>
                <a:ea typeface="Trebuchet MS"/>
                <a:cs typeface="Trebuchet MS"/>
                <a:sym typeface="Trebuchet MS"/>
              </a:rPr>
              <a:t>Impact our labor markets</a:t>
            </a:r>
            <a:endParaRPr/>
          </a:p>
          <a:p>
            <a:pPr marL="243834" marR="0" lvl="0" indent="-243834" algn="l" rtl="0">
              <a:spcBef>
                <a:spcPts val="0"/>
              </a:spcBef>
              <a:spcAft>
                <a:spcPts val="0"/>
              </a:spcAft>
              <a:buClr>
                <a:schemeClr val="dk1"/>
              </a:buClr>
              <a:buSzPts val="2133"/>
              <a:buFont typeface="Arial"/>
              <a:buChar char="•"/>
            </a:pPr>
            <a:r>
              <a:rPr lang="en-US" sz="2133">
                <a:solidFill>
                  <a:schemeClr val="dk1"/>
                </a:solidFill>
                <a:latin typeface="Trebuchet MS"/>
                <a:ea typeface="Trebuchet MS"/>
                <a:cs typeface="Trebuchet MS"/>
                <a:sym typeface="Trebuchet MS"/>
              </a:rPr>
              <a:t>Impact our tax base</a:t>
            </a:r>
            <a:endParaRPr/>
          </a:p>
          <a:p>
            <a:pPr marL="243834" marR="0" lvl="0" indent="-243834" algn="l" rtl="0">
              <a:spcBef>
                <a:spcPts val="0"/>
              </a:spcBef>
              <a:spcAft>
                <a:spcPts val="0"/>
              </a:spcAft>
              <a:buClr>
                <a:schemeClr val="dk1"/>
              </a:buClr>
              <a:buSzPts val="2133"/>
              <a:buFont typeface="Arial"/>
              <a:buChar char="•"/>
            </a:pPr>
            <a:r>
              <a:rPr lang="en-US" sz="2133">
                <a:solidFill>
                  <a:schemeClr val="dk1"/>
                </a:solidFill>
                <a:latin typeface="Trebuchet MS"/>
                <a:ea typeface="Trebuchet MS"/>
                <a:cs typeface="Trebuchet MS"/>
                <a:sym typeface="Trebuchet MS"/>
              </a:rPr>
              <a:t>Shift consumer spending</a:t>
            </a:r>
            <a:endParaRPr/>
          </a:p>
        </p:txBody>
      </p:sp>
      <p:sp>
        <p:nvSpPr>
          <p:cNvPr id="402" name="Google Shape;402;p24"/>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73F50-7CA6-75ED-DD59-588C58A431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BFBED3-EC92-7CE5-3978-427B1FBC1E02}"/>
              </a:ext>
            </a:extLst>
          </p:cNvPr>
          <p:cNvSpPr>
            <a:spLocks noGrp="1"/>
          </p:cNvSpPr>
          <p:nvPr>
            <p:ph type="title"/>
          </p:nvPr>
        </p:nvSpPr>
        <p:spPr/>
        <p:txBody>
          <a:bodyPr>
            <a:noAutofit/>
          </a:bodyPr>
          <a:lstStyle/>
          <a:p>
            <a:r>
              <a:rPr lang="en-US" sz="4000" dirty="0"/>
              <a:t>Most likely to work </a:t>
            </a:r>
          </a:p>
        </p:txBody>
      </p:sp>
      <p:sp>
        <p:nvSpPr>
          <p:cNvPr id="3" name="Slide Number Placeholder 2">
            <a:extLst>
              <a:ext uri="{FF2B5EF4-FFF2-40B4-BE49-F238E27FC236}">
                <a16:creationId xmlns:a16="http://schemas.microsoft.com/office/drawing/2014/main" id="{0983A57D-11A1-B73A-38F2-67E6C1808DBB}"/>
              </a:ext>
            </a:extLst>
          </p:cNvPr>
          <p:cNvSpPr>
            <a:spLocks noGrp="1"/>
          </p:cNvSpPr>
          <p:nvPr>
            <p:ph type="sldNum" sz="quarter" idx="12"/>
          </p:nvPr>
        </p:nvSpPr>
        <p:spPr/>
        <p:txBody>
          <a:bodyPr/>
          <a:lstStyle/>
          <a:p>
            <a:fld id="{1C3D16F5-8490-475F-984F-91AD3600A565}" type="slidenum">
              <a:rPr lang="en-US" smtClean="0"/>
              <a:pPr/>
              <a:t>44</a:t>
            </a:fld>
            <a:endParaRPr lang="en-US"/>
          </a:p>
        </p:txBody>
      </p:sp>
      <p:sp>
        <p:nvSpPr>
          <p:cNvPr id="5" name="TextBox 4">
            <a:extLst>
              <a:ext uri="{FF2B5EF4-FFF2-40B4-BE49-F238E27FC236}">
                <a16:creationId xmlns:a16="http://schemas.microsoft.com/office/drawing/2014/main" id="{C19267AF-F83D-6994-4DF9-53F7D8411043}"/>
              </a:ext>
            </a:extLst>
          </p:cNvPr>
          <p:cNvSpPr txBox="1"/>
          <p:nvPr/>
        </p:nvSpPr>
        <p:spPr>
          <a:xfrm>
            <a:off x="415600" y="1041802"/>
            <a:ext cx="6843039" cy="430887"/>
          </a:xfrm>
          <a:prstGeom prst="rect">
            <a:avLst/>
          </a:prstGeom>
          <a:noFill/>
        </p:spPr>
        <p:txBody>
          <a:bodyPr wrap="square" rtlCol="0">
            <a:spAutoFit/>
          </a:bodyPr>
          <a:lstStyle/>
          <a:p>
            <a:r>
              <a:rPr lang="en-US" sz="2200" dirty="0">
                <a:latin typeface="Trebuchet MS" panose="020B0603020202020204" pitchFamily="34" charset="0"/>
              </a:rPr>
              <a:t>Colorado Population Aged 25 to 54</a:t>
            </a:r>
          </a:p>
        </p:txBody>
      </p:sp>
      <p:sp>
        <p:nvSpPr>
          <p:cNvPr id="8" name="TextBox 7">
            <a:extLst>
              <a:ext uri="{FF2B5EF4-FFF2-40B4-BE49-F238E27FC236}">
                <a16:creationId xmlns:a16="http://schemas.microsoft.com/office/drawing/2014/main" id="{E1DF7CC8-010F-DA76-8265-5E5477E8C3B6}"/>
              </a:ext>
            </a:extLst>
          </p:cNvPr>
          <p:cNvSpPr txBox="1"/>
          <p:nvPr/>
        </p:nvSpPr>
        <p:spPr>
          <a:xfrm>
            <a:off x="6688586" y="433258"/>
            <a:ext cx="3746315" cy="707886"/>
          </a:xfrm>
          <a:prstGeom prst="rect">
            <a:avLst/>
          </a:prstGeom>
          <a:noFill/>
        </p:spPr>
        <p:txBody>
          <a:bodyPr wrap="square" rtlCol="0">
            <a:spAutoFit/>
          </a:bodyPr>
          <a:lstStyle/>
          <a:p>
            <a:pPr marL="182880" indent="-182880">
              <a:buFont typeface="Arial" panose="020B0604020202020204" pitchFamily="34" charset="0"/>
              <a:buChar char="•"/>
            </a:pPr>
            <a:r>
              <a:rPr lang="en-US" sz="2000" dirty="0">
                <a:solidFill>
                  <a:schemeClr val="bg2"/>
                </a:solidFill>
                <a:latin typeface="Trebuchet MS" panose="020B0603020202020204" pitchFamily="34" charset="0"/>
              </a:rPr>
              <a:t>Growth is highly dependent on net migration to Colorado</a:t>
            </a:r>
          </a:p>
        </p:txBody>
      </p:sp>
      <p:grpSp>
        <p:nvGrpSpPr>
          <p:cNvPr id="4" name="Group 3" descr="Icon of Colorado indicating state trends">
            <a:extLst>
              <a:ext uri="{FF2B5EF4-FFF2-40B4-BE49-F238E27FC236}">
                <a16:creationId xmlns:a16="http://schemas.microsoft.com/office/drawing/2014/main" id="{5884EF78-A76C-BAB8-644A-1937D4AAD8B1}"/>
              </a:ext>
            </a:extLst>
          </p:cNvPr>
          <p:cNvGrpSpPr/>
          <p:nvPr/>
        </p:nvGrpSpPr>
        <p:grpSpPr>
          <a:xfrm>
            <a:off x="11066586" y="444380"/>
            <a:ext cx="1027367" cy="675315"/>
            <a:chOff x="7859720" y="221065"/>
            <a:chExt cx="1161789" cy="763674"/>
          </a:xfrm>
        </p:grpSpPr>
        <p:pic>
          <p:nvPicPr>
            <p:cNvPr id="9" name="Picture 2" descr="Colorado, geography, map, state, usa icon - Download on Iconfinder">
              <a:extLst>
                <a:ext uri="{FF2B5EF4-FFF2-40B4-BE49-F238E27FC236}">
                  <a16:creationId xmlns:a16="http://schemas.microsoft.com/office/drawing/2014/main" id="{CEDC98EC-358A-73B1-2CB7-E4D85FB6CA9F}"/>
                </a:ext>
              </a:extLst>
            </p:cNvPr>
            <p:cNvPicPr>
              <a:picLocks noChangeAspect="1" noChangeArrowheads="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11C95E-1AAE-F5D2-1494-F50EB4AB5413}"/>
                </a:ext>
              </a:extLst>
            </p:cNvPr>
            <p:cNvSpPr txBox="1"/>
            <p:nvPr/>
          </p:nvSpPr>
          <p:spPr>
            <a:xfrm>
              <a:off x="8015521" y="371295"/>
              <a:ext cx="892394" cy="522070"/>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CO</a:t>
              </a:r>
            </a:p>
          </p:txBody>
        </p:sp>
      </p:grpSp>
      <p:grpSp>
        <p:nvGrpSpPr>
          <p:cNvPr id="18" name="Group 17" descr="Chart of the Colorado and the NWCCOG population aged 25 to 54 from 1990 to 2060. Growth is expected throughout the forecast period.">
            <a:extLst>
              <a:ext uri="{FF2B5EF4-FFF2-40B4-BE49-F238E27FC236}">
                <a16:creationId xmlns:a16="http://schemas.microsoft.com/office/drawing/2014/main" id="{14A281DB-4FE8-053D-59DA-DEAE8BA87840}"/>
              </a:ext>
            </a:extLst>
          </p:cNvPr>
          <p:cNvGrpSpPr/>
          <p:nvPr/>
        </p:nvGrpSpPr>
        <p:grpSpPr>
          <a:xfrm>
            <a:off x="415601" y="1469616"/>
            <a:ext cx="11487017" cy="4938188"/>
            <a:chOff x="415601" y="1469616"/>
            <a:chExt cx="11487017" cy="4938188"/>
          </a:xfrm>
        </p:grpSpPr>
        <p:pic>
          <p:nvPicPr>
            <p:cNvPr id="17" name="Picture 16">
              <a:extLst>
                <a:ext uri="{FF2B5EF4-FFF2-40B4-BE49-F238E27FC236}">
                  <a16:creationId xmlns:a16="http://schemas.microsoft.com/office/drawing/2014/main" id="{F5D7F8B6-D26F-B8FB-DDBF-E3B9410B9378}"/>
                </a:ext>
              </a:extLst>
            </p:cNvPr>
            <p:cNvPicPr>
              <a:picLocks noChangeAspect="1"/>
            </p:cNvPicPr>
            <p:nvPr/>
          </p:nvPicPr>
          <p:blipFill>
            <a:blip r:embed="rId3"/>
            <a:stretch>
              <a:fillRect/>
            </a:stretch>
          </p:blipFill>
          <p:spPr>
            <a:xfrm>
              <a:off x="6379163" y="1469616"/>
              <a:ext cx="5523455" cy="4938188"/>
            </a:xfrm>
            <a:prstGeom prst="rect">
              <a:avLst/>
            </a:prstGeom>
          </p:spPr>
        </p:pic>
        <p:pic>
          <p:nvPicPr>
            <p:cNvPr id="13" name="Picture 12">
              <a:extLst>
                <a:ext uri="{FF2B5EF4-FFF2-40B4-BE49-F238E27FC236}">
                  <a16:creationId xmlns:a16="http://schemas.microsoft.com/office/drawing/2014/main" id="{F5D8A72E-EB13-9269-A60D-DBB9848E763C}"/>
                </a:ext>
              </a:extLst>
            </p:cNvPr>
            <p:cNvPicPr>
              <a:picLocks noChangeAspect="1"/>
            </p:cNvPicPr>
            <p:nvPr/>
          </p:nvPicPr>
          <p:blipFill>
            <a:blip r:embed="rId4"/>
            <a:srcRect r="50287"/>
            <a:stretch>
              <a:fillRect/>
            </a:stretch>
          </p:blipFill>
          <p:spPr>
            <a:xfrm>
              <a:off x="415601" y="1508651"/>
              <a:ext cx="5752342" cy="4883319"/>
            </a:xfrm>
            <a:prstGeom prst="rect">
              <a:avLst/>
            </a:prstGeom>
          </p:spPr>
        </p:pic>
        <p:sp>
          <p:nvSpPr>
            <p:cNvPr id="7" name="TextBox 6">
              <a:extLst>
                <a:ext uri="{FF2B5EF4-FFF2-40B4-BE49-F238E27FC236}">
                  <a16:creationId xmlns:a16="http://schemas.microsoft.com/office/drawing/2014/main" id="{1335068D-5841-E070-55E8-F707EB2A363A}"/>
                </a:ext>
              </a:extLst>
            </p:cNvPr>
            <p:cNvSpPr txBox="1"/>
            <p:nvPr/>
          </p:nvSpPr>
          <p:spPr>
            <a:xfrm>
              <a:off x="3354751" y="2554809"/>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sp>
          <p:nvSpPr>
            <p:cNvPr id="15" name="TextBox 14">
              <a:extLst>
                <a:ext uri="{FF2B5EF4-FFF2-40B4-BE49-F238E27FC236}">
                  <a16:creationId xmlns:a16="http://schemas.microsoft.com/office/drawing/2014/main" id="{C4744D83-C8B0-314D-1D38-20C0DD05E670}"/>
                </a:ext>
              </a:extLst>
            </p:cNvPr>
            <p:cNvSpPr txBox="1"/>
            <p:nvPr/>
          </p:nvSpPr>
          <p:spPr>
            <a:xfrm>
              <a:off x="9231262" y="2446381"/>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grpSp>
      <p:sp>
        <p:nvSpPr>
          <p:cNvPr id="16" name="TextBox 15">
            <a:extLst>
              <a:ext uri="{FF2B5EF4-FFF2-40B4-BE49-F238E27FC236}">
                <a16:creationId xmlns:a16="http://schemas.microsoft.com/office/drawing/2014/main" id="{85337EA1-D399-240E-D442-71282DEF13D4}"/>
              </a:ext>
            </a:extLst>
          </p:cNvPr>
          <p:cNvSpPr txBox="1"/>
          <p:nvPr/>
        </p:nvSpPr>
        <p:spPr>
          <a:xfrm>
            <a:off x="8561743" y="1751982"/>
            <a:ext cx="3340875" cy="430887"/>
          </a:xfrm>
          <a:prstGeom prst="rect">
            <a:avLst/>
          </a:prstGeom>
          <a:noFill/>
        </p:spPr>
        <p:txBody>
          <a:bodyPr wrap="square" rtlCol="0">
            <a:spAutoFit/>
          </a:bodyPr>
          <a:lstStyle/>
          <a:p>
            <a:r>
              <a:rPr lang="en-US" sz="2200" dirty="0">
                <a:latin typeface="Trebuchet MS" panose="020B0603020202020204" pitchFamily="34" charset="0"/>
              </a:rPr>
              <a:t>NWCCOG + Routt</a:t>
            </a:r>
          </a:p>
        </p:txBody>
      </p:sp>
      <p:sp>
        <p:nvSpPr>
          <p:cNvPr id="11" name="Google Shape;346;g37bce41810d_0_74">
            <a:extLst>
              <a:ext uri="{FF2B5EF4-FFF2-40B4-BE49-F238E27FC236}">
                <a16:creationId xmlns:a16="http://schemas.microsoft.com/office/drawing/2014/main" id="{E9951C2E-3455-AFA8-9522-7238FC1D4D17}"/>
              </a:ext>
            </a:extLst>
          </p:cNvPr>
          <p:cNvSpPr txBox="1"/>
          <p:nvPr/>
        </p:nvSpPr>
        <p:spPr>
          <a:xfrm>
            <a:off x="1637074" y="6236689"/>
            <a:ext cx="7463600" cy="492388"/>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en-US" sz="1200" dirty="0">
                <a:solidFill>
                  <a:srgbClr val="7F7F7F"/>
                </a:solidFill>
                <a:latin typeface="Trebuchet MS" panose="020B0603020202020204" pitchFamily="34" charset="0"/>
                <a:sym typeface="Arial"/>
              </a:rPr>
              <a:t>Source: State Demography Office, vintage 2024 estimates and projections.</a:t>
            </a:r>
            <a:br>
              <a:rPr lang="en-US" sz="1200" dirty="0">
                <a:solidFill>
                  <a:srgbClr val="7F7F7F"/>
                </a:solidFill>
                <a:latin typeface="Trebuchet MS" panose="020B0603020202020204" pitchFamily="34" charset="0"/>
                <a:sym typeface="Arial"/>
              </a:rPr>
            </a:br>
            <a:r>
              <a:rPr lang="en-US" sz="1200" dirty="0">
                <a:solidFill>
                  <a:srgbClr val="7F7F7F"/>
                </a:solidFill>
                <a:latin typeface="Trebuchet MS" panose="020B0603020202020204" pitchFamily="34" charset="0"/>
                <a:sym typeface="Arial"/>
              </a:rPr>
              <a:t>https://gis.dola.colorado.gov/AgeMap/</a:t>
            </a:r>
            <a:endParaRPr sz="1200" dirty="0">
              <a:solidFill>
                <a:srgbClr val="7F7F7F"/>
              </a:solidFill>
              <a:latin typeface="Trebuchet MS" panose="020B0603020202020204" pitchFamily="34" charset="0"/>
              <a:sym typeface="Arial"/>
            </a:endParaRPr>
          </a:p>
        </p:txBody>
      </p:sp>
    </p:spTree>
    <p:extLst>
      <p:ext uri="{BB962C8B-B14F-4D97-AF65-F5344CB8AC3E}">
        <p14:creationId xmlns:p14="http://schemas.microsoft.com/office/powerpoint/2010/main" val="625894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821A-887E-A389-491C-35504C294609}"/>
              </a:ext>
            </a:extLst>
          </p:cNvPr>
          <p:cNvSpPr>
            <a:spLocks noGrp="1"/>
          </p:cNvSpPr>
          <p:nvPr>
            <p:ph type="title"/>
          </p:nvPr>
        </p:nvSpPr>
        <p:spPr/>
        <p:txBody>
          <a:bodyPr>
            <a:noAutofit/>
          </a:bodyPr>
          <a:lstStyle/>
          <a:p>
            <a:r>
              <a:rPr lang="en-US" sz="4000" dirty="0"/>
              <a:t>Growing older adult population</a:t>
            </a:r>
          </a:p>
        </p:txBody>
      </p:sp>
      <p:sp>
        <p:nvSpPr>
          <p:cNvPr id="3" name="Slide Number Placeholder 2">
            <a:extLst>
              <a:ext uri="{FF2B5EF4-FFF2-40B4-BE49-F238E27FC236}">
                <a16:creationId xmlns:a16="http://schemas.microsoft.com/office/drawing/2014/main" id="{A3BC48B6-D9BE-9E1D-68B2-FA9B5D59814F}"/>
              </a:ext>
            </a:extLst>
          </p:cNvPr>
          <p:cNvSpPr>
            <a:spLocks noGrp="1"/>
          </p:cNvSpPr>
          <p:nvPr>
            <p:ph type="sldNum" sz="quarter" idx="12"/>
          </p:nvPr>
        </p:nvSpPr>
        <p:spPr/>
        <p:txBody>
          <a:bodyPr/>
          <a:lstStyle/>
          <a:p>
            <a:fld id="{1C3D16F5-8490-475F-984F-91AD3600A565}" type="slidenum">
              <a:rPr lang="en-US" smtClean="0"/>
              <a:pPr/>
              <a:t>45</a:t>
            </a:fld>
            <a:endParaRPr lang="en-US"/>
          </a:p>
        </p:txBody>
      </p:sp>
      <p:sp>
        <p:nvSpPr>
          <p:cNvPr id="5" name="TextBox 4">
            <a:extLst>
              <a:ext uri="{FF2B5EF4-FFF2-40B4-BE49-F238E27FC236}">
                <a16:creationId xmlns:a16="http://schemas.microsoft.com/office/drawing/2014/main" id="{DBCC355C-690A-075D-033F-7EBD612C2F51}"/>
              </a:ext>
            </a:extLst>
          </p:cNvPr>
          <p:cNvSpPr txBox="1"/>
          <p:nvPr/>
        </p:nvSpPr>
        <p:spPr>
          <a:xfrm>
            <a:off x="415601" y="1041802"/>
            <a:ext cx="5189672" cy="430887"/>
          </a:xfrm>
          <a:prstGeom prst="rect">
            <a:avLst/>
          </a:prstGeom>
          <a:noFill/>
        </p:spPr>
        <p:txBody>
          <a:bodyPr wrap="square" rtlCol="0">
            <a:spAutoFit/>
          </a:bodyPr>
          <a:lstStyle/>
          <a:p>
            <a:r>
              <a:rPr lang="en-US" sz="2200" dirty="0">
                <a:latin typeface="Trebuchet MS" panose="020B0603020202020204" pitchFamily="34" charset="0"/>
              </a:rPr>
              <a:t>Colorado Population Aged 65+</a:t>
            </a:r>
          </a:p>
        </p:txBody>
      </p:sp>
      <p:sp>
        <p:nvSpPr>
          <p:cNvPr id="8" name="TextBox 7">
            <a:extLst>
              <a:ext uri="{FF2B5EF4-FFF2-40B4-BE49-F238E27FC236}">
                <a16:creationId xmlns:a16="http://schemas.microsoft.com/office/drawing/2014/main" id="{158641C1-C27C-E9DC-FCF9-1C8FB4B0149B}"/>
              </a:ext>
            </a:extLst>
          </p:cNvPr>
          <p:cNvSpPr txBox="1"/>
          <p:nvPr/>
        </p:nvSpPr>
        <p:spPr>
          <a:xfrm>
            <a:off x="7917617" y="328504"/>
            <a:ext cx="4407407" cy="1015663"/>
          </a:xfrm>
          <a:prstGeom prst="rect">
            <a:avLst/>
          </a:prstGeom>
          <a:noFill/>
        </p:spPr>
        <p:txBody>
          <a:bodyPr wrap="square" rtlCol="0">
            <a:spAutoFit/>
          </a:bodyPr>
          <a:lstStyle/>
          <a:p>
            <a:pPr marL="182880" indent="-182880">
              <a:buFont typeface="Arial" panose="020B0604020202020204" pitchFamily="34" charset="0"/>
              <a:buChar char="•"/>
            </a:pPr>
            <a:r>
              <a:rPr lang="en-US" sz="2000" dirty="0">
                <a:solidFill>
                  <a:schemeClr val="bg2"/>
                </a:solidFill>
                <a:latin typeface="Trebuchet MS" panose="020B0603020202020204" pitchFamily="34" charset="0"/>
              </a:rPr>
              <a:t>Largely reflects aging in place</a:t>
            </a:r>
          </a:p>
          <a:p>
            <a:pPr marL="182880" indent="-182880">
              <a:buFont typeface="Arial" panose="020B0604020202020204" pitchFamily="34" charset="0"/>
              <a:buChar char="•"/>
            </a:pPr>
            <a:r>
              <a:rPr lang="en-US" sz="2000" dirty="0">
                <a:solidFill>
                  <a:schemeClr val="bg2"/>
                </a:solidFill>
                <a:latin typeface="Trebuchet MS" panose="020B0603020202020204" pitchFamily="34" charset="0"/>
              </a:rPr>
              <a:t>Our population’s needs and wants will change with age</a:t>
            </a:r>
          </a:p>
        </p:txBody>
      </p:sp>
      <p:sp>
        <p:nvSpPr>
          <p:cNvPr id="4" name="TextBox 3">
            <a:extLst>
              <a:ext uri="{FF2B5EF4-FFF2-40B4-BE49-F238E27FC236}">
                <a16:creationId xmlns:a16="http://schemas.microsoft.com/office/drawing/2014/main" id="{84DD01BC-7885-5B74-C547-25041B4ECBF8}"/>
              </a:ext>
            </a:extLst>
          </p:cNvPr>
          <p:cNvSpPr txBox="1"/>
          <p:nvPr/>
        </p:nvSpPr>
        <p:spPr>
          <a:xfrm>
            <a:off x="8561743" y="1751982"/>
            <a:ext cx="3340875" cy="430887"/>
          </a:xfrm>
          <a:prstGeom prst="rect">
            <a:avLst/>
          </a:prstGeom>
          <a:noFill/>
        </p:spPr>
        <p:txBody>
          <a:bodyPr wrap="square" rtlCol="0">
            <a:spAutoFit/>
          </a:bodyPr>
          <a:lstStyle/>
          <a:p>
            <a:r>
              <a:rPr lang="en-US" sz="2200" dirty="0">
                <a:latin typeface="Trebuchet MS" panose="020B0603020202020204" pitchFamily="34" charset="0"/>
              </a:rPr>
              <a:t>NWCCOG + Routt</a:t>
            </a:r>
          </a:p>
        </p:txBody>
      </p:sp>
      <p:sp>
        <p:nvSpPr>
          <p:cNvPr id="18" name="Google Shape;346;g37bce41810d_0_74">
            <a:extLst>
              <a:ext uri="{FF2B5EF4-FFF2-40B4-BE49-F238E27FC236}">
                <a16:creationId xmlns:a16="http://schemas.microsoft.com/office/drawing/2014/main" id="{3959FB8B-8110-9AB9-C17F-7BF8698DED56}"/>
              </a:ext>
            </a:extLst>
          </p:cNvPr>
          <p:cNvSpPr txBox="1"/>
          <p:nvPr/>
        </p:nvSpPr>
        <p:spPr>
          <a:xfrm>
            <a:off x="1637074" y="6236689"/>
            <a:ext cx="7463600" cy="492388"/>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en-US" sz="1200" dirty="0">
                <a:solidFill>
                  <a:srgbClr val="7F7F7F"/>
                </a:solidFill>
                <a:latin typeface="Trebuchet MS" panose="020B0603020202020204" pitchFamily="34" charset="0"/>
                <a:sym typeface="Arial"/>
              </a:rPr>
              <a:t>Source: State Demography Office, vintage 2024 estimates and projections.</a:t>
            </a:r>
            <a:br>
              <a:rPr lang="en-US" sz="1200" dirty="0">
                <a:solidFill>
                  <a:srgbClr val="7F7F7F"/>
                </a:solidFill>
                <a:latin typeface="Trebuchet MS" panose="020B0603020202020204" pitchFamily="34" charset="0"/>
                <a:sym typeface="Arial"/>
              </a:rPr>
            </a:br>
            <a:r>
              <a:rPr lang="en-US" sz="1200" dirty="0">
                <a:solidFill>
                  <a:srgbClr val="7F7F7F"/>
                </a:solidFill>
                <a:latin typeface="Trebuchet MS" panose="020B0603020202020204" pitchFamily="34" charset="0"/>
                <a:sym typeface="Arial"/>
              </a:rPr>
              <a:t>https://gis.dola.colorado.gov/AgeMap/</a:t>
            </a:r>
            <a:endParaRPr sz="1200" dirty="0">
              <a:solidFill>
                <a:srgbClr val="7F7F7F"/>
              </a:solidFill>
              <a:latin typeface="Trebuchet MS" panose="020B0603020202020204" pitchFamily="34" charset="0"/>
              <a:sym typeface="Arial"/>
            </a:endParaRPr>
          </a:p>
        </p:txBody>
      </p:sp>
      <p:grpSp>
        <p:nvGrpSpPr>
          <p:cNvPr id="20" name="Group 19" descr="Chart of Colorado and NWCCOG population age 65+ from 1990 through 2060. This population is expected to continue to grow over time.">
            <a:extLst>
              <a:ext uri="{FF2B5EF4-FFF2-40B4-BE49-F238E27FC236}">
                <a16:creationId xmlns:a16="http://schemas.microsoft.com/office/drawing/2014/main" id="{84972732-63FF-3FDA-70F1-DE1192673C4B}"/>
              </a:ext>
            </a:extLst>
          </p:cNvPr>
          <p:cNvGrpSpPr/>
          <p:nvPr/>
        </p:nvGrpSpPr>
        <p:grpSpPr>
          <a:xfrm>
            <a:off x="415600" y="1514527"/>
            <a:ext cx="11475552" cy="4895512"/>
            <a:chOff x="415600" y="1514527"/>
            <a:chExt cx="11475552" cy="4895512"/>
          </a:xfrm>
        </p:grpSpPr>
        <p:grpSp>
          <p:nvGrpSpPr>
            <p:cNvPr id="17" name="Group 16" descr="Chart of Colorado and NWCCOG's population age 65+ from 1990 through 2060. This population is expected to continue to grow over time.">
              <a:extLst>
                <a:ext uri="{FF2B5EF4-FFF2-40B4-BE49-F238E27FC236}">
                  <a16:creationId xmlns:a16="http://schemas.microsoft.com/office/drawing/2014/main" id="{1EAEE4F5-A6A6-2340-3662-33205F957158}"/>
                </a:ext>
              </a:extLst>
            </p:cNvPr>
            <p:cNvGrpSpPr/>
            <p:nvPr/>
          </p:nvGrpSpPr>
          <p:grpSpPr>
            <a:xfrm>
              <a:off x="415600" y="1514527"/>
              <a:ext cx="11475552" cy="4895512"/>
              <a:chOff x="415600" y="1514527"/>
              <a:chExt cx="11475552" cy="4895512"/>
            </a:xfrm>
          </p:grpSpPr>
          <p:pic>
            <p:nvPicPr>
              <p:cNvPr id="16" name="Picture 15">
                <a:extLst>
                  <a:ext uri="{FF2B5EF4-FFF2-40B4-BE49-F238E27FC236}">
                    <a16:creationId xmlns:a16="http://schemas.microsoft.com/office/drawing/2014/main" id="{88BD6216-8B34-26C4-61CF-3F0DEBF1656A}"/>
                  </a:ext>
                </a:extLst>
              </p:cNvPr>
              <p:cNvPicPr>
                <a:picLocks noChangeAspect="1"/>
              </p:cNvPicPr>
              <p:nvPr/>
            </p:nvPicPr>
            <p:blipFill>
              <a:blip r:embed="rId2"/>
              <a:stretch>
                <a:fillRect/>
              </a:stretch>
            </p:blipFill>
            <p:spPr>
              <a:xfrm>
                <a:off x="6270153" y="1514527"/>
                <a:ext cx="5620999" cy="4895512"/>
              </a:xfrm>
              <a:prstGeom prst="rect">
                <a:avLst/>
              </a:prstGeom>
            </p:spPr>
          </p:pic>
          <p:pic>
            <p:nvPicPr>
              <p:cNvPr id="10" name="Picture 9">
                <a:extLst>
                  <a:ext uri="{FF2B5EF4-FFF2-40B4-BE49-F238E27FC236}">
                    <a16:creationId xmlns:a16="http://schemas.microsoft.com/office/drawing/2014/main" id="{002AB6A1-3B47-09B8-A92A-47C12829A8DC}"/>
                  </a:ext>
                </a:extLst>
              </p:cNvPr>
              <p:cNvPicPr>
                <a:picLocks noChangeAspect="1"/>
              </p:cNvPicPr>
              <p:nvPr/>
            </p:nvPicPr>
            <p:blipFill>
              <a:blip r:embed="rId3"/>
              <a:srcRect r="49610"/>
              <a:stretch>
                <a:fillRect/>
              </a:stretch>
            </p:blipFill>
            <p:spPr>
              <a:xfrm>
                <a:off x="415600" y="1514527"/>
                <a:ext cx="5766154" cy="4889416"/>
              </a:xfrm>
              <a:prstGeom prst="rect">
                <a:avLst/>
              </a:prstGeom>
            </p:spPr>
          </p:pic>
          <p:sp>
            <p:nvSpPr>
              <p:cNvPr id="7" name="TextBox 6">
                <a:extLst>
                  <a:ext uri="{FF2B5EF4-FFF2-40B4-BE49-F238E27FC236}">
                    <a16:creationId xmlns:a16="http://schemas.microsoft.com/office/drawing/2014/main" id="{A461178C-C9BF-6869-9F1C-DDD76E3481DC}"/>
                  </a:ext>
                </a:extLst>
              </p:cNvPr>
              <p:cNvSpPr txBox="1"/>
              <p:nvPr/>
            </p:nvSpPr>
            <p:spPr>
              <a:xfrm>
                <a:off x="3332358" y="3474689"/>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sp>
            <p:nvSpPr>
              <p:cNvPr id="11" name="TextBox 10">
                <a:extLst>
                  <a:ext uri="{FF2B5EF4-FFF2-40B4-BE49-F238E27FC236}">
                    <a16:creationId xmlns:a16="http://schemas.microsoft.com/office/drawing/2014/main" id="{A6F577A2-EEEB-9E7A-403B-08B070A1AE1E}"/>
                  </a:ext>
                </a:extLst>
              </p:cNvPr>
              <p:cNvSpPr txBox="1"/>
              <p:nvPr/>
            </p:nvSpPr>
            <p:spPr>
              <a:xfrm>
                <a:off x="8875149" y="3333693"/>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grpSp>
        <p:sp>
          <p:nvSpPr>
            <p:cNvPr id="19" name="Rectangle 18">
              <a:extLst>
                <a:ext uri="{FF2B5EF4-FFF2-40B4-BE49-F238E27FC236}">
                  <a16:creationId xmlns:a16="http://schemas.microsoft.com/office/drawing/2014/main" id="{B580E4EB-97EC-D790-ECF8-E7104766ED36}"/>
                </a:ext>
              </a:extLst>
            </p:cNvPr>
            <p:cNvSpPr/>
            <p:nvPr/>
          </p:nvSpPr>
          <p:spPr>
            <a:xfrm rot="2700000">
              <a:off x="6096000" y="5942520"/>
              <a:ext cx="174153" cy="344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77602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D39E2-D391-FC76-E336-6DBBDC2D14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A83AC7-524E-8BDF-0884-D9193219E7CF}"/>
              </a:ext>
            </a:extLst>
          </p:cNvPr>
          <p:cNvSpPr>
            <a:spLocks noGrp="1"/>
          </p:cNvSpPr>
          <p:nvPr>
            <p:ph type="title"/>
          </p:nvPr>
        </p:nvSpPr>
        <p:spPr/>
        <p:txBody>
          <a:bodyPr>
            <a:noAutofit/>
          </a:bodyPr>
          <a:lstStyle/>
          <a:p>
            <a:r>
              <a:rPr lang="en-US" sz="4000" dirty="0"/>
              <a:t>Significant growth expected among those 80+</a:t>
            </a:r>
          </a:p>
        </p:txBody>
      </p:sp>
      <p:sp>
        <p:nvSpPr>
          <p:cNvPr id="3" name="Slide Number Placeholder 2">
            <a:extLst>
              <a:ext uri="{FF2B5EF4-FFF2-40B4-BE49-F238E27FC236}">
                <a16:creationId xmlns:a16="http://schemas.microsoft.com/office/drawing/2014/main" id="{C8A95DA0-C768-B066-D7D9-B1A339F4A4A3}"/>
              </a:ext>
            </a:extLst>
          </p:cNvPr>
          <p:cNvSpPr>
            <a:spLocks noGrp="1"/>
          </p:cNvSpPr>
          <p:nvPr>
            <p:ph type="sldNum" sz="quarter" idx="12"/>
          </p:nvPr>
        </p:nvSpPr>
        <p:spPr/>
        <p:txBody>
          <a:bodyPr/>
          <a:lstStyle/>
          <a:p>
            <a:fld id="{1C3D16F5-8490-475F-984F-91AD3600A565}" type="slidenum">
              <a:rPr lang="en-US" smtClean="0"/>
              <a:pPr/>
              <a:t>46</a:t>
            </a:fld>
            <a:endParaRPr lang="en-US"/>
          </a:p>
        </p:txBody>
      </p:sp>
      <p:sp>
        <p:nvSpPr>
          <p:cNvPr id="5" name="TextBox 4">
            <a:extLst>
              <a:ext uri="{FF2B5EF4-FFF2-40B4-BE49-F238E27FC236}">
                <a16:creationId xmlns:a16="http://schemas.microsoft.com/office/drawing/2014/main" id="{C80F6203-D6FE-EF5A-1EB7-6E72A78F5C80}"/>
              </a:ext>
            </a:extLst>
          </p:cNvPr>
          <p:cNvSpPr txBox="1"/>
          <p:nvPr/>
        </p:nvSpPr>
        <p:spPr>
          <a:xfrm>
            <a:off x="415601" y="1041802"/>
            <a:ext cx="4156400" cy="430887"/>
          </a:xfrm>
          <a:prstGeom prst="rect">
            <a:avLst/>
          </a:prstGeom>
          <a:noFill/>
        </p:spPr>
        <p:txBody>
          <a:bodyPr wrap="square" rtlCol="0">
            <a:spAutoFit/>
          </a:bodyPr>
          <a:lstStyle/>
          <a:p>
            <a:r>
              <a:rPr lang="en-US" sz="2200" dirty="0">
                <a:latin typeface="Trebuchet MS" panose="020B0603020202020204" pitchFamily="34" charset="0"/>
              </a:rPr>
              <a:t>Colorado Population Aged 80+</a:t>
            </a:r>
          </a:p>
        </p:txBody>
      </p:sp>
      <p:sp>
        <p:nvSpPr>
          <p:cNvPr id="8" name="TextBox 7">
            <a:extLst>
              <a:ext uri="{FF2B5EF4-FFF2-40B4-BE49-F238E27FC236}">
                <a16:creationId xmlns:a16="http://schemas.microsoft.com/office/drawing/2014/main" id="{2B186F8B-6061-8A7C-EAB5-437F9B305253}"/>
              </a:ext>
            </a:extLst>
          </p:cNvPr>
          <p:cNvSpPr txBox="1"/>
          <p:nvPr/>
        </p:nvSpPr>
        <p:spPr>
          <a:xfrm>
            <a:off x="7519211" y="979867"/>
            <a:ext cx="4506646" cy="707886"/>
          </a:xfrm>
          <a:prstGeom prst="rect">
            <a:avLst/>
          </a:prstGeom>
          <a:noFill/>
        </p:spPr>
        <p:txBody>
          <a:bodyPr wrap="square" rtlCol="0">
            <a:spAutoFit/>
          </a:bodyPr>
          <a:lstStyle/>
          <a:p>
            <a:pPr marL="182880" indent="-182880">
              <a:buFont typeface="Arial" panose="020B0604020202020204" pitchFamily="34" charset="0"/>
              <a:buChar char="•"/>
            </a:pPr>
            <a:r>
              <a:rPr lang="en-US" sz="2000" dirty="0">
                <a:solidFill>
                  <a:schemeClr val="bg2"/>
                </a:solidFill>
                <a:latin typeface="Trebuchet MS" panose="020B0603020202020204" pitchFamily="34" charset="0"/>
              </a:rPr>
              <a:t>Those 80+ tend to experience greater health and assistance needs</a:t>
            </a:r>
          </a:p>
        </p:txBody>
      </p:sp>
      <p:sp>
        <p:nvSpPr>
          <p:cNvPr id="4" name="TextBox 3">
            <a:extLst>
              <a:ext uri="{FF2B5EF4-FFF2-40B4-BE49-F238E27FC236}">
                <a16:creationId xmlns:a16="http://schemas.microsoft.com/office/drawing/2014/main" id="{6B957F2C-3E3F-4243-E8A9-09DB7F502A5F}"/>
              </a:ext>
            </a:extLst>
          </p:cNvPr>
          <p:cNvSpPr txBox="1"/>
          <p:nvPr/>
        </p:nvSpPr>
        <p:spPr>
          <a:xfrm>
            <a:off x="8561743" y="1751982"/>
            <a:ext cx="3340875" cy="430887"/>
          </a:xfrm>
          <a:prstGeom prst="rect">
            <a:avLst/>
          </a:prstGeom>
          <a:noFill/>
        </p:spPr>
        <p:txBody>
          <a:bodyPr wrap="square" rtlCol="0">
            <a:spAutoFit/>
          </a:bodyPr>
          <a:lstStyle/>
          <a:p>
            <a:r>
              <a:rPr lang="en-US" sz="2200" dirty="0">
                <a:latin typeface="Trebuchet MS" panose="020B0603020202020204" pitchFamily="34" charset="0"/>
              </a:rPr>
              <a:t>NWCCOG + Routt</a:t>
            </a:r>
          </a:p>
        </p:txBody>
      </p:sp>
      <p:sp>
        <p:nvSpPr>
          <p:cNvPr id="6" name="Google Shape;346;g37bce41810d_0_74">
            <a:extLst>
              <a:ext uri="{FF2B5EF4-FFF2-40B4-BE49-F238E27FC236}">
                <a16:creationId xmlns:a16="http://schemas.microsoft.com/office/drawing/2014/main" id="{81558C1D-6E0C-C1B1-0429-E2CAD1018E0C}"/>
              </a:ext>
            </a:extLst>
          </p:cNvPr>
          <p:cNvSpPr txBox="1"/>
          <p:nvPr/>
        </p:nvSpPr>
        <p:spPr>
          <a:xfrm>
            <a:off x="1637074" y="6236689"/>
            <a:ext cx="7463600" cy="492388"/>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en-US" sz="1200" dirty="0">
                <a:solidFill>
                  <a:srgbClr val="7F7F7F"/>
                </a:solidFill>
                <a:latin typeface="Trebuchet MS" panose="020B0603020202020204" pitchFamily="34" charset="0"/>
                <a:sym typeface="Arial"/>
              </a:rPr>
              <a:t>Source: State Demography Office, vintage 2024 estimates and projections.</a:t>
            </a:r>
            <a:br>
              <a:rPr lang="en-US" sz="1200" dirty="0">
                <a:solidFill>
                  <a:srgbClr val="7F7F7F"/>
                </a:solidFill>
                <a:latin typeface="Trebuchet MS" panose="020B0603020202020204" pitchFamily="34" charset="0"/>
                <a:sym typeface="Arial"/>
              </a:rPr>
            </a:br>
            <a:r>
              <a:rPr lang="en-US" sz="1200" dirty="0">
                <a:solidFill>
                  <a:srgbClr val="7F7F7F"/>
                </a:solidFill>
                <a:latin typeface="Trebuchet MS" panose="020B0603020202020204" pitchFamily="34" charset="0"/>
                <a:sym typeface="Arial"/>
              </a:rPr>
              <a:t>https://gis.dola.colorado.gov/AgeMap/</a:t>
            </a:r>
            <a:endParaRPr sz="1200" dirty="0">
              <a:solidFill>
                <a:srgbClr val="7F7F7F"/>
              </a:solidFill>
              <a:latin typeface="Trebuchet MS" panose="020B0603020202020204" pitchFamily="34" charset="0"/>
              <a:sym typeface="Arial"/>
            </a:endParaRPr>
          </a:p>
        </p:txBody>
      </p:sp>
      <p:grpSp>
        <p:nvGrpSpPr>
          <p:cNvPr id="22" name="Group 21" descr="Chart of the population 80+ from 1990 through 2060. This population is projected to see significant growth in future years.">
            <a:extLst>
              <a:ext uri="{FF2B5EF4-FFF2-40B4-BE49-F238E27FC236}">
                <a16:creationId xmlns:a16="http://schemas.microsoft.com/office/drawing/2014/main" id="{FFEF964A-F0EA-C4D4-1F02-699C4C509EDA}"/>
              </a:ext>
            </a:extLst>
          </p:cNvPr>
          <p:cNvGrpSpPr/>
          <p:nvPr/>
        </p:nvGrpSpPr>
        <p:grpSpPr>
          <a:xfrm>
            <a:off x="415601" y="1472689"/>
            <a:ext cx="11579033" cy="4925095"/>
            <a:chOff x="415601" y="1472689"/>
            <a:chExt cx="11579033" cy="4925095"/>
          </a:xfrm>
        </p:grpSpPr>
        <p:grpSp>
          <p:nvGrpSpPr>
            <p:cNvPr id="18" name="Group 17" descr="Chart of the population 80+ from 1990 through 2060. This population is projected to see significant growth in future years.">
              <a:extLst>
                <a:ext uri="{FF2B5EF4-FFF2-40B4-BE49-F238E27FC236}">
                  <a16:creationId xmlns:a16="http://schemas.microsoft.com/office/drawing/2014/main" id="{166B2486-A454-A919-4F35-B24A12D552FB}"/>
                </a:ext>
              </a:extLst>
            </p:cNvPr>
            <p:cNvGrpSpPr/>
            <p:nvPr/>
          </p:nvGrpSpPr>
          <p:grpSpPr>
            <a:xfrm>
              <a:off x="415601" y="1472689"/>
              <a:ext cx="11579033" cy="4925095"/>
              <a:chOff x="415601" y="1472689"/>
              <a:chExt cx="11579033" cy="4925095"/>
            </a:xfrm>
          </p:grpSpPr>
          <p:pic>
            <p:nvPicPr>
              <p:cNvPr id="17" name="Picture 16">
                <a:extLst>
                  <a:ext uri="{FF2B5EF4-FFF2-40B4-BE49-F238E27FC236}">
                    <a16:creationId xmlns:a16="http://schemas.microsoft.com/office/drawing/2014/main" id="{89489B01-236B-6083-6B77-686251CBE0A0}"/>
                  </a:ext>
                </a:extLst>
              </p:cNvPr>
              <p:cNvPicPr>
                <a:picLocks noChangeAspect="1"/>
              </p:cNvPicPr>
              <p:nvPr/>
            </p:nvPicPr>
            <p:blipFill>
              <a:blip r:embed="rId2"/>
              <a:stretch>
                <a:fillRect/>
              </a:stretch>
            </p:blipFill>
            <p:spPr>
              <a:xfrm>
                <a:off x="6160256" y="1526658"/>
                <a:ext cx="5834378" cy="4871126"/>
              </a:xfrm>
              <a:prstGeom prst="rect">
                <a:avLst/>
              </a:prstGeom>
            </p:spPr>
          </p:pic>
          <p:pic>
            <p:nvPicPr>
              <p:cNvPr id="11" name="Picture 10">
                <a:extLst>
                  <a:ext uri="{FF2B5EF4-FFF2-40B4-BE49-F238E27FC236}">
                    <a16:creationId xmlns:a16="http://schemas.microsoft.com/office/drawing/2014/main" id="{435A0D97-DCED-3B3D-F798-D68E124FB2F6}"/>
                  </a:ext>
                </a:extLst>
              </p:cNvPr>
              <p:cNvPicPr>
                <a:picLocks noChangeAspect="1"/>
              </p:cNvPicPr>
              <p:nvPr/>
            </p:nvPicPr>
            <p:blipFill>
              <a:blip r:embed="rId3"/>
              <a:srcRect r="50220"/>
              <a:stretch>
                <a:fillRect/>
              </a:stretch>
            </p:blipFill>
            <p:spPr>
              <a:xfrm>
                <a:off x="415601" y="1472689"/>
                <a:ext cx="5714634" cy="4872432"/>
              </a:xfrm>
              <a:prstGeom prst="rect">
                <a:avLst/>
              </a:prstGeom>
            </p:spPr>
          </p:pic>
          <p:sp>
            <p:nvSpPr>
              <p:cNvPr id="7" name="TextBox 6">
                <a:extLst>
                  <a:ext uri="{FF2B5EF4-FFF2-40B4-BE49-F238E27FC236}">
                    <a16:creationId xmlns:a16="http://schemas.microsoft.com/office/drawing/2014/main" id="{8182B8A9-931B-554E-944D-BC4A590E4C47}"/>
                  </a:ext>
                </a:extLst>
              </p:cNvPr>
              <p:cNvSpPr txBox="1"/>
              <p:nvPr/>
            </p:nvSpPr>
            <p:spPr>
              <a:xfrm>
                <a:off x="3206496" y="4211205"/>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sp>
            <p:nvSpPr>
              <p:cNvPr id="13" name="TextBox 12">
                <a:extLst>
                  <a:ext uri="{FF2B5EF4-FFF2-40B4-BE49-F238E27FC236}">
                    <a16:creationId xmlns:a16="http://schemas.microsoft.com/office/drawing/2014/main" id="{71921580-B381-04F1-F048-0578DF07CA08}"/>
                  </a:ext>
                </a:extLst>
              </p:cNvPr>
              <p:cNvSpPr txBox="1"/>
              <p:nvPr/>
            </p:nvSpPr>
            <p:spPr>
              <a:xfrm>
                <a:off x="8845246" y="4443893"/>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grpSp>
        <p:sp>
          <p:nvSpPr>
            <p:cNvPr id="21" name="Rectangle 20">
              <a:extLst>
                <a:ext uri="{FF2B5EF4-FFF2-40B4-BE49-F238E27FC236}">
                  <a16:creationId xmlns:a16="http://schemas.microsoft.com/office/drawing/2014/main" id="{CC75948E-B666-62A8-79ED-EBD222D8F460}"/>
                </a:ext>
              </a:extLst>
            </p:cNvPr>
            <p:cNvSpPr/>
            <p:nvPr/>
          </p:nvSpPr>
          <p:spPr>
            <a:xfrm rot="2700000">
              <a:off x="6096000" y="5942520"/>
              <a:ext cx="174153" cy="3449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6403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B4D87-D6A4-6487-1CAC-FF1BD2E9A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EECBA0-0F65-0026-BE9D-1FE8049CC39A}"/>
              </a:ext>
            </a:extLst>
          </p:cNvPr>
          <p:cNvSpPr>
            <a:spLocks noGrp="1"/>
          </p:cNvSpPr>
          <p:nvPr>
            <p:ph type="title"/>
          </p:nvPr>
        </p:nvSpPr>
        <p:spPr/>
        <p:txBody>
          <a:bodyPr>
            <a:normAutofit fontScale="90000"/>
          </a:bodyPr>
          <a:lstStyle/>
          <a:p>
            <a:r>
              <a:rPr lang="en-US" dirty="0"/>
              <a:t>School Age Population</a:t>
            </a:r>
            <a:endParaRPr lang="en-US" dirty="0">
              <a:solidFill>
                <a:schemeClr val="tx1"/>
              </a:solidFill>
            </a:endParaRPr>
          </a:p>
        </p:txBody>
      </p:sp>
      <p:sp>
        <p:nvSpPr>
          <p:cNvPr id="3" name="TextBox 2">
            <a:extLst>
              <a:ext uri="{FF2B5EF4-FFF2-40B4-BE49-F238E27FC236}">
                <a16:creationId xmlns:a16="http://schemas.microsoft.com/office/drawing/2014/main" id="{1BB48BFB-5A1B-62D1-3876-DA1396D54CB8}"/>
              </a:ext>
            </a:extLst>
          </p:cNvPr>
          <p:cNvSpPr txBox="1"/>
          <p:nvPr/>
        </p:nvSpPr>
        <p:spPr>
          <a:xfrm>
            <a:off x="415600" y="1041802"/>
            <a:ext cx="6843039" cy="430887"/>
          </a:xfrm>
          <a:prstGeom prst="rect">
            <a:avLst/>
          </a:prstGeom>
          <a:noFill/>
        </p:spPr>
        <p:txBody>
          <a:bodyPr wrap="square" rtlCol="0">
            <a:spAutoFit/>
          </a:bodyPr>
          <a:lstStyle/>
          <a:p>
            <a:r>
              <a:rPr lang="en-US" sz="2200" dirty="0">
                <a:latin typeface="Trebuchet MS" panose="020B0603020202020204" pitchFamily="34" charset="0"/>
              </a:rPr>
              <a:t>Colorado Population Aged 5 to 17</a:t>
            </a:r>
          </a:p>
        </p:txBody>
      </p:sp>
      <p:sp>
        <p:nvSpPr>
          <p:cNvPr id="11" name="Slide Number Placeholder 2">
            <a:extLst>
              <a:ext uri="{FF2B5EF4-FFF2-40B4-BE49-F238E27FC236}">
                <a16:creationId xmlns:a16="http://schemas.microsoft.com/office/drawing/2014/main" id="{99B391A4-9E97-CA4E-1AA5-8181C01AAB21}"/>
              </a:ext>
            </a:extLst>
          </p:cNvPr>
          <p:cNvSpPr>
            <a:spLocks noGrp="1"/>
          </p:cNvSpPr>
          <p:nvPr>
            <p:ph type="sldNum" sz="quarter" idx="12"/>
          </p:nvPr>
        </p:nvSpPr>
        <p:spPr>
          <a:xfrm>
            <a:off x="10955546" y="6349382"/>
            <a:ext cx="810883" cy="365125"/>
          </a:xfrm>
        </p:spPr>
        <p:txBody>
          <a:bodyPr/>
          <a:lstStyle/>
          <a:p>
            <a:fld id="{1C3D16F5-8490-475F-984F-91AD3600A565}" type="slidenum">
              <a:rPr lang="en-US" smtClean="0"/>
              <a:pPr/>
              <a:t>47</a:t>
            </a:fld>
            <a:endParaRPr lang="en-US" dirty="0"/>
          </a:p>
        </p:txBody>
      </p:sp>
      <p:sp>
        <p:nvSpPr>
          <p:cNvPr id="6" name="TextBox 5">
            <a:extLst>
              <a:ext uri="{FF2B5EF4-FFF2-40B4-BE49-F238E27FC236}">
                <a16:creationId xmlns:a16="http://schemas.microsoft.com/office/drawing/2014/main" id="{6FB45B38-0AB8-47E8-D222-D829273C3E87}"/>
              </a:ext>
            </a:extLst>
          </p:cNvPr>
          <p:cNvSpPr txBox="1"/>
          <p:nvPr/>
        </p:nvSpPr>
        <p:spPr>
          <a:xfrm>
            <a:off x="6391656" y="405757"/>
            <a:ext cx="5605272" cy="769441"/>
          </a:xfrm>
          <a:prstGeom prst="rect">
            <a:avLst/>
          </a:prstGeom>
          <a:noFill/>
        </p:spPr>
        <p:txBody>
          <a:bodyPr wrap="square" rtlCol="0">
            <a:spAutoFit/>
          </a:bodyPr>
          <a:lstStyle/>
          <a:p>
            <a:pPr marL="182880" indent="-182880">
              <a:buFont typeface="Arial" panose="020B0604020202020204" pitchFamily="34" charset="0"/>
              <a:buChar char="•"/>
            </a:pPr>
            <a:r>
              <a:rPr lang="en-US" sz="2200" dirty="0">
                <a:solidFill>
                  <a:schemeClr val="bg2"/>
                </a:solidFill>
                <a:latin typeface="Trebuchet MS" panose="020B0603020202020204" pitchFamily="34" charset="0"/>
              </a:rPr>
              <a:t>Rebound in births driven by net migration and easing of fertility decline</a:t>
            </a:r>
          </a:p>
        </p:txBody>
      </p:sp>
      <p:sp>
        <p:nvSpPr>
          <p:cNvPr id="12" name="Google Shape;346;g37bce41810d_0_74">
            <a:extLst>
              <a:ext uri="{FF2B5EF4-FFF2-40B4-BE49-F238E27FC236}">
                <a16:creationId xmlns:a16="http://schemas.microsoft.com/office/drawing/2014/main" id="{1F5DE38C-5CC9-3566-2561-555CA4BE53DF}"/>
              </a:ext>
            </a:extLst>
          </p:cNvPr>
          <p:cNvSpPr txBox="1"/>
          <p:nvPr/>
        </p:nvSpPr>
        <p:spPr>
          <a:xfrm>
            <a:off x="1637074" y="6236689"/>
            <a:ext cx="7463600" cy="492388"/>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en-US" sz="1200" dirty="0">
                <a:solidFill>
                  <a:srgbClr val="7F7F7F"/>
                </a:solidFill>
                <a:latin typeface="Trebuchet MS" panose="020B0603020202020204" pitchFamily="34" charset="0"/>
                <a:sym typeface="Arial"/>
              </a:rPr>
              <a:t>Source: State Demography Office, vintage 2024 estimates and projections.</a:t>
            </a:r>
            <a:br>
              <a:rPr lang="en-US" sz="1200" dirty="0">
                <a:solidFill>
                  <a:srgbClr val="7F7F7F"/>
                </a:solidFill>
                <a:latin typeface="Trebuchet MS" panose="020B0603020202020204" pitchFamily="34" charset="0"/>
                <a:sym typeface="Arial"/>
              </a:rPr>
            </a:br>
            <a:r>
              <a:rPr lang="en-US" sz="1200" dirty="0">
                <a:solidFill>
                  <a:srgbClr val="7F7F7F"/>
                </a:solidFill>
                <a:latin typeface="Trebuchet MS" panose="020B0603020202020204" pitchFamily="34" charset="0"/>
                <a:sym typeface="Arial"/>
              </a:rPr>
              <a:t>https://gis.dola.colorado.gov/AgeMap/</a:t>
            </a:r>
            <a:endParaRPr sz="1200" dirty="0">
              <a:solidFill>
                <a:srgbClr val="7F7F7F"/>
              </a:solidFill>
              <a:latin typeface="Trebuchet MS" panose="020B0603020202020204" pitchFamily="34" charset="0"/>
              <a:sym typeface="Arial"/>
            </a:endParaRPr>
          </a:p>
        </p:txBody>
      </p:sp>
      <p:grpSp>
        <p:nvGrpSpPr>
          <p:cNvPr id="17" name="Group 16" descr="Charts of the Colorado and NWCCOG region school age population.">
            <a:extLst>
              <a:ext uri="{FF2B5EF4-FFF2-40B4-BE49-F238E27FC236}">
                <a16:creationId xmlns:a16="http://schemas.microsoft.com/office/drawing/2014/main" id="{2F8C3126-AA15-9D16-E01D-AF24A98C4D80}"/>
              </a:ext>
            </a:extLst>
          </p:cNvPr>
          <p:cNvGrpSpPr/>
          <p:nvPr/>
        </p:nvGrpSpPr>
        <p:grpSpPr>
          <a:xfrm>
            <a:off x="310235" y="1455600"/>
            <a:ext cx="11851491" cy="4928336"/>
            <a:chOff x="310235" y="1455600"/>
            <a:chExt cx="11851491" cy="4928336"/>
          </a:xfrm>
        </p:grpSpPr>
        <p:pic>
          <p:nvPicPr>
            <p:cNvPr id="16" name="Picture 15">
              <a:extLst>
                <a:ext uri="{FF2B5EF4-FFF2-40B4-BE49-F238E27FC236}">
                  <a16:creationId xmlns:a16="http://schemas.microsoft.com/office/drawing/2014/main" id="{EDEFEE7A-103C-941A-C480-B06803FAE8FB}"/>
                </a:ext>
              </a:extLst>
            </p:cNvPr>
            <p:cNvPicPr>
              <a:picLocks noChangeAspect="1"/>
            </p:cNvPicPr>
            <p:nvPr/>
          </p:nvPicPr>
          <p:blipFill>
            <a:blip r:embed="rId2"/>
            <a:stretch>
              <a:fillRect/>
            </a:stretch>
          </p:blipFill>
          <p:spPr>
            <a:xfrm>
              <a:off x="6272480" y="1470134"/>
              <a:ext cx="5889246" cy="4913802"/>
            </a:xfrm>
            <a:prstGeom prst="rect">
              <a:avLst/>
            </a:prstGeom>
          </p:spPr>
        </p:pic>
        <p:pic>
          <p:nvPicPr>
            <p:cNvPr id="7" name="Picture 6">
              <a:extLst>
                <a:ext uri="{FF2B5EF4-FFF2-40B4-BE49-F238E27FC236}">
                  <a16:creationId xmlns:a16="http://schemas.microsoft.com/office/drawing/2014/main" id="{84E447CF-C315-62AB-120B-9A5C9D0594DF}"/>
                </a:ext>
              </a:extLst>
            </p:cNvPr>
            <p:cNvPicPr>
              <a:picLocks noChangeAspect="1"/>
            </p:cNvPicPr>
            <p:nvPr/>
          </p:nvPicPr>
          <p:blipFill>
            <a:blip r:embed="rId3"/>
            <a:srcRect r="50571"/>
            <a:stretch>
              <a:fillRect/>
            </a:stretch>
          </p:blipFill>
          <p:spPr>
            <a:xfrm>
              <a:off x="310235" y="1455600"/>
              <a:ext cx="5785765" cy="4877223"/>
            </a:xfrm>
            <a:prstGeom prst="rect">
              <a:avLst/>
            </a:prstGeom>
          </p:spPr>
        </p:pic>
        <p:sp>
          <p:nvSpPr>
            <p:cNvPr id="9" name="TextBox 8">
              <a:extLst>
                <a:ext uri="{FF2B5EF4-FFF2-40B4-BE49-F238E27FC236}">
                  <a16:creationId xmlns:a16="http://schemas.microsoft.com/office/drawing/2014/main" id="{8D93AA52-C669-457F-0E89-429226AFB18E}"/>
                </a:ext>
              </a:extLst>
            </p:cNvPr>
            <p:cNvSpPr txBox="1"/>
            <p:nvPr/>
          </p:nvSpPr>
          <p:spPr>
            <a:xfrm>
              <a:off x="3628614" y="1621218"/>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sp>
          <p:nvSpPr>
            <p:cNvPr id="10" name="TextBox 9">
              <a:extLst>
                <a:ext uri="{FF2B5EF4-FFF2-40B4-BE49-F238E27FC236}">
                  <a16:creationId xmlns:a16="http://schemas.microsoft.com/office/drawing/2014/main" id="{738312F8-D104-7D78-A9D4-04F2C4EA78A9}"/>
                </a:ext>
              </a:extLst>
            </p:cNvPr>
            <p:cNvSpPr txBox="1"/>
            <p:nvPr/>
          </p:nvSpPr>
          <p:spPr>
            <a:xfrm>
              <a:off x="9409087" y="2205293"/>
              <a:ext cx="1115568" cy="338554"/>
            </a:xfrm>
            <a:prstGeom prst="rect">
              <a:avLst/>
            </a:prstGeom>
            <a:noFill/>
          </p:spPr>
          <p:txBody>
            <a:bodyPr wrap="square" rtlCol="0">
              <a:spAutoFit/>
            </a:bodyPr>
            <a:lstStyle/>
            <a:p>
              <a:r>
                <a:rPr lang="en-US" sz="1600" dirty="0">
                  <a:solidFill>
                    <a:srgbClr val="003E82"/>
                  </a:solidFill>
                  <a:latin typeface="Trebuchet MS" panose="020B0603020202020204" pitchFamily="34" charset="0"/>
                </a:rPr>
                <a:t>2024</a:t>
              </a:r>
            </a:p>
          </p:txBody>
        </p:sp>
      </p:grpSp>
      <p:sp>
        <p:nvSpPr>
          <p:cNvPr id="4" name="TextBox 3">
            <a:extLst>
              <a:ext uri="{FF2B5EF4-FFF2-40B4-BE49-F238E27FC236}">
                <a16:creationId xmlns:a16="http://schemas.microsoft.com/office/drawing/2014/main" id="{525562C8-9008-C817-4BAD-040478F0E8F2}"/>
              </a:ext>
            </a:extLst>
          </p:cNvPr>
          <p:cNvSpPr txBox="1"/>
          <p:nvPr/>
        </p:nvSpPr>
        <p:spPr>
          <a:xfrm>
            <a:off x="8296433" y="1557906"/>
            <a:ext cx="3340875" cy="430887"/>
          </a:xfrm>
          <a:prstGeom prst="rect">
            <a:avLst/>
          </a:prstGeom>
          <a:noFill/>
        </p:spPr>
        <p:txBody>
          <a:bodyPr wrap="square" rtlCol="0">
            <a:spAutoFit/>
          </a:bodyPr>
          <a:lstStyle/>
          <a:p>
            <a:r>
              <a:rPr lang="en-US" sz="2200" dirty="0">
                <a:latin typeface="Trebuchet MS" panose="020B0603020202020204" pitchFamily="34" charset="0"/>
              </a:rPr>
              <a:t>NWCCOG + Routt</a:t>
            </a:r>
          </a:p>
        </p:txBody>
      </p:sp>
    </p:spTree>
    <p:extLst>
      <p:ext uri="{BB962C8B-B14F-4D97-AF65-F5344CB8AC3E}">
        <p14:creationId xmlns:p14="http://schemas.microsoft.com/office/powerpoint/2010/main" val="2981322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02B8C-C58E-FB74-0FEA-872AE5CDB8F0}"/>
              </a:ext>
            </a:extLst>
          </p:cNvPr>
          <p:cNvSpPr>
            <a:spLocks noGrp="1"/>
          </p:cNvSpPr>
          <p:nvPr>
            <p:ph type="title"/>
          </p:nvPr>
        </p:nvSpPr>
        <p:spPr/>
        <p:txBody>
          <a:bodyPr>
            <a:normAutofit fontScale="90000"/>
          </a:bodyPr>
          <a:lstStyle/>
          <a:p>
            <a:r>
              <a:rPr lang="en-US" dirty="0"/>
              <a:t>Change in the school age population</a:t>
            </a:r>
          </a:p>
        </p:txBody>
      </p:sp>
      <p:sp>
        <p:nvSpPr>
          <p:cNvPr id="3" name="Slide Number Placeholder 2">
            <a:extLst>
              <a:ext uri="{FF2B5EF4-FFF2-40B4-BE49-F238E27FC236}">
                <a16:creationId xmlns:a16="http://schemas.microsoft.com/office/drawing/2014/main" id="{06CAB3F8-6690-2CB8-3B53-DBAB27FCBB86}"/>
              </a:ext>
            </a:extLst>
          </p:cNvPr>
          <p:cNvSpPr>
            <a:spLocks noGrp="1"/>
          </p:cNvSpPr>
          <p:nvPr>
            <p:ph type="sldNum" sz="quarter" idx="12"/>
          </p:nvPr>
        </p:nvSpPr>
        <p:spPr/>
        <p:txBody>
          <a:bodyPr/>
          <a:lstStyle/>
          <a:p>
            <a:fld id="{1C3D16F5-8490-475F-984F-91AD3600A565}" type="slidenum">
              <a:rPr lang="en-US" smtClean="0"/>
              <a:pPr/>
              <a:t>48</a:t>
            </a:fld>
            <a:endParaRPr lang="en-US"/>
          </a:p>
        </p:txBody>
      </p:sp>
      <p:sp>
        <p:nvSpPr>
          <p:cNvPr id="5" name="TextBox 4">
            <a:extLst>
              <a:ext uri="{FF2B5EF4-FFF2-40B4-BE49-F238E27FC236}">
                <a16:creationId xmlns:a16="http://schemas.microsoft.com/office/drawing/2014/main" id="{59D64402-ABCD-920D-C5F4-E4511DE7AE98}"/>
              </a:ext>
            </a:extLst>
          </p:cNvPr>
          <p:cNvSpPr txBox="1"/>
          <p:nvPr/>
        </p:nvSpPr>
        <p:spPr>
          <a:xfrm>
            <a:off x="415600" y="1041802"/>
            <a:ext cx="6843039" cy="430887"/>
          </a:xfrm>
          <a:prstGeom prst="rect">
            <a:avLst/>
          </a:prstGeom>
          <a:noFill/>
        </p:spPr>
        <p:txBody>
          <a:bodyPr wrap="square" rtlCol="0">
            <a:spAutoFit/>
          </a:bodyPr>
          <a:lstStyle/>
          <a:p>
            <a:r>
              <a:rPr lang="en-US" sz="2200" dirty="0">
                <a:solidFill>
                  <a:schemeClr val="tx1">
                    <a:lumMod val="65000"/>
                    <a:lumOff val="35000"/>
                  </a:schemeClr>
                </a:solidFill>
                <a:latin typeface="Trebuchet MS" panose="020B0603020202020204" pitchFamily="34" charset="0"/>
              </a:rPr>
              <a:t>Change in the Population Aged 5 to 19, 2020 to 2030</a:t>
            </a:r>
          </a:p>
        </p:txBody>
      </p:sp>
      <p:pic>
        <p:nvPicPr>
          <p:cNvPr id="7" name="Picture 6" descr="Map of projected change in the school age population across Colorado counties. Declines are expected in most counties. Weld and El Paso counties are expected to see the strongest growth.">
            <a:extLst>
              <a:ext uri="{FF2B5EF4-FFF2-40B4-BE49-F238E27FC236}">
                <a16:creationId xmlns:a16="http://schemas.microsoft.com/office/drawing/2014/main" id="{5433F966-2087-4136-A58F-E53920B07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663" y="1472689"/>
            <a:ext cx="6172735" cy="4564776"/>
          </a:xfrm>
          <a:prstGeom prst="rect">
            <a:avLst/>
          </a:prstGeom>
        </p:spPr>
      </p:pic>
      <p:pic>
        <p:nvPicPr>
          <p:cNvPr id="9" name="Picture 8" descr="Map legend">
            <a:extLst>
              <a:ext uri="{FF2B5EF4-FFF2-40B4-BE49-F238E27FC236}">
                <a16:creationId xmlns:a16="http://schemas.microsoft.com/office/drawing/2014/main" id="{C58EE35D-AB8B-CCBD-DF9F-76E518CF4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897" y="2425584"/>
            <a:ext cx="2092091" cy="2494847"/>
          </a:xfrm>
          <a:prstGeom prst="rect">
            <a:avLst/>
          </a:prstGeom>
        </p:spPr>
      </p:pic>
      <p:sp>
        <p:nvSpPr>
          <p:cNvPr id="10" name="Google Shape;346;g37bce41810d_0_74">
            <a:extLst>
              <a:ext uri="{FF2B5EF4-FFF2-40B4-BE49-F238E27FC236}">
                <a16:creationId xmlns:a16="http://schemas.microsoft.com/office/drawing/2014/main" id="{C7797BC2-FC9F-F064-0947-2BEEDA47D11F}"/>
              </a:ext>
            </a:extLst>
          </p:cNvPr>
          <p:cNvSpPr txBox="1"/>
          <p:nvPr/>
        </p:nvSpPr>
        <p:spPr>
          <a:xfrm>
            <a:off x="1637074" y="6236689"/>
            <a:ext cx="7463600" cy="492388"/>
          </a:xfrm>
          <a:prstGeom prst="rect">
            <a:avLst/>
          </a:prstGeom>
          <a:noFill/>
          <a:ln>
            <a:noFill/>
          </a:ln>
        </p:spPr>
        <p:txBody>
          <a:bodyPr spcFirstLastPara="1" wrap="square" lIns="121900" tIns="60933" rIns="121900" bIns="60933" anchor="t" anchorCtr="0">
            <a:spAutoFit/>
          </a:bodyPr>
          <a:lstStyle/>
          <a:p>
            <a:pPr>
              <a:buClr>
                <a:srgbClr val="000000"/>
              </a:buClr>
              <a:buSzPts val="1000"/>
            </a:pPr>
            <a:r>
              <a:rPr lang="en-US" sz="1200" dirty="0">
                <a:solidFill>
                  <a:srgbClr val="7F7F7F"/>
                </a:solidFill>
                <a:latin typeface="+mj-lt"/>
                <a:ea typeface="Arial"/>
                <a:cs typeface="Arial"/>
                <a:sym typeface="Arial"/>
              </a:rPr>
              <a:t>Source: State Demography Office, vintage 2024 estimates and projections.</a:t>
            </a:r>
            <a:br>
              <a:rPr lang="en-US" sz="1200" dirty="0">
                <a:solidFill>
                  <a:srgbClr val="7F7F7F"/>
                </a:solidFill>
                <a:latin typeface="+mj-lt"/>
                <a:ea typeface="Arial"/>
                <a:cs typeface="Arial"/>
                <a:sym typeface="Arial"/>
              </a:rPr>
            </a:br>
            <a:r>
              <a:rPr lang="en-US" sz="1200" dirty="0">
                <a:solidFill>
                  <a:srgbClr val="7F7F7F"/>
                </a:solidFill>
                <a:latin typeface="+mj-lt"/>
                <a:ea typeface="Arial"/>
                <a:cs typeface="Arial"/>
                <a:sym typeface="Arial"/>
              </a:rPr>
              <a:t>https://gis.dola.colorado.gov/AgeMap/</a:t>
            </a:r>
            <a:endParaRPr sz="1200" dirty="0">
              <a:solidFill>
                <a:srgbClr val="7F7F7F"/>
              </a:solidFill>
              <a:latin typeface="+mj-lt"/>
              <a:ea typeface="Arial"/>
              <a:cs typeface="Arial"/>
              <a:sym typeface="Arial"/>
            </a:endParaRPr>
          </a:p>
        </p:txBody>
      </p:sp>
      <p:grpSp>
        <p:nvGrpSpPr>
          <p:cNvPr id="4" name="Group 3" descr="Icon of Colorado indicating state trends">
            <a:extLst>
              <a:ext uri="{FF2B5EF4-FFF2-40B4-BE49-F238E27FC236}">
                <a16:creationId xmlns:a16="http://schemas.microsoft.com/office/drawing/2014/main" id="{68F85563-A974-A181-C38B-D04117A49B42}"/>
              </a:ext>
            </a:extLst>
          </p:cNvPr>
          <p:cNvGrpSpPr/>
          <p:nvPr/>
        </p:nvGrpSpPr>
        <p:grpSpPr>
          <a:xfrm>
            <a:off x="11066586" y="444380"/>
            <a:ext cx="1027367" cy="675315"/>
            <a:chOff x="7859720" y="221065"/>
            <a:chExt cx="1161789" cy="763674"/>
          </a:xfrm>
        </p:grpSpPr>
        <p:pic>
          <p:nvPicPr>
            <p:cNvPr id="6" name="Picture 2" descr="Colorado, geography, map, state, usa icon - Download on Iconfinder">
              <a:extLst>
                <a:ext uri="{FF2B5EF4-FFF2-40B4-BE49-F238E27FC236}">
                  <a16:creationId xmlns:a16="http://schemas.microsoft.com/office/drawing/2014/main" id="{CA637F1A-359A-4465-923C-4EAF3FB0EA50}"/>
                </a:ext>
              </a:extLst>
            </p:cNvPr>
            <p:cNvPicPr>
              <a:picLocks noChangeAspect="1" noChangeArrowheads="1"/>
            </p:cNvPicPr>
            <p:nvPr/>
          </p:nvPicPr>
          <p:blipFill rotWithShape="1">
            <a:blip r:embed="rId4" cstate="screen">
              <a:lum bright="70000" contrast="-70000"/>
              <a:extLst>
                <a:ext uri="{28A0092B-C50C-407E-A947-70E740481C1C}">
                  <a14:useLocalDpi xmlns:a14="http://schemas.microsoft.com/office/drawing/2010/main"/>
                </a:ext>
              </a:extLst>
            </a:blip>
            <a:srcRect/>
            <a:stretch/>
          </p:blipFill>
          <p:spPr bwMode="auto">
            <a:xfrm>
              <a:off x="7859720" y="221065"/>
              <a:ext cx="1161789" cy="76367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1BD8A56-3A23-B984-1F45-480761E0958F}"/>
                </a:ext>
              </a:extLst>
            </p:cNvPr>
            <p:cNvSpPr txBox="1"/>
            <p:nvPr/>
          </p:nvSpPr>
          <p:spPr>
            <a:xfrm>
              <a:off x="8015521" y="371295"/>
              <a:ext cx="892394" cy="452461"/>
            </a:xfrm>
            <a:prstGeom prst="rect">
              <a:avLst/>
            </a:prstGeom>
            <a:noFill/>
          </p:spPr>
          <p:txBody>
            <a:bodyPr wrap="square" rtlCol="0">
              <a:spAutoFit/>
            </a:bodyPr>
            <a:lstStyle/>
            <a:p>
              <a:pPr algn="ctr"/>
              <a:r>
                <a:rPr lang="en-US" sz="2000" dirty="0">
                  <a:solidFill>
                    <a:schemeClr val="bg1"/>
                  </a:solidFill>
                  <a:latin typeface="+mj-lt"/>
                </a:rPr>
                <a:t>CO</a:t>
              </a:r>
            </a:p>
          </p:txBody>
        </p:sp>
      </p:grpSp>
    </p:spTree>
    <p:extLst>
      <p:ext uri="{BB962C8B-B14F-4D97-AF65-F5344CB8AC3E}">
        <p14:creationId xmlns:p14="http://schemas.microsoft.com/office/powerpoint/2010/main" val="1475645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1"/>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t>Risks to the Forecast</a:t>
            </a:r>
            <a:endParaRPr/>
          </a:p>
        </p:txBody>
      </p:sp>
      <p:sp>
        <p:nvSpPr>
          <p:cNvPr id="474" name="Google Shape;474;p31"/>
          <p:cNvSpPr/>
          <p:nvPr/>
        </p:nvSpPr>
        <p:spPr>
          <a:xfrm>
            <a:off x="415602" y="1108082"/>
            <a:ext cx="6289997" cy="5116785"/>
          </a:xfrm>
          <a:prstGeom prst="rect">
            <a:avLst/>
          </a:prstGeom>
          <a:noFill/>
          <a:ln>
            <a:noFill/>
          </a:ln>
        </p:spPr>
        <p:txBody>
          <a:bodyPr spcFirstLastPara="1" wrap="square" lIns="91425" tIns="45700" rIns="91425" bIns="45700" anchor="t" anchorCtr="0">
            <a:spAutoFit/>
          </a:bodyPr>
          <a:lstStyle/>
          <a:p>
            <a:pPr marL="304792" marR="0" lvl="0" indent="-304792" algn="l" rtl="0">
              <a:spcBef>
                <a:spcPts val="0"/>
              </a:spcBef>
              <a:spcAft>
                <a:spcPts val="0"/>
              </a:spcAft>
              <a:buClr>
                <a:srgbClr val="06448F"/>
              </a:buClr>
              <a:buSzPts val="2400"/>
              <a:buFont typeface="Arial"/>
              <a:buChar char="•"/>
            </a:pPr>
            <a:r>
              <a:rPr lang="en-US" sz="2400">
                <a:solidFill>
                  <a:srgbClr val="06448F"/>
                </a:solidFill>
                <a:latin typeface="Trebuchet MS"/>
                <a:ea typeface="Trebuchet MS"/>
                <a:cs typeface="Trebuchet MS"/>
                <a:sym typeface="Trebuchet MS"/>
              </a:rPr>
              <a:t>National population growth</a:t>
            </a:r>
            <a:r>
              <a:rPr lang="en-US" sz="2400">
                <a:solidFill>
                  <a:schemeClr val="dk1"/>
                </a:solidFill>
                <a:latin typeface="Trebuchet MS"/>
                <a:ea typeface="Trebuchet MS"/>
                <a:cs typeface="Trebuchet MS"/>
                <a:sym typeface="Trebuchet MS"/>
              </a:rPr>
              <a:t> </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 - Immigration policy</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 - Geopolitical events</a:t>
            </a:r>
            <a:endParaRPr/>
          </a:p>
          <a:p>
            <a:pPr marL="304792" marR="0" lvl="0" indent="-304792" algn="l" rtl="0">
              <a:spcBef>
                <a:spcPts val="2531"/>
              </a:spcBef>
              <a:spcAft>
                <a:spcPts val="0"/>
              </a:spcAft>
              <a:buClr>
                <a:srgbClr val="06448F"/>
              </a:buClr>
              <a:buSzPts val="2400"/>
              <a:buFont typeface="Arial"/>
              <a:buChar char="•"/>
            </a:pPr>
            <a:r>
              <a:rPr lang="en-US" sz="2400">
                <a:solidFill>
                  <a:srgbClr val="06448F"/>
                </a:solidFill>
                <a:latin typeface="Trebuchet MS"/>
                <a:ea typeface="Trebuchet MS"/>
                <a:cs typeface="Trebuchet MS"/>
                <a:sym typeface="Trebuchet MS"/>
              </a:rPr>
              <a:t>Push/pull relative to other states, counties</a:t>
            </a:r>
            <a:br>
              <a:rPr lang="en-US" sz="2400">
                <a:solidFill>
                  <a:srgbClr val="06448F"/>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 - Housing affordability</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 - Competition for labor</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 - Natural disasters, water availability</a:t>
            </a:r>
            <a:endParaRPr/>
          </a:p>
          <a:p>
            <a:pPr marL="304792" marR="0" lvl="0" indent="-304792" algn="l" rtl="0">
              <a:spcBef>
                <a:spcPts val="2531"/>
              </a:spcBef>
              <a:spcAft>
                <a:spcPts val="0"/>
              </a:spcAft>
              <a:buClr>
                <a:srgbClr val="06448F"/>
              </a:buClr>
              <a:buSzPts val="2400"/>
              <a:buFont typeface="Arial"/>
              <a:buChar char="•"/>
            </a:pPr>
            <a:r>
              <a:rPr lang="en-US" sz="2400">
                <a:solidFill>
                  <a:srgbClr val="06448F"/>
                </a:solidFill>
                <a:latin typeface="Trebuchet MS"/>
                <a:ea typeface="Trebuchet MS"/>
                <a:cs typeface="Trebuchet MS"/>
                <a:sym typeface="Trebuchet MS"/>
              </a:rPr>
              <a:t>Economic activity</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 - Net migration tied to the business cycle</a:t>
            </a:r>
            <a:endParaRPr/>
          </a:p>
          <a:p>
            <a:pPr marL="457200" marR="0" lvl="1" indent="0" algn="l" rtl="0">
              <a:spcBef>
                <a:spcPts val="2531"/>
              </a:spcBef>
              <a:spcAft>
                <a:spcPts val="0"/>
              </a:spcAft>
              <a:buNone/>
            </a:pPr>
            <a:endParaRPr sz="2400" b="0" i="0" u="none" strike="noStrike" cap="none">
              <a:solidFill>
                <a:schemeClr val="dk1"/>
              </a:solidFill>
              <a:latin typeface="Trebuchet MS"/>
              <a:ea typeface="Trebuchet MS"/>
              <a:cs typeface="Trebuchet MS"/>
              <a:sym typeface="Trebuchet MS"/>
            </a:endParaRPr>
          </a:p>
        </p:txBody>
      </p:sp>
      <p:sp>
        <p:nvSpPr>
          <p:cNvPr id="475" name="Google Shape;475;p31"/>
          <p:cNvSpPr/>
          <p:nvPr/>
        </p:nvSpPr>
        <p:spPr>
          <a:xfrm>
            <a:off x="6705599" y="1108082"/>
            <a:ext cx="5187820" cy="4378122"/>
          </a:xfrm>
          <a:prstGeom prst="rect">
            <a:avLst/>
          </a:prstGeom>
          <a:noFill/>
          <a:ln>
            <a:noFill/>
          </a:ln>
        </p:spPr>
        <p:txBody>
          <a:bodyPr spcFirstLastPara="1" wrap="square" lIns="91425" tIns="45700" rIns="91425" bIns="45700" anchor="t" anchorCtr="0">
            <a:spAutoFit/>
          </a:bodyPr>
          <a:lstStyle/>
          <a:p>
            <a:pPr marL="304792" marR="0" lvl="0" indent="-304792" algn="l" rtl="0">
              <a:spcBef>
                <a:spcPts val="0"/>
              </a:spcBef>
              <a:spcAft>
                <a:spcPts val="0"/>
              </a:spcAft>
              <a:buClr>
                <a:srgbClr val="06448F"/>
              </a:buClr>
              <a:buSzPts val="2400"/>
              <a:buFont typeface="Arial"/>
              <a:buChar char="•"/>
            </a:pPr>
            <a:r>
              <a:rPr lang="en-US" sz="2400">
                <a:solidFill>
                  <a:srgbClr val="06448F"/>
                </a:solidFill>
                <a:latin typeface="Trebuchet MS"/>
                <a:ea typeface="Trebuchet MS"/>
                <a:cs typeface="Trebuchet MS"/>
                <a:sym typeface="Trebuchet MS"/>
              </a:rPr>
              <a:t>Housing turnover: </a:t>
            </a:r>
            <a:r>
              <a:rPr lang="en-US" sz="2400">
                <a:solidFill>
                  <a:schemeClr val="dk1"/>
                </a:solidFill>
                <a:latin typeface="Trebuchet MS"/>
                <a:ea typeface="Trebuchet MS"/>
                <a:cs typeface="Trebuchet MS"/>
                <a:sym typeface="Trebuchet MS"/>
              </a:rPr>
              <a:t>Will more Coloradan’s move out freeing up supply?</a:t>
            </a:r>
            <a:endParaRPr/>
          </a:p>
          <a:p>
            <a:pPr marL="304792" marR="0" lvl="0" indent="-304792" algn="l" rtl="0">
              <a:spcBef>
                <a:spcPts val="2531"/>
              </a:spcBef>
              <a:spcAft>
                <a:spcPts val="0"/>
              </a:spcAft>
              <a:buClr>
                <a:srgbClr val="06448F"/>
              </a:buClr>
              <a:buSzPts val="2400"/>
              <a:buFont typeface="Arial"/>
              <a:buChar char="•"/>
            </a:pPr>
            <a:r>
              <a:rPr lang="en-US" sz="2400">
                <a:solidFill>
                  <a:srgbClr val="06448F"/>
                </a:solidFill>
                <a:latin typeface="Trebuchet MS"/>
                <a:ea typeface="Trebuchet MS"/>
                <a:cs typeface="Trebuchet MS"/>
                <a:sym typeface="Trebuchet MS"/>
              </a:rPr>
              <a:t>Remote/hybrid work: </a:t>
            </a:r>
            <a:r>
              <a:rPr lang="en-US" sz="2400">
                <a:solidFill>
                  <a:schemeClr val="dk1"/>
                </a:solidFill>
                <a:latin typeface="Trebuchet MS"/>
                <a:ea typeface="Trebuchet MS"/>
                <a:cs typeface="Trebuchet MS"/>
                <a:sym typeface="Trebuchet MS"/>
              </a:rPr>
              <a:t>Less concentrated growth or return to work?</a:t>
            </a:r>
            <a:endParaRPr/>
          </a:p>
          <a:p>
            <a:pPr marL="304792" marR="0" lvl="0" indent="-304792" algn="l" rtl="0">
              <a:spcBef>
                <a:spcPts val="2531"/>
              </a:spcBef>
              <a:spcAft>
                <a:spcPts val="0"/>
              </a:spcAft>
              <a:buClr>
                <a:srgbClr val="06448F"/>
              </a:buClr>
              <a:buSzPts val="2400"/>
              <a:buFont typeface="Arial"/>
              <a:buChar char="•"/>
            </a:pPr>
            <a:r>
              <a:rPr lang="en-US" sz="2400">
                <a:solidFill>
                  <a:srgbClr val="06448F"/>
                </a:solidFill>
                <a:latin typeface="Trebuchet MS"/>
                <a:ea typeface="Trebuchet MS"/>
                <a:cs typeface="Trebuchet MS"/>
                <a:sym typeface="Trebuchet MS"/>
              </a:rPr>
              <a:t>Automation &amp; AI: </a:t>
            </a:r>
            <a:r>
              <a:rPr lang="en-US" sz="2400">
                <a:solidFill>
                  <a:schemeClr val="dk1"/>
                </a:solidFill>
                <a:latin typeface="Trebuchet MS"/>
                <a:ea typeface="Trebuchet MS"/>
                <a:cs typeface="Trebuchet MS"/>
                <a:sym typeface="Trebuchet MS"/>
              </a:rPr>
              <a:t>Will AI impact labor markets? </a:t>
            </a:r>
            <a:endParaRPr/>
          </a:p>
          <a:p>
            <a:pPr marL="304792" marR="0" lvl="0" indent="-152392" algn="l" rtl="0">
              <a:spcBef>
                <a:spcPts val="2531"/>
              </a:spcBef>
              <a:spcAft>
                <a:spcPts val="0"/>
              </a:spcAft>
              <a:buClr>
                <a:schemeClr val="dk1"/>
              </a:buClr>
              <a:buSzPts val="2400"/>
              <a:buFont typeface="Arial"/>
              <a:buNone/>
            </a:pPr>
            <a:endParaRPr sz="2400">
              <a:solidFill>
                <a:schemeClr val="dk1"/>
              </a:solidFill>
              <a:latin typeface="Trebuchet MS"/>
              <a:ea typeface="Trebuchet MS"/>
              <a:cs typeface="Trebuchet MS"/>
              <a:sym typeface="Trebuchet MS"/>
            </a:endParaRPr>
          </a:p>
        </p:txBody>
      </p:sp>
      <p:sp>
        <p:nvSpPr>
          <p:cNvPr id="476" name="Google Shape;476;p31"/>
          <p:cNvSpPr txBox="1"/>
          <p:nvPr/>
        </p:nvSpPr>
        <p:spPr>
          <a:xfrm>
            <a:off x="1565670" y="5749918"/>
            <a:ext cx="9880979" cy="5027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667">
                <a:solidFill>
                  <a:srgbClr val="06448F"/>
                </a:solidFill>
                <a:latin typeface="Trebuchet MS"/>
                <a:ea typeface="Trebuchet MS"/>
                <a:cs typeface="Trebuchet MS"/>
                <a:sym typeface="Trebuchet MS"/>
              </a:rPr>
              <a:t>Plan and invest with resiliency (many possible futures) in mind.</a:t>
            </a:r>
            <a:endParaRPr/>
          </a:p>
        </p:txBody>
      </p:sp>
      <p:sp>
        <p:nvSpPr>
          <p:cNvPr id="477" name="Google Shape;477;p31"/>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a:t>Fertility rates have fallen everywhere</a:t>
            </a:r>
            <a:endParaRPr/>
          </a:p>
        </p:txBody>
      </p:sp>
      <p:sp>
        <p:nvSpPr>
          <p:cNvPr id="152" name="Google Shape;152;p4"/>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153" name="Google Shape;153;p4" descr="Map of the world showing fertility rates by country as of 2023. For most of the world, fertility rates are below the replacement rate of 2.1 births per woman. Sub-Saharan Africa and portions of the Middle East and South East Asia are the exceptions.&#10;"/>
          <p:cNvPicPr preferRelativeResize="0"/>
          <p:nvPr/>
        </p:nvPicPr>
        <p:blipFill rotWithShape="1">
          <a:blip r:embed="rId3">
            <a:alphaModFix/>
          </a:blip>
          <a:srcRect/>
          <a:stretch/>
        </p:blipFill>
        <p:spPr>
          <a:xfrm>
            <a:off x="856151" y="1253034"/>
            <a:ext cx="10479698" cy="4809563"/>
          </a:xfrm>
          <a:prstGeom prst="rect">
            <a:avLst/>
          </a:prstGeom>
          <a:noFill/>
          <a:ln>
            <a:noFill/>
          </a:ln>
        </p:spPr>
      </p:pic>
      <p:sp>
        <p:nvSpPr>
          <p:cNvPr id="154" name="Google Shape;154;p4"/>
          <p:cNvSpPr txBox="1"/>
          <p:nvPr/>
        </p:nvSpPr>
        <p:spPr>
          <a:xfrm>
            <a:off x="1638367" y="6246588"/>
            <a:ext cx="96422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McKinsey Global Institute analysis of the United Nations </a:t>
            </a:r>
            <a:r>
              <a:rPr lang="en-US" sz="1200" i="1">
                <a:solidFill>
                  <a:srgbClr val="7F7F7F"/>
                </a:solidFill>
                <a:latin typeface="Trebuchet MS"/>
                <a:ea typeface="Trebuchet MS"/>
                <a:cs typeface="Trebuchet MS"/>
                <a:sym typeface="Trebuchet MS"/>
              </a:rPr>
              <a:t>World Population Prospects 2024</a:t>
            </a:r>
            <a:r>
              <a:rPr lang="en-US" sz="1200">
                <a:solidFill>
                  <a:srgbClr val="7F7F7F"/>
                </a:solidFill>
                <a:latin typeface="Trebuchet MS"/>
                <a:ea typeface="Trebuchet MS"/>
                <a:cs typeface="Trebuchet MS"/>
                <a:sym typeface="Trebuchet MS"/>
              </a:rPr>
              <a:t>. https://www.mckinsey.com/mgi/our-research/dependency-and-depopulation-confronting-the-consequences-of-a-new-demographic-reality</a:t>
            </a:r>
            <a:endParaRPr/>
          </a:p>
        </p:txBody>
      </p:sp>
      <p:pic>
        <p:nvPicPr>
          <p:cNvPr id="2" name="Picture 4" descr="Globe icon indicating a global trend.">
            <a:extLst>
              <a:ext uri="{FF2B5EF4-FFF2-40B4-BE49-F238E27FC236}">
                <a16:creationId xmlns:a16="http://schemas.microsoft.com/office/drawing/2014/main" id="{B43A4392-B6A4-5F70-B532-1BF1687B64D8}"/>
              </a:ext>
            </a:extLst>
          </p:cNvPr>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11076120" y="323952"/>
            <a:ext cx="901248" cy="901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2"/>
          <p:cNvSpPr txBox="1"/>
          <p:nvPr/>
        </p:nvSpPr>
        <p:spPr>
          <a:xfrm>
            <a:off x="1543189" y="6118008"/>
            <a:ext cx="910562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National Association of Realtors calculations based on U.S. Census Bureau American Community Survey and Federal Housing Finance Agency data.</a:t>
            </a:r>
            <a:endParaRPr/>
          </a:p>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https://www.nar.realtor/research-and-statistics/housing-statistics/county-median-home-prices-and-monthly-mortgage-payment</a:t>
            </a:r>
            <a:endParaRPr/>
          </a:p>
        </p:txBody>
      </p:sp>
      <p:sp>
        <p:nvSpPr>
          <p:cNvPr id="534" name="Google Shape;534;p32"/>
          <p:cNvSpPr txBox="1"/>
          <p:nvPr/>
        </p:nvSpPr>
        <p:spPr>
          <a:xfrm>
            <a:off x="384061" y="1014479"/>
            <a:ext cx="94423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Trebuchet MS"/>
                <a:ea typeface="Trebuchet MS"/>
                <a:cs typeface="Trebuchet MS"/>
                <a:sym typeface="Trebuchet MS"/>
              </a:rPr>
              <a:t>Median Home Price, 2025Q2</a:t>
            </a:r>
            <a:endParaRPr/>
          </a:p>
        </p:txBody>
      </p:sp>
      <p:sp>
        <p:nvSpPr>
          <p:cNvPr id="535" name="Google Shape;535;p32"/>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3600"/>
              <a:t>Relative housing affordability across the U.S.</a:t>
            </a:r>
            <a:endParaRPr/>
          </a:p>
        </p:txBody>
      </p:sp>
      <p:pic>
        <p:nvPicPr>
          <p:cNvPr id="536" name="Google Shape;536;p32" descr="U.S. and Colorado icons indicating the data are for both Colorado and the U.S."/>
          <p:cNvPicPr preferRelativeResize="0"/>
          <p:nvPr/>
        </p:nvPicPr>
        <p:blipFill rotWithShape="1">
          <a:blip r:embed="rId3">
            <a:alphaModFix/>
          </a:blip>
          <a:srcRect/>
          <a:stretch/>
        </p:blipFill>
        <p:spPr>
          <a:xfrm>
            <a:off x="9939845" y="387723"/>
            <a:ext cx="2154107" cy="764099"/>
          </a:xfrm>
          <a:prstGeom prst="rect">
            <a:avLst/>
          </a:prstGeom>
          <a:noFill/>
          <a:ln>
            <a:noFill/>
          </a:ln>
        </p:spPr>
      </p:pic>
      <p:sp>
        <p:nvSpPr>
          <p:cNvPr id="537" name="Google Shape;537;p32"/>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grpSp>
        <p:nvGrpSpPr>
          <p:cNvPr id="538" name="Google Shape;538;p32" descr="Map of counties across the U.S. showing housing affordability as measured by median home price. Colorado is among states with counties with the highest median home values in the country."/>
          <p:cNvGrpSpPr/>
          <p:nvPr/>
        </p:nvGrpSpPr>
        <p:grpSpPr>
          <a:xfrm>
            <a:off x="416441" y="1476143"/>
            <a:ext cx="11267677" cy="4367377"/>
            <a:chOff x="416441" y="1476143"/>
            <a:chExt cx="11267677" cy="4367377"/>
          </a:xfrm>
        </p:grpSpPr>
        <p:pic>
          <p:nvPicPr>
            <p:cNvPr id="539" name="Google Shape;539;p32"/>
            <p:cNvPicPr preferRelativeResize="0"/>
            <p:nvPr/>
          </p:nvPicPr>
          <p:blipFill rotWithShape="1">
            <a:blip r:embed="rId4">
              <a:alphaModFix/>
            </a:blip>
            <a:srcRect/>
            <a:stretch/>
          </p:blipFill>
          <p:spPr>
            <a:xfrm>
              <a:off x="416441" y="1476143"/>
              <a:ext cx="7833550" cy="4367377"/>
            </a:xfrm>
            <a:prstGeom prst="rect">
              <a:avLst/>
            </a:prstGeom>
            <a:noFill/>
            <a:ln>
              <a:noFill/>
            </a:ln>
          </p:spPr>
        </p:pic>
        <p:sp>
          <p:nvSpPr>
            <p:cNvPr id="540" name="Google Shape;540;p32"/>
            <p:cNvSpPr txBox="1"/>
            <p:nvPr/>
          </p:nvSpPr>
          <p:spPr>
            <a:xfrm>
              <a:off x="8990198" y="1955418"/>
              <a:ext cx="2693920" cy="294997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800">
                  <a:solidFill>
                    <a:srgbClr val="003E82"/>
                  </a:solidFill>
                  <a:latin typeface="Trebuchet MS"/>
                  <a:ea typeface="Trebuchet MS"/>
                  <a:cs typeface="Trebuchet MS"/>
                  <a:sym typeface="Trebuchet MS"/>
                </a:rPr>
                <a:t>Less than $150,000</a:t>
              </a:r>
              <a:endParaRPr/>
            </a:p>
            <a:p>
              <a:pPr marL="0" marR="0" lvl="0" indent="0" algn="l" rtl="0">
                <a:lnSpc>
                  <a:spcPct val="150000"/>
                </a:lnSpc>
                <a:spcBef>
                  <a:spcPts val="0"/>
                </a:spcBef>
                <a:spcAft>
                  <a:spcPts val="0"/>
                </a:spcAft>
                <a:buNone/>
              </a:pPr>
              <a:r>
                <a:rPr lang="en-US" sz="1800">
                  <a:solidFill>
                    <a:srgbClr val="003E82"/>
                  </a:solidFill>
                  <a:latin typeface="Trebuchet MS"/>
                  <a:ea typeface="Trebuchet MS"/>
                  <a:cs typeface="Trebuchet MS"/>
                  <a:sym typeface="Trebuchet MS"/>
                </a:rPr>
                <a:t>$150,000 to $350,000</a:t>
              </a:r>
              <a:endParaRPr/>
            </a:p>
            <a:p>
              <a:pPr marL="0" marR="0" lvl="0" indent="0" algn="l" rtl="0">
                <a:lnSpc>
                  <a:spcPct val="150000"/>
                </a:lnSpc>
                <a:spcBef>
                  <a:spcPts val="0"/>
                </a:spcBef>
                <a:spcAft>
                  <a:spcPts val="0"/>
                </a:spcAft>
                <a:buNone/>
              </a:pPr>
              <a:r>
                <a:rPr lang="en-US" sz="1800">
                  <a:solidFill>
                    <a:srgbClr val="003E82"/>
                  </a:solidFill>
                  <a:latin typeface="Trebuchet MS"/>
                  <a:ea typeface="Trebuchet MS"/>
                  <a:cs typeface="Trebuchet MS"/>
                  <a:sym typeface="Trebuchet MS"/>
                </a:rPr>
                <a:t>$350,000 to $550,000</a:t>
              </a:r>
              <a:endParaRPr/>
            </a:p>
            <a:p>
              <a:pPr marL="0" marR="0" lvl="0" indent="0" algn="l" rtl="0">
                <a:lnSpc>
                  <a:spcPct val="150000"/>
                </a:lnSpc>
                <a:spcBef>
                  <a:spcPts val="0"/>
                </a:spcBef>
                <a:spcAft>
                  <a:spcPts val="0"/>
                </a:spcAft>
                <a:buNone/>
              </a:pPr>
              <a:r>
                <a:rPr lang="en-US" sz="1800">
                  <a:solidFill>
                    <a:schemeClr val="dk1"/>
                  </a:solidFill>
                  <a:latin typeface="Trebuchet MS"/>
                  <a:ea typeface="Trebuchet MS"/>
                  <a:cs typeface="Trebuchet MS"/>
                  <a:sym typeface="Trebuchet MS"/>
                </a:rPr>
                <a:t>$550,000 to $750,000</a:t>
              </a:r>
              <a:endParaRPr/>
            </a:p>
            <a:p>
              <a:pPr marL="0" marR="0" lvl="0" indent="0" algn="l" rtl="0">
                <a:lnSpc>
                  <a:spcPct val="150000"/>
                </a:lnSpc>
                <a:spcBef>
                  <a:spcPts val="0"/>
                </a:spcBef>
                <a:spcAft>
                  <a:spcPts val="0"/>
                </a:spcAft>
                <a:buNone/>
              </a:pPr>
              <a:r>
                <a:rPr lang="en-US" sz="1800">
                  <a:solidFill>
                    <a:schemeClr val="dk1"/>
                  </a:solidFill>
                  <a:latin typeface="Trebuchet MS"/>
                  <a:ea typeface="Trebuchet MS"/>
                  <a:cs typeface="Trebuchet MS"/>
                  <a:sym typeface="Trebuchet MS"/>
                </a:rPr>
                <a:t>$750,000 to $1 million</a:t>
              </a:r>
              <a:endParaRPr/>
            </a:p>
            <a:p>
              <a:pPr marL="0" marR="0" lvl="0" indent="0" algn="l" rtl="0">
                <a:lnSpc>
                  <a:spcPct val="150000"/>
                </a:lnSpc>
                <a:spcBef>
                  <a:spcPts val="0"/>
                </a:spcBef>
                <a:spcAft>
                  <a:spcPts val="0"/>
                </a:spcAft>
                <a:buNone/>
              </a:pPr>
              <a:r>
                <a:rPr lang="en-US" sz="1800">
                  <a:solidFill>
                    <a:schemeClr val="dk1"/>
                  </a:solidFill>
                  <a:latin typeface="Trebuchet MS"/>
                  <a:ea typeface="Trebuchet MS"/>
                  <a:cs typeface="Trebuchet MS"/>
                  <a:sym typeface="Trebuchet MS"/>
                </a:rPr>
                <a:t>$1 million and more</a:t>
              </a:r>
              <a:endParaRPr/>
            </a:p>
            <a:p>
              <a:pPr marL="0" marR="0" lvl="0" indent="0" algn="l" rtl="0">
                <a:lnSpc>
                  <a:spcPct val="150000"/>
                </a:lnSpc>
                <a:spcBef>
                  <a:spcPts val="0"/>
                </a:spcBef>
                <a:spcAft>
                  <a:spcPts val="0"/>
                </a:spcAft>
                <a:buNone/>
              </a:pPr>
              <a:endParaRPr sz="1800">
                <a:solidFill>
                  <a:schemeClr val="dk1"/>
                </a:solidFill>
                <a:latin typeface="Trebuchet MS"/>
                <a:ea typeface="Trebuchet MS"/>
                <a:cs typeface="Trebuchet MS"/>
                <a:sym typeface="Trebuchet MS"/>
              </a:endParaRPr>
            </a:p>
          </p:txBody>
        </p:sp>
        <p:grpSp>
          <p:nvGrpSpPr>
            <p:cNvPr id="541" name="Google Shape;541;p32"/>
            <p:cNvGrpSpPr/>
            <p:nvPr/>
          </p:nvGrpSpPr>
          <p:grpSpPr>
            <a:xfrm>
              <a:off x="8531351" y="2115399"/>
              <a:ext cx="458847" cy="2328585"/>
              <a:chOff x="8414127" y="1975104"/>
              <a:chExt cx="576072" cy="3099601"/>
            </a:xfrm>
          </p:grpSpPr>
          <p:sp>
            <p:nvSpPr>
              <p:cNvPr id="542" name="Google Shape;542;p32"/>
              <p:cNvSpPr/>
              <p:nvPr/>
            </p:nvSpPr>
            <p:spPr>
              <a:xfrm>
                <a:off x="8414127" y="1975104"/>
                <a:ext cx="576072" cy="365760"/>
              </a:xfrm>
              <a:prstGeom prst="rect">
                <a:avLst/>
              </a:prstGeom>
              <a:solidFill>
                <a:srgbClr val="C2DA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43" name="Google Shape;543;p32"/>
              <p:cNvSpPr/>
              <p:nvPr/>
            </p:nvSpPr>
            <p:spPr>
              <a:xfrm>
                <a:off x="8414127" y="2521872"/>
                <a:ext cx="576072" cy="365760"/>
              </a:xfrm>
              <a:prstGeom prst="rect">
                <a:avLst/>
              </a:prstGeom>
              <a:solidFill>
                <a:srgbClr val="3AADE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44" name="Google Shape;544;p32"/>
              <p:cNvSpPr/>
              <p:nvPr/>
            </p:nvSpPr>
            <p:spPr>
              <a:xfrm>
                <a:off x="8414127" y="3068640"/>
                <a:ext cx="576072" cy="365760"/>
              </a:xfrm>
              <a:prstGeom prst="rect">
                <a:avLst/>
              </a:prstGeom>
              <a:solidFill>
                <a:srgbClr val="1074B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45" name="Google Shape;545;p32"/>
              <p:cNvSpPr/>
              <p:nvPr/>
            </p:nvSpPr>
            <p:spPr>
              <a:xfrm>
                <a:off x="8414127" y="3615409"/>
                <a:ext cx="576072" cy="365760"/>
              </a:xfrm>
              <a:prstGeom prst="rect">
                <a:avLst/>
              </a:prstGeom>
              <a:solidFill>
                <a:srgbClr val="FF87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46" name="Google Shape;546;p32"/>
              <p:cNvSpPr/>
              <p:nvPr/>
            </p:nvSpPr>
            <p:spPr>
              <a:xfrm>
                <a:off x="8414127" y="4162177"/>
                <a:ext cx="576072" cy="365760"/>
              </a:xfrm>
              <a:prstGeom prst="rect">
                <a:avLst/>
              </a:prstGeom>
              <a:solidFill>
                <a:srgbClr val="D22D3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47" name="Google Shape;547;p32"/>
              <p:cNvSpPr/>
              <p:nvPr/>
            </p:nvSpPr>
            <p:spPr>
              <a:xfrm>
                <a:off x="8414127" y="4708945"/>
                <a:ext cx="576072" cy="365760"/>
              </a:xfrm>
              <a:prstGeom prst="rect">
                <a:avLst/>
              </a:prstGeom>
              <a:solidFill>
                <a:srgbClr val="96151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sp>
          <p:nvSpPr>
            <p:cNvPr id="548" name="Google Shape;548;p32"/>
            <p:cNvSpPr/>
            <p:nvPr/>
          </p:nvSpPr>
          <p:spPr>
            <a:xfrm>
              <a:off x="2596896" y="3108960"/>
              <a:ext cx="914400" cy="685800"/>
            </a:xfrm>
            <a:prstGeom prst="rect">
              <a:avLst/>
            </a:prstGeom>
            <a:noFill/>
            <a:ln w="38100" cap="flat" cmpd="sng">
              <a:solidFill>
                <a:srgbClr val="1D364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333EE-A5E4-B526-3118-A27C8706C1D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C8D6DE-1BDF-47E2-63AB-11B497D45A36}"/>
              </a:ext>
            </a:extLst>
          </p:cNvPr>
          <p:cNvSpPr txBox="1"/>
          <p:nvPr/>
        </p:nvSpPr>
        <p:spPr>
          <a:xfrm>
            <a:off x="1543189" y="6236880"/>
            <a:ext cx="9105621" cy="461665"/>
          </a:xfrm>
          <a:prstGeom prst="rect">
            <a:avLst/>
          </a:prstGeom>
          <a:noFill/>
        </p:spPr>
        <p:txBody>
          <a:bodyPr wrap="square" rtlCol="0">
            <a:spAutoFit/>
          </a:bodyPr>
          <a:lstStyle/>
          <a:p>
            <a:r>
              <a:rPr lang="en-US" sz="1200" dirty="0">
                <a:solidFill>
                  <a:schemeClr val="tx1">
                    <a:lumMod val="50000"/>
                    <a:lumOff val="50000"/>
                  </a:schemeClr>
                </a:solidFill>
                <a:latin typeface="Trebuchet MS" panose="020B0603020202020204" pitchFamily="34" charset="0"/>
              </a:rPr>
              <a:t>Source: Federal Reserve Bank of Atlanta Home Ownership Affordability Monitor.</a:t>
            </a:r>
          </a:p>
          <a:p>
            <a:r>
              <a:rPr lang="en-US" sz="1200" dirty="0">
                <a:solidFill>
                  <a:schemeClr val="tx1">
                    <a:lumMod val="50000"/>
                    <a:lumOff val="50000"/>
                  </a:schemeClr>
                </a:solidFill>
                <a:latin typeface="Trebuchet MS" panose="020B0603020202020204" pitchFamily="34" charset="0"/>
              </a:rPr>
              <a:t>https://www.atlantafed.org/research/data-and-tools/home-ownership-affordability-monito</a:t>
            </a:r>
          </a:p>
        </p:txBody>
      </p:sp>
      <p:sp>
        <p:nvSpPr>
          <p:cNvPr id="6" name="TextBox 5">
            <a:extLst>
              <a:ext uri="{FF2B5EF4-FFF2-40B4-BE49-F238E27FC236}">
                <a16:creationId xmlns:a16="http://schemas.microsoft.com/office/drawing/2014/main" id="{B1E01B4D-4C06-C5E1-2C69-69BEC5372B96}"/>
              </a:ext>
            </a:extLst>
          </p:cNvPr>
          <p:cNvSpPr txBox="1"/>
          <p:nvPr/>
        </p:nvSpPr>
        <p:spPr>
          <a:xfrm>
            <a:off x="384061" y="1014479"/>
            <a:ext cx="10917923" cy="400110"/>
          </a:xfrm>
          <a:prstGeom prst="rect">
            <a:avLst/>
          </a:prstGeom>
          <a:noFill/>
        </p:spPr>
        <p:txBody>
          <a:bodyPr wrap="square" rtlCol="0">
            <a:spAutoFit/>
          </a:bodyPr>
          <a:lstStyle/>
          <a:p>
            <a:r>
              <a:rPr lang="en-US" sz="2000" dirty="0">
                <a:latin typeface="Trebuchet MS" panose="020B0603020202020204" pitchFamily="34" charset="0"/>
              </a:rPr>
              <a:t>Percentage of Median Income Required to Purchase Median Priced Home, September 2025</a:t>
            </a:r>
          </a:p>
        </p:txBody>
      </p:sp>
      <p:sp>
        <p:nvSpPr>
          <p:cNvPr id="7" name="Title 1">
            <a:extLst>
              <a:ext uri="{FF2B5EF4-FFF2-40B4-BE49-F238E27FC236}">
                <a16:creationId xmlns:a16="http://schemas.microsoft.com/office/drawing/2014/main" id="{D5D01403-E214-4645-F14D-5507CACD0F22}"/>
              </a:ext>
            </a:extLst>
          </p:cNvPr>
          <p:cNvSpPr>
            <a:spLocks noGrp="1"/>
          </p:cNvSpPr>
          <p:nvPr>
            <p:ph type="title"/>
          </p:nvPr>
        </p:nvSpPr>
        <p:spPr>
          <a:xfrm>
            <a:off x="415600" y="243567"/>
            <a:ext cx="11360800" cy="763600"/>
          </a:xfrm>
        </p:spPr>
        <p:txBody>
          <a:bodyPr>
            <a:noAutofit/>
          </a:bodyPr>
          <a:lstStyle/>
          <a:p>
            <a:r>
              <a:rPr lang="en-US" sz="3600" dirty="0"/>
              <a:t>Relative housing affordability across the U.S.</a:t>
            </a:r>
          </a:p>
        </p:txBody>
      </p:sp>
      <p:pic>
        <p:nvPicPr>
          <p:cNvPr id="11" name="Picture 10" descr="U.S. and Colorado icons indicating the data are for both Colorado and the U.S.">
            <a:extLst>
              <a:ext uri="{FF2B5EF4-FFF2-40B4-BE49-F238E27FC236}">
                <a16:creationId xmlns:a16="http://schemas.microsoft.com/office/drawing/2014/main" id="{DDCA0116-2DE5-C424-3DB8-D2E2E6A7FBC5}"/>
              </a:ext>
            </a:extLst>
          </p:cNvPr>
          <p:cNvPicPr>
            <a:picLocks noChangeAspect="1"/>
          </p:cNvPicPr>
          <p:nvPr/>
        </p:nvPicPr>
        <p:blipFill>
          <a:blip r:embed="rId2"/>
          <a:stretch>
            <a:fillRect/>
          </a:stretch>
        </p:blipFill>
        <p:spPr>
          <a:xfrm>
            <a:off x="9939845" y="387723"/>
            <a:ext cx="2154107" cy="764099"/>
          </a:xfrm>
          <a:prstGeom prst="rect">
            <a:avLst/>
          </a:prstGeom>
        </p:spPr>
      </p:pic>
      <p:sp>
        <p:nvSpPr>
          <p:cNvPr id="2" name="Slide Number Placeholder 2">
            <a:extLst>
              <a:ext uri="{FF2B5EF4-FFF2-40B4-BE49-F238E27FC236}">
                <a16:creationId xmlns:a16="http://schemas.microsoft.com/office/drawing/2014/main" id="{1306E429-CF59-89B8-17AA-A86CE86B6E51}"/>
              </a:ext>
            </a:extLst>
          </p:cNvPr>
          <p:cNvSpPr>
            <a:spLocks noGrp="1"/>
          </p:cNvSpPr>
          <p:nvPr>
            <p:ph type="sldNum" sz="quarter" idx="12"/>
          </p:nvPr>
        </p:nvSpPr>
        <p:spPr>
          <a:xfrm>
            <a:off x="10955546" y="6349382"/>
            <a:ext cx="810883" cy="365125"/>
          </a:xfrm>
        </p:spPr>
        <p:txBody>
          <a:bodyPr/>
          <a:lstStyle/>
          <a:p>
            <a:fld id="{1C3D16F5-8490-475F-984F-91AD3600A565}" type="slidenum">
              <a:rPr lang="en-US" smtClean="0"/>
              <a:pPr/>
              <a:t>51</a:t>
            </a:fld>
            <a:endParaRPr lang="en-US" dirty="0"/>
          </a:p>
        </p:txBody>
      </p:sp>
      <p:pic>
        <p:nvPicPr>
          <p:cNvPr id="10" name="Picture 9" descr="Map of United States showing the percentage of median inocme required to purchase a median priced home. Areas in blue have less than 30% required, while yellow, orange and red are greater then 30%. Blue areas are generally in the midwest and some parts of the South while areas in Yellow to Red tend to be on the West Coast, in the North East, and Florida. Colorado is generally orange with some counties which are the darkest red (greater than 60%) - including some resort counties, La Plata County, and Boulder County. There are no counties in blue.">
            <a:extLst>
              <a:ext uri="{FF2B5EF4-FFF2-40B4-BE49-F238E27FC236}">
                <a16:creationId xmlns:a16="http://schemas.microsoft.com/office/drawing/2014/main" id="{3C2D68B8-CB4F-9A77-7F36-B8257247191E}"/>
              </a:ext>
            </a:extLst>
          </p:cNvPr>
          <p:cNvPicPr>
            <a:picLocks noChangeAspect="1"/>
          </p:cNvPicPr>
          <p:nvPr/>
        </p:nvPicPr>
        <p:blipFill>
          <a:blip r:embed="rId3">
            <a:extLst>
              <a:ext uri="{28A0092B-C50C-407E-A947-70E740481C1C}">
                <a14:useLocalDpi xmlns:a14="http://schemas.microsoft.com/office/drawing/2010/main" val="0"/>
              </a:ext>
            </a:extLst>
          </a:blip>
          <a:srcRect l="641" r="911" b="8086"/>
          <a:stretch>
            <a:fillRect/>
          </a:stretch>
        </p:blipFill>
        <p:spPr>
          <a:xfrm>
            <a:off x="384061" y="1373987"/>
            <a:ext cx="7789783" cy="4359301"/>
          </a:xfrm>
          <a:prstGeom prst="rect">
            <a:avLst/>
          </a:prstGeom>
        </p:spPr>
      </p:pic>
      <p:grpSp>
        <p:nvGrpSpPr>
          <p:cNvPr id="9" name="Group 8" descr="Legend for pricing affordability map. Blues are less than 30% and yellow, orange, and red are above 30%.">
            <a:extLst>
              <a:ext uri="{FF2B5EF4-FFF2-40B4-BE49-F238E27FC236}">
                <a16:creationId xmlns:a16="http://schemas.microsoft.com/office/drawing/2014/main" id="{2FF36951-E32D-4938-8402-F46442C729A4}"/>
              </a:ext>
            </a:extLst>
          </p:cNvPr>
          <p:cNvGrpSpPr/>
          <p:nvPr/>
        </p:nvGrpSpPr>
        <p:grpSpPr>
          <a:xfrm>
            <a:off x="8531351" y="1955418"/>
            <a:ext cx="3152767" cy="2949975"/>
            <a:chOff x="8531351" y="1955418"/>
            <a:chExt cx="3152767" cy="2949975"/>
          </a:xfrm>
        </p:grpSpPr>
        <p:sp>
          <p:nvSpPr>
            <p:cNvPr id="13" name="TextBox 12">
              <a:extLst>
                <a:ext uri="{FF2B5EF4-FFF2-40B4-BE49-F238E27FC236}">
                  <a16:creationId xmlns:a16="http://schemas.microsoft.com/office/drawing/2014/main" id="{9D298092-0DF8-EE9C-78DB-33A881A2933D}"/>
                </a:ext>
              </a:extLst>
            </p:cNvPr>
            <p:cNvSpPr txBox="1"/>
            <p:nvPr/>
          </p:nvSpPr>
          <p:spPr>
            <a:xfrm>
              <a:off x="8990198" y="1955418"/>
              <a:ext cx="2693920" cy="2949975"/>
            </a:xfrm>
            <a:prstGeom prst="rect">
              <a:avLst/>
            </a:prstGeom>
            <a:noFill/>
          </p:spPr>
          <p:txBody>
            <a:bodyPr wrap="square" rtlCol="0">
              <a:spAutoFit/>
            </a:bodyPr>
            <a:lstStyle/>
            <a:p>
              <a:pPr>
                <a:lnSpc>
                  <a:spcPct val="150000"/>
                </a:lnSpc>
              </a:pPr>
              <a:r>
                <a:rPr lang="en-US" sz="1800" dirty="0">
                  <a:solidFill>
                    <a:srgbClr val="003E82"/>
                  </a:solidFill>
                  <a:latin typeface="Trebuchet MS" panose="020B0603020202020204" pitchFamily="34" charset="0"/>
                </a:rPr>
                <a:t>Less than 25%</a:t>
              </a:r>
            </a:p>
            <a:p>
              <a:pPr>
                <a:lnSpc>
                  <a:spcPct val="150000"/>
                </a:lnSpc>
              </a:pPr>
              <a:r>
                <a:rPr lang="en-US" sz="1800" dirty="0">
                  <a:solidFill>
                    <a:srgbClr val="003E82"/>
                  </a:solidFill>
                  <a:latin typeface="Trebuchet MS" panose="020B0603020202020204" pitchFamily="34" charset="0"/>
                </a:rPr>
                <a:t>25% to 30%</a:t>
              </a:r>
            </a:p>
            <a:p>
              <a:pPr>
                <a:lnSpc>
                  <a:spcPct val="150000"/>
                </a:lnSpc>
              </a:pPr>
              <a:r>
                <a:rPr lang="en-US" sz="1800" dirty="0">
                  <a:latin typeface="Trebuchet MS" panose="020B0603020202020204" pitchFamily="34" charset="0"/>
                </a:rPr>
                <a:t>30% to 40%</a:t>
              </a:r>
            </a:p>
            <a:p>
              <a:pPr>
                <a:lnSpc>
                  <a:spcPct val="150000"/>
                </a:lnSpc>
              </a:pPr>
              <a:r>
                <a:rPr lang="en-US" sz="1800" dirty="0">
                  <a:latin typeface="Trebuchet MS" panose="020B0603020202020204" pitchFamily="34" charset="0"/>
                </a:rPr>
                <a:t>40% to 50%</a:t>
              </a:r>
            </a:p>
            <a:p>
              <a:pPr>
                <a:lnSpc>
                  <a:spcPct val="150000"/>
                </a:lnSpc>
              </a:pPr>
              <a:r>
                <a:rPr lang="en-US" sz="1800" dirty="0">
                  <a:latin typeface="Trebuchet MS" panose="020B0603020202020204" pitchFamily="34" charset="0"/>
                </a:rPr>
                <a:t>50% to 60%</a:t>
              </a:r>
            </a:p>
            <a:p>
              <a:pPr>
                <a:lnSpc>
                  <a:spcPct val="150000"/>
                </a:lnSpc>
              </a:pPr>
              <a:r>
                <a:rPr lang="en-US" sz="1800" dirty="0">
                  <a:latin typeface="Trebuchet MS" panose="020B0603020202020204" pitchFamily="34" charset="0"/>
                </a:rPr>
                <a:t>Greater than 60%</a:t>
              </a:r>
            </a:p>
            <a:p>
              <a:pPr>
                <a:lnSpc>
                  <a:spcPct val="150000"/>
                </a:lnSpc>
              </a:pPr>
              <a:endParaRPr lang="en-US" sz="1800" dirty="0">
                <a:latin typeface="Trebuchet MS" panose="020B0603020202020204" pitchFamily="34" charset="0"/>
              </a:endParaRPr>
            </a:p>
          </p:txBody>
        </p:sp>
        <p:sp>
          <p:nvSpPr>
            <p:cNvPr id="12" name="Rectangle 11">
              <a:extLst>
                <a:ext uri="{FF2B5EF4-FFF2-40B4-BE49-F238E27FC236}">
                  <a16:creationId xmlns:a16="http://schemas.microsoft.com/office/drawing/2014/main" id="{E343AEAD-510D-131F-F051-A4BDFA6B4BC3}"/>
                </a:ext>
              </a:extLst>
            </p:cNvPr>
            <p:cNvSpPr/>
            <p:nvPr/>
          </p:nvSpPr>
          <p:spPr>
            <a:xfrm>
              <a:off x="8531351" y="2115399"/>
              <a:ext cx="458847" cy="274778"/>
            </a:xfrm>
            <a:prstGeom prst="rect">
              <a:avLst/>
            </a:prstGeom>
            <a:solidFill>
              <a:srgbClr val="4575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AD4DF00-B5E9-5BA6-88F5-CEC620376164}"/>
                </a:ext>
              </a:extLst>
            </p:cNvPr>
            <p:cNvSpPr/>
            <p:nvPr/>
          </p:nvSpPr>
          <p:spPr>
            <a:xfrm>
              <a:off x="8531351" y="2526160"/>
              <a:ext cx="458847" cy="274778"/>
            </a:xfrm>
            <a:prstGeom prst="rect">
              <a:avLst/>
            </a:prstGeom>
            <a:solidFill>
              <a:srgbClr val="91BF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1722A6-F6A1-E4D3-2272-DE4F6FD4FFC1}"/>
                </a:ext>
              </a:extLst>
            </p:cNvPr>
            <p:cNvSpPr/>
            <p:nvPr/>
          </p:nvSpPr>
          <p:spPr>
            <a:xfrm>
              <a:off x="8531351" y="2936921"/>
              <a:ext cx="458847" cy="274778"/>
            </a:xfrm>
            <a:prstGeom prst="rect">
              <a:avLst/>
            </a:prstGeom>
            <a:solidFill>
              <a:srgbClr val="FFFFD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B98966-8580-6B6D-F013-6C09EC947405}"/>
                </a:ext>
              </a:extLst>
            </p:cNvPr>
            <p:cNvSpPr/>
            <p:nvPr/>
          </p:nvSpPr>
          <p:spPr>
            <a:xfrm>
              <a:off x="8531351" y="3347683"/>
              <a:ext cx="458847" cy="274778"/>
            </a:xfrm>
            <a:prstGeom prst="rect">
              <a:avLst/>
            </a:prstGeom>
            <a:solidFill>
              <a:srgbClr val="FED9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29AF016-9A18-BDA1-AC25-25FB0813DEB0}"/>
                </a:ext>
              </a:extLst>
            </p:cNvPr>
            <p:cNvSpPr/>
            <p:nvPr/>
          </p:nvSpPr>
          <p:spPr>
            <a:xfrm>
              <a:off x="8531351" y="3758444"/>
              <a:ext cx="458847" cy="274778"/>
            </a:xfrm>
            <a:prstGeom prst="rect">
              <a:avLst/>
            </a:prstGeom>
            <a:solidFill>
              <a:srgbClr val="FE99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90AD7F7-11ED-1E7B-7801-B110C977DBA8}"/>
                </a:ext>
              </a:extLst>
            </p:cNvPr>
            <p:cNvSpPr/>
            <p:nvPr/>
          </p:nvSpPr>
          <p:spPr>
            <a:xfrm>
              <a:off x="8531351" y="4169206"/>
              <a:ext cx="458847" cy="274778"/>
            </a:xfrm>
            <a:prstGeom prst="rect">
              <a:avLst/>
            </a:prstGeom>
            <a:solidFill>
              <a:srgbClr val="CC4C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55930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4"/>
          <p:cNvSpPr txBox="1">
            <a:spLocks noGrp="1"/>
          </p:cNvSpPr>
          <p:nvPr>
            <p:ph type="title"/>
          </p:nvPr>
        </p:nvSpPr>
        <p:spPr>
          <a:xfrm>
            <a:off x="0" y="3047200"/>
            <a:ext cx="12192000" cy="7636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83333"/>
              <a:buFont typeface="Trebuchet MS"/>
              <a:buNone/>
            </a:pPr>
            <a:r>
              <a:rPr lang="en-US"/>
              <a:t>Alternative Scenarios</a:t>
            </a:r>
            <a:endParaRPr>
              <a:solidFill>
                <a:schemeClr val="dk1"/>
              </a:solidFill>
            </a:endParaRPr>
          </a:p>
        </p:txBody>
      </p:sp>
      <p:sp>
        <p:nvSpPr>
          <p:cNvPr id="514" name="Google Shape;514;p34"/>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35" descr="Chart showing various scenarios for total Colorado population growth with the baseline vintage 2024 scenario the highest, and zero net migration the lowest."/>
          <p:cNvPicPr preferRelativeResize="0"/>
          <p:nvPr/>
        </p:nvPicPr>
        <p:blipFill rotWithShape="1">
          <a:blip r:embed="rId3">
            <a:alphaModFix/>
          </a:blip>
          <a:srcRect/>
          <a:stretch/>
        </p:blipFill>
        <p:spPr>
          <a:xfrm>
            <a:off x="486083" y="1679078"/>
            <a:ext cx="5962405" cy="4273666"/>
          </a:xfrm>
          <a:prstGeom prst="rect">
            <a:avLst/>
          </a:prstGeom>
          <a:noFill/>
          <a:ln>
            <a:noFill/>
          </a:ln>
        </p:spPr>
      </p:pic>
      <p:sp>
        <p:nvSpPr>
          <p:cNvPr id="520" name="Google Shape;520;p35"/>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4000"/>
              <a:t>Colorado What Ifs</a:t>
            </a:r>
            <a:endParaRPr sz="4000">
              <a:solidFill>
                <a:schemeClr val="dk1"/>
              </a:solidFill>
            </a:endParaRPr>
          </a:p>
        </p:txBody>
      </p:sp>
      <p:sp>
        <p:nvSpPr>
          <p:cNvPr id="521" name="Google Shape;521;p35"/>
          <p:cNvSpPr txBox="1"/>
          <p:nvPr/>
        </p:nvSpPr>
        <p:spPr>
          <a:xfrm>
            <a:off x="415600" y="1163217"/>
            <a:ext cx="68430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595959"/>
                </a:solidFill>
                <a:latin typeface="Trebuchet MS"/>
                <a:ea typeface="Trebuchet MS"/>
                <a:cs typeface="Trebuchet MS"/>
                <a:sym typeface="Trebuchet MS"/>
              </a:rPr>
              <a:t>Total Colorado Population</a:t>
            </a:r>
            <a:endParaRPr/>
          </a:p>
        </p:txBody>
      </p:sp>
      <p:sp>
        <p:nvSpPr>
          <p:cNvPr id="522" name="Google Shape;522;p35"/>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523" name="Google Shape;523;p35"/>
          <p:cNvSpPr txBox="1"/>
          <p:nvPr/>
        </p:nvSpPr>
        <p:spPr>
          <a:xfrm>
            <a:off x="6243781" y="1770273"/>
            <a:ext cx="31432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E3791C"/>
                </a:solidFill>
                <a:latin typeface="Trebuchet MS"/>
                <a:ea typeface="Trebuchet MS"/>
                <a:cs typeface="Trebuchet MS"/>
                <a:sym typeface="Trebuchet MS"/>
              </a:rPr>
              <a:t>Baseline Vintage 2024</a:t>
            </a:r>
            <a:endParaRPr/>
          </a:p>
        </p:txBody>
      </p:sp>
      <p:sp>
        <p:nvSpPr>
          <p:cNvPr id="524" name="Google Shape;524;p35"/>
          <p:cNvSpPr txBox="1"/>
          <p:nvPr/>
        </p:nvSpPr>
        <p:spPr>
          <a:xfrm>
            <a:off x="6243781" y="1987120"/>
            <a:ext cx="3558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3E82"/>
                </a:solidFill>
                <a:latin typeface="Trebuchet MS"/>
                <a:ea typeface="Trebuchet MS"/>
                <a:cs typeface="Trebuchet MS"/>
                <a:sym typeface="Trebuchet MS"/>
              </a:rPr>
              <a:t>Japan’s Fertility Rate</a:t>
            </a:r>
            <a:r>
              <a:rPr lang="en-US" sz="1800" b="1">
                <a:solidFill>
                  <a:srgbClr val="003E82"/>
                </a:solidFill>
                <a:latin typeface="Trebuchet MS"/>
                <a:ea typeface="Trebuchet MS"/>
                <a:cs typeface="Trebuchet MS"/>
                <a:sym typeface="Trebuchet MS"/>
              </a:rPr>
              <a:t> </a:t>
            </a:r>
            <a:endParaRPr/>
          </a:p>
        </p:txBody>
      </p:sp>
      <p:sp>
        <p:nvSpPr>
          <p:cNvPr id="525" name="Google Shape;525;p35"/>
          <p:cNvSpPr txBox="1"/>
          <p:nvPr/>
        </p:nvSpPr>
        <p:spPr>
          <a:xfrm>
            <a:off x="6243780" y="3059668"/>
            <a:ext cx="41336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5"/>
                </a:solidFill>
                <a:latin typeface="Trebuchet MS"/>
                <a:ea typeface="Trebuchet MS"/>
                <a:cs typeface="Trebuchet MS"/>
                <a:sym typeface="Trebuchet MS"/>
              </a:rPr>
              <a:t>Zero Net Migration Scenario</a:t>
            </a:r>
            <a:endParaRPr/>
          </a:p>
        </p:txBody>
      </p:sp>
      <p:sp>
        <p:nvSpPr>
          <p:cNvPr id="526" name="Google Shape;526;p35"/>
          <p:cNvSpPr txBox="1"/>
          <p:nvPr/>
        </p:nvSpPr>
        <p:spPr>
          <a:xfrm>
            <a:off x="1655928" y="6338849"/>
            <a:ext cx="7463600" cy="307722"/>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 and alternative scenarios.</a:t>
            </a:r>
            <a:endParaRPr sz="1200">
              <a:solidFill>
                <a:srgbClr val="7F7F7F"/>
              </a:solidFill>
              <a:latin typeface="Trebuchet MS"/>
              <a:ea typeface="Trebuchet MS"/>
              <a:cs typeface="Trebuchet MS"/>
              <a:sym typeface="Trebuchet MS"/>
            </a:endParaRPr>
          </a:p>
        </p:txBody>
      </p:sp>
      <p:sp>
        <p:nvSpPr>
          <p:cNvPr id="527" name="Google Shape;527;p35"/>
          <p:cNvSpPr txBox="1"/>
          <p:nvPr/>
        </p:nvSpPr>
        <p:spPr>
          <a:xfrm>
            <a:off x="6243780" y="2300182"/>
            <a:ext cx="3558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Trebuchet MS"/>
                <a:ea typeface="Trebuchet MS"/>
                <a:cs typeface="Trebuchet MS"/>
                <a:sym typeface="Trebuchet MS"/>
              </a:rPr>
              <a:t>Low Net Migration</a:t>
            </a:r>
            <a:endParaRPr sz="1800" b="1">
              <a:solidFill>
                <a:schemeClr val="accent1"/>
              </a:solidFill>
              <a:latin typeface="Trebuchet MS"/>
              <a:ea typeface="Trebuchet MS"/>
              <a:cs typeface="Trebuchet MS"/>
              <a:sym typeface="Trebuchet MS"/>
            </a:endParaRPr>
          </a:p>
        </p:txBody>
      </p:sp>
      <p:sp>
        <p:nvSpPr>
          <p:cNvPr id="528" name="Google Shape;528;p35"/>
          <p:cNvSpPr txBox="1"/>
          <p:nvPr/>
        </p:nvSpPr>
        <p:spPr>
          <a:xfrm>
            <a:off x="6243780" y="2522132"/>
            <a:ext cx="3558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B38B02"/>
                </a:solidFill>
                <a:latin typeface="Trebuchet MS"/>
                <a:ea typeface="Trebuchet MS"/>
                <a:cs typeface="Trebuchet MS"/>
                <a:sym typeface="Trebuchet MS"/>
              </a:rPr>
              <a:t>South Korea’s Fertility Rate</a:t>
            </a:r>
            <a:endParaRPr sz="1800" b="1">
              <a:solidFill>
                <a:srgbClr val="B38B02"/>
              </a:solidFill>
              <a:latin typeface="Trebuchet MS"/>
              <a:ea typeface="Trebuchet MS"/>
              <a:cs typeface="Trebuchet MS"/>
              <a:sym typeface="Trebuchet MS"/>
            </a:endParaRPr>
          </a:p>
        </p:txBody>
      </p:sp>
      <p:grpSp>
        <p:nvGrpSpPr>
          <p:cNvPr id="529" name="Google Shape;529;p35" descr="Icon of Colorado indicating state trends"/>
          <p:cNvGrpSpPr/>
          <p:nvPr/>
        </p:nvGrpSpPr>
        <p:grpSpPr>
          <a:xfrm>
            <a:off x="11066586" y="444380"/>
            <a:ext cx="1027367" cy="675315"/>
            <a:chOff x="7859720" y="221065"/>
            <a:chExt cx="1161789" cy="763674"/>
          </a:xfrm>
        </p:grpSpPr>
        <p:pic>
          <p:nvPicPr>
            <p:cNvPr id="530" name="Google Shape;530;p35" descr="Colorado, geography, map, state, usa icon - Download on Iconfinder"/>
            <p:cNvPicPr preferRelativeResize="0"/>
            <p:nvPr/>
          </p:nvPicPr>
          <p:blipFill rotWithShape="1">
            <a:blip r:embed="rId4">
              <a:alphaModFix/>
            </a:blip>
            <a:srcRect/>
            <a:stretch/>
          </p:blipFill>
          <p:spPr>
            <a:xfrm>
              <a:off x="7859720" y="221065"/>
              <a:ext cx="1161789" cy="763674"/>
            </a:xfrm>
            <a:prstGeom prst="rect">
              <a:avLst/>
            </a:prstGeom>
            <a:noFill/>
            <a:ln>
              <a:noFill/>
            </a:ln>
          </p:spPr>
        </p:pic>
        <p:sp>
          <p:nvSpPr>
            <p:cNvPr id="531" name="Google Shape;531;p35"/>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6" name="Google Shape;546;p37" descr="Chart comparing U.S. and Colorado population growth from 1990 to 2050. U.S. population growth is projected to fall to 0.0% by 2050, compared to 0.4% for Colorado."/>
          <p:cNvPicPr preferRelativeResize="0"/>
          <p:nvPr/>
        </p:nvPicPr>
        <p:blipFill rotWithShape="1">
          <a:blip r:embed="rId3">
            <a:alphaModFix/>
          </a:blip>
          <a:srcRect/>
          <a:stretch/>
        </p:blipFill>
        <p:spPr>
          <a:xfrm>
            <a:off x="560187" y="1727684"/>
            <a:ext cx="7431668" cy="4273666"/>
          </a:xfrm>
          <a:prstGeom prst="rect">
            <a:avLst/>
          </a:prstGeom>
          <a:noFill/>
          <a:ln>
            <a:noFill/>
          </a:ln>
        </p:spPr>
      </p:pic>
      <p:sp>
        <p:nvSpPr>
          <p:cNvPr id="547" name="Google Shape;547;p37"/>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t>Low net migration scenario…</a:t>
            </a:r>
            <a:endParaRPr/>
          </a:p>
        </p:txBody>
      </p:sp>
      <p:sp>
        <p:nvSpPr>
          <p:cNvPr id="548" name="Google Shape;548;p37"/>
          <p:cNvSpPr txBox="1"/>
          <p:nvPr/>
        </p:nvSpPr>
        <p:spPr>
          <a:xfrm>
            <a:off x="6853258" y="1547336"/>
            <a:ext cx="506662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Trebuchet MS"/>
                <a:ea typeface="Trebuchet MS"/>
                <a:cs typeface="Trebuchet MS"/>
                <a:sym typeface="Trebuchet MS"/>
              </a:rPr>
              <a:t>…assumes U.S. growth rates instead of the baseline for Colorado</a:t>
            </a:r>
            <a:endParaRPr/>
          </a:p>
        </p:txBody>
      </p:sp>
      <p:sp>
        <p:nvSpPr>
          <p:cNvPr id="549" name="Google Shape;549;p37"/>
          <p:cNvSpPr txBox="1"/>
          <p:nvPr/>
        </p:nvSpPr>
        <p:spPr>
          <a:xfrm>
            <a:off x="415601" y="1172352"/>
            <a:ext cx="49231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Trebuchet MS"/>
                <a:ea typeface="Trebuchet MS"/>
                <a:cs typeface="Trebuchet MS"/>
                <a:sym typeface="Trebuchet MS"/>
              </a:rPr>
              <a:t>Annual Population Percent Change</a:t>
            </a:r>
            <a:endParaRPr/>
          </a:p>
        </p:txBody>
      </p:sp>
      <p:sp>
        <p:nvSpPr>
          <p:cNvPr id="550" name="Google Shape;550;p37"/>
          <p:cNvSpPr txBox="1"/>
          <p:nvPr/>
        </p:nvSpPr>
        <p:spPr>
          <a:xfrm>
            <a:off x="1692504" y="6240857"/>
            <a:ext cx="937408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 </a:t>
            </a:r>
            <a:br>
              <a:rPr lang="en-US" sz="1200">
                <a:solidFill>
                  <a:srgbClr val="7F7F7F"/>
                </a:solidFill>
                <a:latin typeface="Trebuchet MS"/>
                <a:ea typeface="Trebuchet MS"/>
                <a:cs typeface="Trebuchet MS"/>
                <a:sym typeface="Trebuchet MS"/>
              </a:rPr>
            </a:br>
            <a:r>
              <a:rPr lang="en-US" sz="1200">
                <a:solidFill>
                  <a:srgbClr val="7F7F7F"/>
                </a:solidFill>
                <a:latin typeface="Trebuchet MS"/>
                <a:ea typeface="Trebuchet MS"/>
                <a:cs typeface="Trebuchet MS"/>
                <a:sym typeface="Trebuchet MS"/>
              </a:rPr>
              <a:t>U.S. Congressional Budget Office, </a:t>
            </a:r>
            <a:r>
              <a:rPr lang="en-US" sz="1200" i="1">
                <a:solidFill>
                  <a:srgbClr val="7F7F7F"/>
                </a:solidFill>
                <a:latin typeface="Trebuchet MS"/>
                <a:ea typeface="Trebuchet MS"/>
                <a:cs typeface="Trebuchet MS"/>
                <a:sym typeface="Trebuchet MS"/>
              </a:rPr>
              <a:t>An Update to the Demographic Outlook, 2025 to 2055.</a:t>
            </a:r>
            <a:endParaRPr sz="1200">
              <a:solidFill>
                <a:srgbClr val="7F7F7F"/>
              </a:solidFill>
              <a:latin typeface="Trebuchet MS"/>
              <a:ea typeface="Trebuchet MS"/>
              <a:cs typeface="Trebuchet MS"/>
              <a:sym typeface="Trebuchet MS"/>
            </a:endParaRPr>
          </a:p>
        </p:txBody>
      </p:sp>
      <p:sp>
        <p:nvSpPr>
          <p:cNvPr id="551" name="Google Shape;551;p37"/>
          <p:cNvSpPr txBox="1"/>
          <p:nvPr/>
        </p:nvSpPr>
        <p:spPr>
          <a:xfrm>
            <a:off x="3188925" y="3074255"/>
            <a:ext cx="14093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6448F"/>
                </a:solidFill>
                <a:latin typeface="Trebuchet MS"/>
                <a:ea typeface="Trebuchet MS"/>
                <a:cs typeface="Trebuchet MS"/>
                <a:sym typeface="Trebuchet MS"/>
              </a:rPr>
              <a:t>Colorado</a:t>
            </a:r>
            <a:endParaRPr/>
          </a:p>
        </p:txBody>
      </p:sp>
      <p:sp>
        <p:nvSpPr>
          <p:cNvPr id="552" name="Google Shape;552;p37"/>
          <p:cNvSpPr txBox="1"/>
          <p:nvPr/>
        </p:nvSpPr>
        <p:spPr>
          <a:xfrm>
            <a:off x="3084724" y="4617934"/>
            <a:ext cx="76014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7F7F7F"/>
                </a:solidFill>
                <a:latin typeface="Trebuchet MS"/>
                <a:ea typeface="Trebuchet MS"/>
                <a:cs typeface="Trebuchet MS"/>
                <a:sym typeface="Trebuchet MS"/>
              </a:rPr>
              <a:t>U.S.</a:t>
            </a:r>
            <a:endParaRPr/>
          </a:p>
        </p:txBody>
      </p:sp>
      <p:sp>
        <p:nvSpPr>
          <p:cNvPr id="559" name="Google Shape;559;p37"/>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560" name="Google Shape;560;p37"/>
          <p:cNvSpPr txBox="1"/>
          <p:nvPr/>
        </p:nvSpPr>
        <p:spPr>
          <a:xfrm>
            <a:off x="7772389" y="4617934"/>
            <a:ext cx="6511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6448F"/>
                </a:solidFill>
                <a:latin typeface="Trebuchet MS"/>
                <a:ea typeface="Trebuchet MS"/>
                <a:cs typeface="Trebuchet MS"/>
                <a:sym typeface="Trebuchet MS"/>
              </a:rPr>
              <a:t>0.4%</a:t>
            </a:r>
            <a:endParaRPr/>
          </a:p>
        </p:txBody>
      </p:sp>
      <p:sp>
        <p:nvSpPr>
          <p:cNvPr id="561" name="Google Shape;561;p37"/>
          <p:cNvSpPr txBox="1"/>
          <p:nvPr/>
        </p:nvSpPr>
        <p:spPr>
          <a:xfrm>
            <a:off x="7772389" y="5020447"/>
            <a:ext cx="65114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F7F7F"/>
                </a:solidFill>
                <a:latin typeface="Trebuchet MS"/>
                <a:ea typeface="Trebuchet MS"/>
                <a:cs typeface="Trebuchet MS"/>
                <a:sym typeface="Trebuchet MS"/>
              </a:rPr>
              <a:t>0.0%</a:t>
            </a:r>
            <a:endParaRPr/>
          </a:p>
        </p:txBody>
      </p:sp>
      <p:cxnSp>
        <p:nvCxnSpPr>
          <p:cNvPr id="2" name="Straight Connector 1" descr="Line indicating the start of projections">
            <a:extLst>
              <a:ext uri="{FF2B5EF4-FFF2-40B4-BE49-F238E27FC236}">
                <a16:creationId xmlns:a16="http://schemas.microsoft.com/office/drawing/2014/main" id="{2BD2192B-9C38-A2B6-AF61-153B05A983C6}"/>
              </a:ext>
            </a:extLst>
          </p:cNvPr>
          <p:cNvCxnSpPr/>
          <p:nvPr/>
        </p:nvCxnSpPr>
        <p:spPr>
          <a:xfrm flipV="1">
            <a:off x="4524375" y="2066925"/>
            <a:ext cx="0" cy="3190875"/>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Google Shape;160;p3">
            <a:extLst>
              <a:ext uri="{FF2B5EF4-FFF2-40B4-BE49-F238E27FC236}">
                <a16:creationId xmlns:a16="http://schemas.microsoft.com/office/drawing/2014/main" id="{16DB1540-F064-12CD-66BC-A374E25EF1E6}"/>
              </a:ext>
            </a:extLst>
          </p:cNvPr>
          <p:cNvSpPr txBox="1"/>
          <p:nvPr/>
        </p:nvSpPr>
        <p:spPr>
          <a:xfrm>
            <a:off x="4505325" y="2154499"/>
            <a:ext cx="5260159" cy="400069"/>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000000"/>
              </a:buClr>
              <a:buSzPts val="2200"/>
            </a:pPr>
            <a:r>
              <a:rPr lang="en-US" sz="2000" b="0" i="0" u="none" strike="noStrike" cap="none" dirty="0">
                <a:solidFill>
                  <a:schemeClr val="bg1">
                    <a:lumMod val="50000"/>
                  </a:schemeClr>
                </a:solidFill>
                <a:latin typeface="Trebuchet MS" panose="020B0603020202020204" pitchFamily="34" charset="0"/>
                <a:sym typeface="Arial"/>
              </a:rPr>
              <a:t>Projections</a:t>
            </a:r>
            <a:endParaRPr sz="2000" b="0" i="0" u="none" strike="noStrike" cap="none" dirty="0">
              <a:solidFill>
                <a:schemeClr val="bg1">
                  <a:lumMod val="50000"/>
                </a:schemeClr>
              </a:solidFill>
              <a:latin typeface="Trebuchet MS" panose="020B0603020202020204" pitchFamily="34" charset="0"/>
              <a:sym typeface="Arial"/>
            </a:endParaRPr>
          </a:p>
        </p:txBody>
      </p:sp>
      <p:pic>
        <p:nvPicPr>
          <p:cNvPr id="4" name="Picture 3" descr="U.S. and Colorado icons indicating the data are for both Colorado and the U.S.">
            <a:extLst>
              <a:ext uri="{FF2B5EF4-FFF2-40B4-BE49-F238E27FC236}">
                <a16:creationId xmlns:a16="http://schemas.microsoft.com/office/drawing/2014/main" id="{70A0B8CD-A6E9-B481-40CC-A071C94E5810}"/>
              </a:ext>
            </a:extLst>
          </p:cNvPr>
          <p:cNvPicPr>
            <a:picLocks noChangeAspect="1"/>
          </p:cNvPicPr>
          <p:nvPr/>
        </p:nvPicPr>
        <p:blipFill>
          <a:blip r:embed="rId4"/>
          <a:stretch>
            <a:fillRect/>
          </a:stretch>
        </p:blipFill>
        <p:spPr>
          <a:xfrm>
            <a:off x="9939845" y="387723"/>
            <a:ext cx="2154107" cy="764099"/>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6" name="Google Shape;566;p38" descr="Chart showing various scenarios for those most likely to work (those 25 to 54) with the baseline vintage 2024 scenario the highest, and zero net migration the lowest."/>
          <p:cNvPicPr preferRelativeResize="0"/>
          <p:nvPr/>
        </p:nvPicPr>
        <p:blipFill rotWithShape="1">
          <a:blip r:embed="rId3">
            <a:alphaModFix/>
          </a:blip>
          <a:srcRect/>
          <a:stretch/>
        </p:blipFill>
        <p:spPr>
          <a:xfrm>
            <a:off x="479856" y="1538858"/>
            <a:ext cx="5895343" cy="4413887"/>
          </a:xfrm>
          <a:prstGeom prst="rect">
            <a:avLst/>
          </a:prstGeom>
          <a:noFill/>
          <a:ln>
            <a:noFill/>
          </a:ln>
        </p:spPr>
      </p:pic>
      <p:sp>
        <p:nvSpPr>
          <p:cNvPr id="567" name="Google Shape;567;p38"/>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6448F"/>
              </a:buClr>
              <a:buSzPts val="3600"/>
              <a:buFont typeface="Trebuchet MS"/>
              <a:buNone/>
            </a:pPr>
            <a:r>
              <a:rPr lang="en-US" sz="4000"/>
              <a:t>Colorado What Ifs: Those Most Likely to Work</a:t>
            </a:r>
            <a:endParaRPr sz="4000">
              <a:solidFill>
                <a:schemeClr val="dk1"/>
              </a:solidFill>
            </a:endParaRPr>
          </a:p>
        </p:txBody>
      </p:sp>
      <p:sp>
        <p:nvSpPr>
          <p:cNvPr id="568" name="Google Shape;568;p38"/>
          <p:cNvSpPr txBox="1"/>
          <p:nvPr/>
        </p:nvSpPr>
        <p:spPr>
          <a:xfrm>
            <a:off x="415600" y="1163217"/>
            <a:ext cx="684303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595959"/>
                </a:solidFill>
                <a:latin typeface="Trebuchet MS"/>
                <a:ea typeface="Trebuchet MS"/>
                <a:cs typeface="Trebuchet MS"/>
                <a:sym typeface="Trebuchet MS"/>
              </a:rPr>
              <a:t>Colorado Population Aged 25 to 54</a:t>
            </a:r>
            <a:endParaRPr/>
          </a:p>
        </p:txBody>
      </p:sp>
      <p:sp>
        <p:nvSpPr>
          <p:cNvPr id="569" name="Google Shape;569;p38"/>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570" name="Google Shape;570;p38"/>
          <p:cNvSpPr txBox="1"/>
          <p:nvPr/>
        </p:nvSpPr>
        <p:spPr>
          <a:xfrm>
            <a:off x="6243781" y="1400822"/>
            <a:ext cx="31432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E3791C"/>
                </a:solidFill>
                <a:latin typeface="Trebuchet MS"/>
                <a:ea typeface="Trebuchet MS"/>
                <a:cs typeface="Trebuchet MS"/>
                <a:sym typeface="Trebuchet MS"/>
              </a:rPr>
              <a:t>Baseline Vintage 2024</a:t>
            </a:r>
            <a:endParaRPr/>
          </a:p>
        </p:txBody>
      </p:sp>
      <p:sp>
        <p:nvSpPr>
          <p:cNvPr id="571" name="Google Shape;571;p38"/>
          <p:cNvSpPr txBox="1"/>
          <p:nvPr/>
        </p:nvSpPr>
        <p:spPr>
          <a:xfrm>
            <a:off x="6243781" y="1654613"/>
            <a:ext cx="3558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3E82"/>
                </a:solidFill>
                <a:latin typeface="Trebuchet MS"/>
                <a:ea typeface="Trebuchet MS"/>
                <a:cs typeface="Trebuchet MS"/>
                <a:sym typeface="Trebuchet MS"/>
              </a:rPr>
              <a:t>Japan’s Fertility Rate</a:t>
            </a:r>
            <a:r>
              <a:rPr lang="en-US" sz="1800" b="1">
                <a:solidFill>
                  <a:srgbClr val="003E82"/>
                </a:solidFill>
                <a:latin typeface="Trebuchet MS"/>
                <a:ea typeface="Trebuchet MS"/>
                <a:cs typeface="Trebuchet MS"/>
                <a:sym typeface="Trebuchet MS"/>
              </a:rPr>
              <a:t> </a:t>
            </a:r>
            <a:endParaRPr/>
          </a:p>
        </p:txBody>
      </p:sp>
      <p:sp>
        <p:nvSpPr>
          <p:cNvPr id="572" name="Google Shape;572;p38"/>
          <p:cNvSpPr txBox="1"/>
          <p:nvPr/>
        </p:nvSpPr>
        <p:spPr>
          <a:xfrm>
            <a:off x="6243780" y="3562584"/>
            <a:ext cx="41336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5"/>
                </a:solidFill>
                <a:latin typeface="Trebuchet MS"/>
                <a:ea typeface="Trebuchet MS"/>
                <a:cs typeface="Trebuchet MS"/>
                <a:sym typeface="Trebuchet MS"/>
              </a:rPr>
              <a:t>Zero Net Migration Scenario</a:t>
            </a:r>
            <a:endParaRPr/>
          </a:p>
        </p:txBody>
      </p:sp>
      <p:sp>
        <p:nvSpPr>
          <p:cNvPr id="573" name="Google Shape;573;p38"/>
          <p:cNvSpPr txBox="1"/>
          <p:nvPr/>
        </p:nvSpPr>
        <p:spPr>
          <a:xfrm>
            <a:off x="1655928" y="6338849"/>
            <a:ext cx="7463600" cy="307722"/>
          </a:xfrm>
          <a:prstGeom prst="rect">
            <a:avLst/>
          </a:prstGeom>
          <a:noFill/>
          <a:ln>
            <a:noFill/>
          </a:ln>
        </p:spPr>
        <p:txBody>
          <a:bodyPr spcFirstLastPara="1" wrap="square" lIns="121900" tIns="60925" rIns="121900" bIns="60925"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State Demography Office, vintage 2024 estimates and projections and alternative scenarios.</a:t>
            </a:r>
            <a:endParaRPr sz="1200">
              <a:solidFill>
                <a:srgbClr val="7F7F7F"/>
              </a:solidFill>
              <a:latin typeface="Trebuchet MS"/>
              <a:ea typeface="Trebuchet MS"/>
              <a:cs typeface="Trebuchet MS"/>
              <a:sym typeface="Trebuchet MS"/>
            </a:endParaRPr>
          </a:p>
        </p:txBody>
      </p:sp>
      <p:sp>
        <p:nvSpPr>
          <p:cNvPr id="574" name="Google Shape;574;p38"/>
          <p:cNvSpPr txBox="1"/>
          <p:nvPr/>
        </p:nvSpPr>
        <p:spPr>
          <a:xfrm>
            <a:off x="6243779" y="2419622"/>
            <a:ext cx="3558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Trebuchet MS"/>
                <a:ea typeface="Trebuchet MS"/>
                <a:cs typeface="Trebuchet MS"/>
                <a:sym typeface="Trebuchet MS"/>
              </a:rPr>
              <a:t>Low Net Migration</a:t>
            </a:r>
            <a:endParaRPr sz="1800" b="1">
              <a:solidFill>
                <a:schemeClr val="accent1"/>
              </a:solidFill>
              <a:latin typeface="Trebuchet MS"/>
              <a:ea typeface="Trebuchet MS"/>
              <a:cs typeface="Trebuchet MS"/>
              <a:sym typeface="Trebuchet MS"/>
            </a:endParaRPr>
          </a:p>
        </p:txBody>
      </p:sp>
      <p:sp>
        <p:nvSpPr>
          <p:cNvPr id="575" name="Google Shape;575;p38"/>
          <p:cNvSpPr txBox="1"/>
          <p:nvPr/>
        </p:nvSpPr>
        <p:spPr>
          <a:xfrm>
            <a:off x="6243779" y="1902996"/>
            <a:ext cx="35584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B38B02"/>
                </a:solidFill>
                <a:latin typeface="Trebuchet MS"/>
                <a:ea typeface="Trebuchet MS"/>
                <a:cs typeface="Trebuchet MS"/>
                <a:sym typeface="Trebuchet MS"/>
              </a:rPr>
              <a:t>South Korea’s Fertility Rate</a:t>
            </a:r>
            <a:endParaRPr sz="1800" b="1">
              <a:solidFill>
                <a:srgbClr val="B38B02"/>
              </a:solidFill>
              <a:latin typeface="Trebuchet MS"/>
              <a:ea typeface="Trebuchet MS"/>
              <a:cs typeface="Trebuchet MS"/>
              <a:sym typeface="Trebuchet MS"/>
            </a:endParaRPr>
          </a:p>
        </p:txBody>
      </p:sp>
      <p:grpSp>
        <p:nvGrpSpPr>
          <p:cNvPr id="576" name="Google Shape;576;p38" descr="Icon of Colorado indicating state trends"/>
          <p:cNvGrpSpPr/>
          <p:nvPr/>
        </p:nvGrpSpPr>
        <p:grpSpPr>
          <a:xfrm>
            <a:off x="11066586" y="444380"/>
            <a:ext cx="1027367" cy="675315"/>
            <a:chOff x="7859720" y="221065"/>
            <a:chExt cx="1161789" cy="763674"/>
          </a:xfrm>
        </p:grpSpPr>
        <p:pic>
          <p:nvPicPr>
            <p:cNvPr id="577" name="Google Shape;577;p38" descr="Colorado, geography, map, state, usa icon - Download on Iconfinder"/>
            <p:cNvPicPr preferRelativeResize="0"/>
            <p:nvPr/>
          </p:nvPicPr>
          <p:blipFill rotWithShape="1">
            <a:blip r:embed="rId4">
              <a:alphaModFix/>
            </a:blip>
            <a:srcRect/>
            <a:stretch/>
          </p:blipFill>
          <p:spPr>
            <a:xfrm>
              <a:off x="7859720" y="221065"/>
              <a:ext cx="1161789" cy="763674"/>
            </a:xfrm>
            <a:prstGeom prst="rect">
              <a:avLst/>
            </a:prstGeom>
            <a:noFill/>
            <a:ln>
              <a:noFill/>
            </a:ln>
          </p:spPr>
        </p:pic>
        <p:sp>
          <p:nvSpPr>
            <p:cNvPr id="578" name="Google Shape;578;p38"/>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6"/>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t>Scenarios</a:t>
            </a:r>
            <a:endParaRPr/>
          </a:p>
        </p:txBody>
      </p:sp>
      <p:sp>
        <p:nvSpPr>
          <p:cNvPr id="537" name="Google Shape;537;p36"/>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538" name="Google Shape;538;p36"/>
          <p:cNvSpPr txBox="1"/>
          <p:nvPr/>
        </p:nvSpPr>
        <p:spPr>
          <a:xfrm>
            <a:off x="378915" y="1203588"/>
            <a:ext cx="10982072"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accent2"/>
              </a:buClr>
              <a:buSzPts val="2000"/>
              <a:buFont typeface="Trebuchet MS"/>
              <a:buNone/>
            </a:pPr>
            <a:r>
              <a:rPr lang="en-US" sz="2000" b="0" i="0">
                <a:solidFill>
                  <a:schemeClr val="accent2"/>
                </a:solidFill>
                <a:latin typeface="Trebuchet MS"/>
                <a:ea typeface="Trebuchet MS"/>
                <a:cs typeface="Trebuchet MS"/>
                <a:sym typeface="Trebuchet MS"/>
              </a:rPr>
              <a:t>Baseline vintage 2024. </a:t>
            </a:r>
            <a:r>
              <a:rPr lang="en-US" sz="2000" b="0" i="0">
                <a:solidFill>
                  <a:srgbClr val="222222"/>
                </a:solidFill>
                <a:latin typeface="Trebuchet MS"/>
                <a:ea typeface="Trebuchet MS"/>
                <a:cs typeface="Trebuchet MS"/>
                <a:sym typeface="Trebuchet MS"/>
              </a:rPr>
              <a:t>The State Demography Office’s current projections as of October 2025.</a:t>
            </a:r>
            <a:endParaRPr/>
          </a:p>
          <a:p>
            <a:pPr marL="0" marR="0" lvl="0" indent="0" algn="l" rtl="0">
              <a:spcBef>
                <a:spcPts val="0"/>
              </a:spcBef>
              <a:spcAft>
                <a:spcPts val="0"/>
              </a:spcAft>
              <a:buClr>
                <a:schemeClr val="dk1"/>
              </a:buClr>
              <a:buSzPts val="2000"/>
              <a:buFont typeface="Trebuchet MS"/>
              <a:buNone/>
            </a:pPr>
            <a:endParaRPr sz="2000">
              <a:solidFill>
                <a:srgbClr val="222222"/>
              </a:solidFill>
              <a:latin typeface="Trebuchet MS"/>
              <a:ea typeface="Trebuchet MS"/>
              <a:cs typeface="Trebuchet MS"/>
              <a:sym typeface="Trebuchet MS"/>
            </a:endParaRPr>
          </a:p>
          <a:p>
            <a:pPr marL="0" marR="0" lvl="0" indent="0" algn="l" rtl="0">
              <a:spcBef>
                <a:spcPts val="0"/>
              </a:spcBef>
              <a:spcAft>
                <a:spcPts val="0"/>
              </a:spcAft>
              <a:buNone/>
            </a:pPr>
            <a:r>
              <a:rPr lang="en-US" sz="2000">
                <a:solidFill>
                  <a:srgbClr val="003E82"/>
                </a:solidFill>
                <a:latin typeface="Trebuchet MS"/>
                <a:ea typeface="Trebuchet MS"/>
                <a:cs typeface="Trebuchet MS"/>
                <a:sym typeface="Trebuchet MS"/>
              </a:rPr>
              <a:t>Japan’s fertility rate</a:t>
            </a:r>
            <a:r>
              <a:rPr lang="en-US" sz="2000" b="1">
                <a:solidFill>
                  <a:srgbClr val="003E82"/>
                </a:solidFill>
                <a:latin typeface="Trebuchet MS"/>
                <a:ea typeface="Trebuchet MS"/>
                <a:cs typeface="Trebuchet MS"/>
                <a:sym typeface="Trebuchet MS"/>
              </a:rPr>
              <a:t>. </a:t>
            </a:r>
            <a:r>
              <a:rPr lang="en-US" sz="2000" b="0" i="0">
                <a:solidFill>
                  <a:srgbClr val="222222"/>
                </a:solidFill>
                <a:latin typeface="Trebuchet MS"/>
                <a:ea typeface="Trebuchet MS"/>
                <a:cs typeface="Trebuchet MS"/>
                <a:sym typeface="Trebuchet MS"/>
              </a:rPr>
              <a:t>Colorado fertility decline resembling Japan’s (reduction to 1.2 </a:t>
            </a:r>
            <a:r>
              <a:rPr lang="en-US" sz="2000">
                <a:solidFill>
                  <a:srgbClr val="222222"/>
                </a:solidFill>
                <a:latin typeface="Trebuchet MS"/>
                <a:ea typeface="Trebuchet MS"/>
                <a:cs typeface="Trebuchet MS"/>
                <a:sym typeface="Trebuchet MS"/>
              </a:rPr>
              <a:t>births per woman </a:t>
            </a:r>
            <a:r>
              <a:rPr lang="en-US" sz="2000" b="0" i="0">
                <a:solidFill>
                  <a:srgbClr val="222222"/>
                </a:solidFill>
                <a:latin typeface="Trebuchet MS"/>
                <a:ea typeface="Trebuchet MS"/>
                <a:cs typeface="Trebuchet MS"/>
                <a:sym typeface="Trebuchet MS"/>
              </a:rPr>
              <a:t>over th</a:t>
            </a:r>
            <a:r>
              <a:rPr lang="en-US" sz="2000">
                <a:solidFill>
                  <a:srgbClr val="222222"/>
                </a:solidFill>
                <a:latin typeface="Trebuchet MS"/>
                <a:ea typeface="Trebuchet MS"/>
                <a:cs typeface="Trebuchet MS"/>
                <a:sym typeface="Trebuchet MS"/>
              </a:rPr>
              <a:t>e next ~</a:t>
            </a:r>
            <a:r>
              <a:rPr lang="en-US" sz="2000" b="0" i="0">
                <a:solidFill>
                  <a:srgbClr val="222222"/>
                </a:solidFill>
                <a:latin typeface="Trebuchet MS"/>
                <a:ea typeface="Trebuchet MS"/>
                <a:cs typeface="Trebuchet MS"/>
                <a:sym typeface="Trebuchet MS"/>
              </a:rPr>
              <a:t>30 years). These rates are</a:t>
            </a:r>
            <a:r>
              <a:rPr lang="en-US" sz="2000">
                <a:solidFill>
                  <a:srgbClr val="222222"/>
                </a:solidFill>
                <a:latin typeface="Trebuchet MS"/>
                <a:ea typeface="Trebuchet MS"/>
                <a:cs typeface="Trebuchet MS"/>
                <a:sym typeface="Trebuchet MS"/>
              </a:rPr>
              <a:t> </a:t>
            </a:r>
            <a:r>
              <a:rPr lang="en-US" sz="2000" b="0" i="0">
                <a:solidFill>
                  <a:srgbClr val="222222"/>
                </a:solidFill>
                <a:latin typeface="Trebuchet MS"/>
                <a:ea typeface="Trebuchet MS"/>
                <a:cs typeface="Trebuchet MS"/>
                <a:sym typeface="Trebuchet MS"/>
              </a:rPr>
              <a:t>similar to Spain and Italy’s.</a:t>
            </a:r>
            <a:endParaRPr/>
          </a:p>
          <a:p>
            <a:pPr marL="0" marR="0" lvl="0" indent="0" algn="l" rtl="0">
              <a:spcBef>
                <a:spcPts val="0"/>
              </a:spcBef>
              <a:spcAft>
                <a:spcPts val="0"/>
              </a:spcAft>
              <a:buClr>
                <a:schemeClr val="dk1"/>
              </a:buClr>
              <a:buSzPts val="2000"/>
              <a:buFont typeface="Trebuchet MS"/>
              <a:buNone/>
            </a:pPr>
            <a:endParaRPr sz="2000" b="0" i="0">
              <a:solidFill>
                <a:srgbClr val="222222"/>
              </a:solidFill>
              <a:latin typeface="Trebuchet MS"/>
              <a:ea typeface="Trebuchet MS"/>
              <a:cs typeface="Trebuchet MS"/>
              <a:sym typeface="Trebuchet MS"/>
            </a:endParaRPr>
          </a:p>
          <a:p>
            <a:pPr marL="0" marR="0" lvl="0" indent="0" algn="l" rtl="0">
              <a:spcBef>
                <a:spcPts val="0"/>
              </a:spcBef>
              <a:spcAft>
                <a:spcPts val="0"/>
              </a:spcAft>
              <a:buNone/>
            </a:pPr>
            <a:r>
              <a:rPr lang="en-US" sz="2000">
                <a:solidFill>
                  <a:srgbClr val="B38B02"/>
                </a:solidFill>
                <a:latin typeface="Trebuchet MS"/>
                <a:ea typeface="Trebuchet MS"/>
                <a:cs typeface="Trebuchet MS"/>
                <a:sym typeface="Trebuchet MS"/>
              </a:rPr>
              <a:t>South Korea’s fertility rate</a:t>
            </a:r>
            <a:r>
              <a:rPr lang="en-US" sz="2000" b="1">
                <a:solidFill>
                  <a:srgbClr val="B38B02"/>
                </a:solidFill>
                <a:latin typeface="Trebuchet MS"/>
                <a:ea typeface="Trebuchet MS"/>
                <a:cs typeface="Trebuchet MS"/>
                <a:sym typeface="Trebuchet MS"/>
              </a:rPr>
              <a:t>. </a:t>
            </a:r>
            <a:r>
              <a:rPr lang="en-US" sz="2000" b="0" i="0">
                <a:solidFill>
                  <a:srgbClr val="222222"/>
                </a:solidFill>
                <a:latin typeface="Trebuchet MS"/>
                <a:ea typeface="Trebuchet MS"/>
                <a:cs typeface="Trebuchet MS"/>
                <a:sym typeface="Trebuchet MS"/>
              </a:rPr>
              <a:t>Colorado fertility decline resembling South Korea’s (reduction to about 0.7 </a:t>
            </a:r>
            <a:r>
              <a:rPr lang="en-US" sz="2000">
                <a:solidFill>
                  <a:srgbClr val="222222"/>
                </a:solidFill>
                <a:latin typeface="Trebuchet MS"/>
                <a:ea typeface="Trebuchet MS"/>
                <a:cs typeface="Trebuchet MS"/>
                <a:sym typeface="Trebuchet MS"/>
              </a:rPr>
              <a:t>births per woman </a:t>
            </a:r>
            <a:r>
              <a:rPr lang="en-US" sz="2000" b="0" i="0">
                <a:solidFill>
                  <a:srgbClr val="222222"/>
                </a:solidFill>
                <a:latin typeface="Trebuchet MS"/>
                <a:ea typeface="Trebuchet MS"/>
                <a:cs typeface="Trebuchet MS"/>
                <a:sym typeface="Trebuchet MS"/>
              </a:rPr>
              <a:t>over </a:t>
            </a:r>
            <a:r>
              <a:rPr lang="en-US" sz="2000">
                <a:solidFill>
                  <a:srgbClr val="222222"/>
                </a:solidFill>
                <a:latin typeface="Trebuchet MS"/>
                <a:ea typeface="Trebuchet MS"/>
                <a:cs typeface="Trebuchet MS"/>
                <a:sym typeface="Trebuchet MS"/>
              </a:rPr>
              <a:t>the next ~</a:t>
            </a:r>
            <a:r>
              <a:rPr lang="en-US" sz="2000" b="0" i="0">
                <a:solidFill>
                  <a:srgbClr val="222222"/>
                </a:solidFill>
                <a:latin typeface="Trebuchet MS"/>
                <a:ea typeface="Trebuchet MS"/>
                <a:cs typeface="Trebuchet MS"/>
                <a:sym typeface="Trebuchet MS"/>
              </a:rPr>
              <a:t>25 years). An unlikely scenario but helpful for a reference point.</a:t>
            </a:r>
            <a:endParaRPr/>
          </a:p>
          <a:p>
            <a:pPr marL="0" marR="0" lvl="0" indent="0" algn="l" rtl="0">
              <a:spcBef>
                <a:spcPts val="0"/>
              </a:spcBef>
              <a:spcAft>
                <a:spcPts val="0"/>
              </a:spcAft>
              <a:buClr>
                <a:schemeClr val="dk1"/>
              </a:buClr>
              <a:buSzPts val="2000"/>
              <a:buFont typeface="Trebuchet MS"/>
              <a:buNone/>
            </a:pPr>
            <a:endParaRPr sz="2000" b="0" i="0">
              <a:solidFill>
                <a:srgbClr val="222222"/>
              </a:solidFill>
              <a:latin typeface="Trebuchet MS"/>
              <a:ea typeface="Trebuchet MS"/>
              <a:cs typeface="Trebuchet MS"/>
              <a:sym typeface="Trebuchet MS"/>
            </a:endParaRPr>
          </a:p>
          <a:p>
            <a:pPr marL="0" marR="0" lvl="0" indent="0" algn="l" rtl="0">
              <a:spcBef>
                <a:spcPts val="0"/>
              </a:spcBef>
              <a:spcAft>
                <a:spcPts val="0"/>
              </a:spcAft>
              <a:buNone/>
            </a:pPr>
            <a:r>
              <a:rPr lang="en-US" sz="2000">
                <a:solidFill>
                  <a:schemeClr val="accent1"/>
                </a:solidFill>
                <a:latin typeface="Trebuchet MS"/>
                <a:ea typeface="Trebuchet MS"/>
                <a:cs typeface="Trebuchet MS"/>
                <a:sym typeface="Trebuchet MS"/>
              </a:rPr>
              <a:t>Low net migration. </a:t>
            </a:r>
            <a:r>
              <a:rPr lang="en-US" sz="2000" b="0" i="0">
                <a:solidFill>
                  <a:srgbClr val="222222"/>
                </a:solidFill>
                <a:latin typeface="Trebuchet MS"/>
                <a:ea typeface="Trebuchet MS"/>
                <a:cs typeface="Trebuchet MS"/>
                <a:sym typeface="Trebuchet MS"/>
              </a:rPr>
              <a:t>Colorado’s total population growth rate matches the U.S. growth rate, as projected by the Congressional Budget Office. </a:t>
            </a:r>
            <a:endParaRPr/>
          </a:p>
          <a:p>
            <a:pPr marL="0" marR="0" lvl="0" indent="0" algn="l" rtl="0">
              <a:spcBef>
                <a:spcPts val="0"/>
              </a:spcBef>
              <a:spcAft>
                <a:spcPts val="0"/>
              </a:spcAft>
              <a:buClr>
                <a:schemeClr val="dk1"/>
              </a:buClr>
              <a:buSzPts val="2000"/>
              <a:buFont typeface="Trebuchet MS"/>
              <a:buNone/>
            </a:pPr>
            <a:endParaRPr sz="2000" b="0" i="0">
              <a:solidFill>
                <a:srgbClr val="222222"/>
              </a:solidFill>
              <a:latin typeface="Trebuchet MS"/>
              <a:ea typeface="Trebuchet MS"/>
              <a:cs typeface="Trebuchet MS"/>
              <a:sym typeface="Trebuchet MS"/>
            </a:endParaRPr>
          </a:p>
          <a:p>
            <a:pPr marL="0" marR="0" lvl="0" indent="0" algn="l" rtl="0">
              <a:spcBef>
                <a:spcPts val="0"/>
              </a:spcBef>
              <a:spcAft>
                <a:spcPts val="0"/>
              </a:spcAft>
              <a:buClr>
                <a:schemeClr val="accent5"/>
              </a:buClr>
              <a:buSzPts val="2000"/>
              <a:buFont typeface="Trebuchet MS"/>
              <a:buNone/>
            </a:pPr>
            <a:r>
              <a:rPr lang="en-US" sz="2000" b="0" i="0">
                <a:solidFill>
                  <a:schemeClr val="accent5"/>
                </a:solidFill>
                <a:latin typeface="Trebuchet MS"/>
                <a:ea typeface="Trebuchet MS"/>
                <a:cs typeface="Trebuchet MS"/>
                <a:sym typeface="Trebuchet MS"/>
              </a:rPr>
              <a:t>Net zero migration. </a:t>
            </a:r>
            <a:r>
              <a:rPr lang="en-US" sz="2000" b="0" i="0">
                <a:solidFill>
                  <a:schemeClr val="dk1"/>
                </a:solidFill>
                <a:latin typeface="Trebuchet MS"/>
                <a:ea typeface="Trebuchet MS"/>
                <a:cs typeface="Trebuchet MS"/>
                <a:sym typeface="Trebuchet MS"/>
              </a:rPr>
              <a:t>Everyone ages </a:t>
            </a:r>
            <a:r>
              <a:rPr lang="en-US" sz="2000">
                <a:solidFill>
                  <a:schemeClr val="dk1"/>
                </a:solidFill>
                <a:latin typeface="Trebuchet MS"/>
                <a:ea typeface="Trebuchet MS"/>
                <a:cs typeface="Trebuchet MS"/>
                <a:sym typeface="Trebuchet MS"/>
              </a:rPr>
              <a:t>in place, no ins or outs. </a:t>
            </a:r>
            <a:r>
              <a:rPr lang="en-US" sz="2000" b="0" i="0">
                <a:solidFill>
                  <a:srgbClr val="222222"/>
                </a:solidFill>
                <a:latin typeface="Trebuchet MS"/>
                <a:ea typeface="Trebuchet MS"/>
                <a:cs typeface="Trebuchet MS"/>
                <a:sym typeface="Trebuchet MS"/>
              </a:rPr>
              <a:t>Very unlikely but helpful for a reference point.  </a:t>
            </a:r>
            <a:endParaRPr/>
          </a:p>
        </p:txBody>
      </p:sp>
      <p:grpSp>
        <p:nvGrpSpPr>
          <p:cNvPr id="539" name="Google Shape;539;p36" descr="Icon of Colorado indicating state trends"/>
          <p:cNvGrpSpPr/>
          <p:nvPr/>
        </p:nvGrpSpPr>
        <p:grpSpPr>
          <a:xfrm>
            <a:off x="11066586" y="444380"/>
            <a:ext cx="1027367" cy="675315"/>
            <a:chOff x="7859720" y="221065"/>
            <a:chExt cx="1161789" cy="763674"/>
          </a:xfrm>
        </p:grpSpPr>
        <p:pic>
          <p:nvPicPr>
            <p:cNvPr id="540" name="Google Shape;540;p36" descr="Colorado, geography, map, state, usa icon - Download on Iconfinder"/>
            <p:cNvPicPr preferRelativeResize="0"/>
            <p:nvPr/>
          </p:nvPicPr>
          <p:blipFill rotWithShape="1">
            <a:blip r:embed="rId3">
              <a:alphaModFix/>
            </a:blip>
            <a:srcRect/>
            <a:stretch/>
          </p:blipFill>
          <p:spPr>
            <a:xfrm>
              <a:off x="7859720" y="221065"/>
              <a:ext cx="1161789" cy="763674"/>
            </a:xfrm>
            <a:prstGeom prst="rect">
              <a:avLst/>
            </a:prstGeom>
            <a:noFill/>
            <a:ln>
              <a:noFill/>
            </a:ln>
          </p:spPr>
        </p:pic>
        <p:sp>
          <p:nvSpPr>
            <p:cNvPr id="541" name="Google Shape;541;p36"/>
            <p:cNvSpPr txBox="1"/>
            <p:nvPr/>
          </p:nvSpPr>
          <p:spPr>
            <a:xfrm>
              <a:off x="8015521" y="371295"/>
              <a:ext cx="892394" cy="4524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Trebuchet MS"/>
                  <a:ea typeface="Trebuchet MS"/>
                  <a:cs typeface="Trebuchet MS"/>
                  <a:sym typeface="Trebuchet MS"/>
                </a:rPr>
                <a:t>CO</a:t>
              </a:r>
              <a:endParaRPr/>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39"/>
          <p:cNvSpPr txBox="1">
            <a:spLocks noGrp="1"/>
          </p:cNvSpPr>
          <p:nvPr>
            <p:ph type="title"/>
          </p:nvPr>
        </p:nvSpPr>
        <p:spPr>
          <a:xfrm>
            <a:off x="415600" y="243567"/>
            <a:ext cx="11360800" cy="7636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Clr>
                <a:srgbClr val="06448F"/>
              </a:buClr>
              <a:buSzPct val="83333"/>
              <a:buFont typeface="Trebuchet MS"/>
              <a:buNone/>
            </a:pPr>
            <a:r>
              <a:rPr lang="en-US"/>
              <a:t>Strategic Growth </a:t>
            </a:r>
            <a:r>
              <a:rPr lang="en-US" i="1"/>
              <a:t>and</a:t>
            </a:r>
            <a:r>
              <a:rPr lang="en-US"/>
              <a:t> Strategic Aging</a:t>
            </a:r>
            <a:endParaRPr/>
          </a:p>
        </p:txBody>
      </p:sp>
      <p:sp>
        <p:nvSpPr>
          <p:cNvPr id="584" name="Google Shape;584;p39"/>
          <p:cNvSpPr/>
          <p:nvPr/>
        </p:nvSpPr>
        <p:spPr>
          <a:xfrm>
            <a:off x="415600" y="1344647"/>
            <a:ext cx="11360800" cy="3960018"/>
          </a:xfrm>
          <a:prstGeom prst="rect">
            <a:avLst/>
          </a:prstGeom>
          <a:noFill/>
          <a:ln>
            <a:noFill/>
          </a:ln>
        </p:spPr>
        <p:txBody>
          <a:bodyPr spcFirstLastPara="1" wrap="square" lIns="91425" tIns="45700" rIns="91425" bIns="45700" anchor="t" anchorCtr="0">
            <a:spAutoFit/>
          </a:bodyPr>
          <a:lstStyle/>
          <a:p>
            <a:pPr marL="304792" marR="0" lvl="0" indent="-304792" algn="l" rtl="0">
              <a:spcBef>
                <a:spcPts val="0"/>
              </a:spcBef>
              <a:spcAft>
                <a:spcPts val="0"/>
              </a:spcAft>
              <a:buClr>
                <a:schemeClr val="dk1"/>
              </a:buClr>
              <a:buSzPts val="2400"/>
              <a:buFont typeface="Arial"/>
              <a:buChar char="•"/>
            </a:pPr>
            <a:r>
              <a:rPr lang="en-US" sz="2800" dirty="0">
                <a:solidFill>
                  <a:schemeClr val="dk1"/>
                </a:solidFill>
                <a:latin typeface="Trebuchet MS"/>
                <a:ea typeface="Trebuchet MS"/>
                <a:cs typeface="Trebuchet MS"/>
                <a:sym typeface="Trebuchet MS"/>
              </a:rPr>
              <a:t>How do we attract and retain talent?</a:t>
            </a:r>
            <a:endParaRPr sz="1600" dirty="0"/>
          </a:p>
          <a:p>
            <a:pPr marL="304792" marR="0" lvl="0" indent="-304792" algn="l" rtl="0">
              <a:spcBef>
                <a:spcPts val="2531"/>
              </a:spcBef>
              <a:spcAft>
                <a:spcPts val="0"/>
              </a:spcAft>
              <a:buClr>
                <a:schemeClr val="dk1"/>
              </a:buClr>
              <a:buSzPts val="2400"/>
              <a:buFont typeface="Arial"/>
              <a:buChar char="•"/>
            </a:pPr>
            <a:r>
              <a:rPr lang="en-US" sz="2800" dirty="0">
                <a:solidFill>
                  <a:schemeClr val="dk1"/>
                </a:solidFill>
                <a:latin typeface="Trebuchet MS"/>
                <a:ea typeface="Trebuchet MS"/>
                <a:cs typeface="Trebuchet MS"/>
                <a:sym typeface="Trebuchet MS"/>
              </a:rPr>
              <a:t>How do we grow economies (or rethink growth) when our population or labor force shrinks? How do we strategically shrink?</a:t>
            </a:r>
            <a:endParaRPr sz="1600" dirty="0"/>
          </a:p>
          <a:p>
            <a:pPr marL="304792" marR="0" lvl="0" indent="-304792" algn="l" rtl="0">
              <a:spcBef>
                <a:spcPts val="2531"/>
              </a:spcBef>
              <a:spcAft>
                <a:spcPts val="0"/>
              </a:spcAft>
              <a:buClr>
                <a:schemeClr val="dk1"/>
              </a:buClr>
              <a:buSzPts val="2400"/>
              <a:buFont typeface="Arial"/>
              <a:buChar char="•"/>
            </a:pPr>
            <a:r>
              <a:rPr lang="en-US" sz="2800" dirty="0">
                <a:solidFill>
                  <a:schemeClr val="dk1"/>
                </a:solidFill>
                <a:latin typeface="Trebuchet MS"/>
                <a:ea typeface="Trebuchet MS"/>
                <a:cs typeface="Trebuchet MS"/>
                <a:sym typeface="Trebuchet MS"/>
              </a:rPr>
              <a:t>How do we meet the needs and wants of our aging populations?</a:t>
            </a:r>
            <a:endParaRPr sz="1600" dirty="0"/>
          </a:p>
          <a:p>
            <a:pPr marL="304792" marR="0" lvl="0" indent="-304792" algn="l" rtl="0">
              <a:spcBef>
                <a:spcPts val="2531"/>
              </a:spcBef>
              <a:spcAft>
                <a:spcPts val="0"/>
              </a:spcAft>
              <a:buClr>
                <a:schemeClr val="dk1"/>
              </a:buClr>
              <a:buSzPts val="2400"/>
              <a:buFont typeface="Arial"/>
              <a:buChar char="•"/>
            </a:pPr>
            <a:r>
              <a:rPr lang="en-US" sz="2800" dirty="0">
                <a:solidFill>
                  <a:schemeClr val="dk1"/>
                </a:solidFill>
                <a:latin typeface="Trebuchet MS"/>
                <a:ea typeface="Trebuchet MS"/>
                <a:cs typeface="Trebuchet MS"/>
                <a:sym typeface="Trebuchet MS"/>
              </a:rPr>
              <a:t>How can we better leverage the talents of our aging populations?</a:t>
            </a:r>
            <a:endParaRPr sz="1600" dirty="0"/>
          </a:p>
          <a:p>
            <a:pPr marL="304792" marR="0" lvl="0" indent="-304792" algn="l" rtl="0">
              <a:spcBef>
                <a:spcPts val="2531"/>
              </a:spcBef>
              <a:spcAft>
                <a:spcPts val="0"/>
              </a:spcAft>
              <a:buClr>
                <a:schemeClr val="dk1"/>
              </a:buClr>
              <a:buSzPts val="2400"/>
              <a:buFont typeface="Arial"/>
              <a:buChar char="•"/>
            </a:pPr>
            <a:r>
              <a:rPr lang="en-US" sz="2800" dirty="0">
                <a:solidFill>
                  <a:schemeClr val="dk1"/>
                </a:solidFill>
                <a:latin typeface="Trebuchet MS"/>
                <a:ea typeface="Trebuchet MS"/>
                <a:cs typeface="Trebuchet MS"/>
                <a:sym typeface="Trebuchet MS"/>
              </a:rPr>
              <a:t>How might we better leverage technology?</a:t>
            </a:r>
            <a:endParaRPr sz="1600" dirty="0"/>
          </a:p>
        </p:txBody>
      </p:sp>
      <p:sp>
        <p:nvSpPr>
          <p:cNvPr id="585" name="Google Shape;585;p39"/>
          <p:cNvSpPr txBox="1"/>
          <p:nvPr/>
        </p:nvSpPr>
        <p:spPr>
          <a:xfrm>
            <a:off x="1917598" y="5700947"/>
            <a:ext cx="807826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06448F"/>
                </a:solidFill>
                <a:latin typeface="Trebuchet MS"/>
                <a:ea typeface="Trebuchet MS"/>
                <a:cs typeface="Trebuchet MS"/>
                <a:sym typeface="Trebuchet MS"/>
              </a:rPr>
              <a:t>There’s no better time than now to plan for what our changing demographics will bring.</a:t>
            </a:r>
            <a:endParaRPr/>
          </a:p>
        </p:txBody>
      </p:sp>
      <p:sp>
        <p:nvSpPr>
          <p:cNvPr id="586" name="Google Shape;586;p39"/>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40"/>
          <p:cNvSpPr txBox="1">
            <a:spLocks noGrp="1"/>
          </p:cNvSpPr>
          <p:nvPr>
            <p:ph type="title"/>
          </p:nvPr>
        </p:nvSpPr>
        <p:spPr>
          <a:xfrm>
            <a:off x="1317254" y="2063226"/>
            <a:ext cx="6040807" cy="3077449"/>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100000"/>
              </a:lnSpc>
              <a:spcBef>
                <a:spcPts val="0"/>
              </a:spcBef>
              <a:spcAft>
                <a:spcPts val="0"/>
              </a:spcAft>
              <a:buSzPct val="75004"/>
              <a:buFont typeface="Trebuchet MS"/>
              <a:buNone/>
            </a:pPr>
            <a:r>
              <a:rPr lang="en-US" sz="5333" dirty="0"/>
              <a:t>Questions?</a:t>
            </a:r>
            <a:br>
              <a:rPr lang="en-US" sz="5333" dirty="0"/>
            </a:br>
            <a:br>
              <a:rPr lang="en-US" sz="2933" dirty="0"/>
            </a:br>
            <a:r>
              <a:rPr lang="en-US" sz="4000" dirty="0"/>
              <a:t>Kate Watkins</a:t>
            </a:r>
            <a:br>
              <a:rPr lang="en-US" sz="4000" dirty="0"/>
            </a:br>
            <a:r>
              <a:rPr lang="en-US" sz="2933" dirty="0"/>
              <a:t>kate.m.watkins@state.co.us</a:t>
            </a:r>
            <a:br>
              <a:rPr lang="en-US" sz="2933" dirty="0"/>
            </a:br>
            <a:br>
              <a:rPr lang="en-US" sz="2933" dirty="0"/>
            </a:br>
            <a:r>
              <a:rPr lang="en-US" sz="2933" dirty="0"/>
              <a:t>demography.dola.colorado.gov</a:t>
            </a:r>
            <a:endParaRPr dirty="0"/>
          </a:p>
        </p:txBody>
      </p:sp>
      <p:pic>
        <p:nvPicPr>
          <p:cNvPr id="592" name="Google Shape;592;p40" descr="QR code for the State Demography Office website."/>
          <p:cNvPicPr preferRelativeResize="0"/>
          <p:nvPr/>
        </p:nvPicPr>
        <p:blipFill rotWithShape="1">
          <a:blip r:embed="rId3">
            <a:alphaModFix/>
          </a:blip>
          <a:srcRect/>
          <a:stretch/>
        </p:blipFill>
        <p:spPr>
          <a:xfrm>
            <a:off x="8886825" y="1247052"/>
            <a:ext cx="2286000" cy="228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p of countries across the world showing 1980 fertility rates. In 1980 only the U.S., Canada, portions of Europe, Australia, Russia, and Japan had fertility rates below the replacement rate of 2.1 live births per woman."/>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4033" y="1072079"/>
            <a:ext cx="7351416" cy="4950381"/>
          </a:xfrm>
          <a:prstGeom prst="rect">
            <a:avLst/>
          </a:prstGeom>
        </p:spPr>
      </p:pic>
      <p:sp>
        <p:nvSpPr>
          <p:cNvPr id="13" name="Title 1"/>
          <p:cNvSpPr>
            <a:spLocks noGrp="1"/>
          </p:cNvSpPr>
          <p:nvPr>
            <p:ph type="title"/>
          </p:nvPr>
        </p:nvSpPr>
        <p:spPr/>
        <p:txBody>
          <a:bodyPr>
            <a:noAutofit/>
          </a:bodyPr>
          <a:lstStyle/>
          <a:p>
            <a:r>
              <a:rPr lang="en-US" sz="4000" dirty="0"/>
              <a:t>Global fertility rates, 1980</a:t>
            </a:r>
          </a:p>
        </p:txBody>
      </p:sp>
      <p:sp>
        <p:nvSpPr>
          <p:cNvPr id="12" name="TextBox 11"/>
          <p:cNvSpPr txBox="1"/>
          <p:nvPr/>
        </p:nvSpPr>
        <p:spPr>
          <a:xfrm>
            <a:off x="1666907" y="6034335"/>
            <a:ext cx="7821125" cy="912814"/>
          </a:xfrm>
          <a:prstGeom prst="rect">
            <a:avLst/>
          </a:prstGeom>
          <a:noFill/>
        </p:spPr>
        <p:txBody>
          <a:bodyPr wrap="square" rtlCol="0">
            <a:spAutoFit/>
          </a:bodyPr>
          <a:lstStyle/>
          <a:p>
            <a:r>
              <a:rPr lang="en-US" sz="1333" dirty="0">
                <a:solidFill>
                  <a:schemeClr val="bg1">
                    <a:lumMod val="50000"/>
                  </a:schemeClr>
                </a:solidFill>
              </a:rPr>
              <a:t>Source: McKinsey Global Institute analysis of the United Nations </a:t>
            </a:r>
            <a:r>
              <a:rPr lang="en-US" sz="1333" i="1" dirty="0">
                <a:solidFill>
                  <a:schemeClr val="bg1">
                    <a:lumMod val="50000"/>
                  </a:schemeClr>
                </a:solidFill>
              </a:rPr>
              <a:t>World Population Prospects 2024</a:t>
            </a:r>
            <a:r>
              <a:rPr lang="en-US" sz="1333" dirty="0">
                <a:solidFill>
                  <a:schemeClr val="bg1">
                    <a:lumMod val="50000"/>
                  </a:schemeClr>
                </a:solidFill>
              </a:rPr>
              <a:t>. https://www.mckinsey.com/mgi/our-research/dependency-and-depopulation-confronting-the-consequences-of-a-new-demographic-reality</a:t>
            </a:r>
          </a:p>
          <a:p>
            <a:endParaRPr lang="en-US" sz="1333" dirty="0">
              <a:solidFill>
                <a:schemeClr val="bg1">
                  <a:lumMod val="50000"/>
                </a:schemeClr>
              </a:solidFill>
            </a:endParaRPr>
          </a:p>
        </p:txBody>
      </p:sp>
      <p:pic>
        <p:nvPicPr>
          <p:cNvPr id="11" name="Picture 4" descr="Globe icon indicating a global trend."/>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11076120" y="323952"/>
            <a:ext cx="901248" cy="9012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mage of map legend.">
            <a:extLst>
              <a:ext uri="{FF2B5EF4-FFF2-40B4-BE49-F238E27FC236}">
                <a16:creationId xmlns:a16="http://schemas.microsoft.com/office/drawing/2014/main" id="{008ADD82-59A7-A9DC-94DE-023C518EFB0F}"/>
              </a:ext>
            </a:extLst>
          </p:cNvPr>
          <p:cNvPicPr>
            <a:picLocks noChangeAspect="1"/>
          </p:cNvPicPr>
          <p:nvPr/>
        </p:nvPicPr>
        <p:blipFill>
          <a:blip r:embed="rId5" cstate="screen">
            <a:extLst>
              <a:ext uri="{28A0092B-C50C-407E-A947-70E740481C1C}">
                <a14:useLocalDpi xmlns:a14="http://schemas.microsoft.com/office/drawing/2010/main"/>
              </a:ext>
            </a:extLst>
          </a:blip>
          <a:srcRect r="-3008"/>
          <a:stretch>
            <a:fillRect/>
          </a:stretch>
        </p:blipFill>
        <p:spPr>
          <a:xfrm>
            <a:off x="8273142" y="1544851"/>
            <a:ext cx="3326812" cy="1096748"/>
          </a:xfrm>
          <a:prstGeom prst="rect">
            <a:avLst/>
          </a:prstGeom>
        </p:spPr>
      </p:pic>
    </p:spTree>
    <p:extLst>
      <p:ext uri="{BB962C8B-B14F-4D97-AF65-F5344CB8AC3E}">
        <p14:creationId xmlns:p14="http://schemas.microsoft.com/office/powerpoint/2010/main" val="19189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F71B4-0DE7-83E7-52D6-BB4B48092A66}"/>
            </a:ext>
          </a:extLst>
        </p:cNvPr>
        <p:cNvGrpSpPr/>
        <p:nvPr/>
      </p:nvGrpSpPr>
      <p:grpSpPr>
        <a:xfrm>
          <a:off x="0" y="0"/>
          <a:ext cx="0" cy="0"/>
          <a:chOff x="0" y="0"/>
          <a:chExt cx="0" cy="0"/>
        </a:xfrm>
      </p:grpSpPr>
      <p:pic>
        <p:nvPicPr>
          <p:cNvPr id="7" name="Picture 6" descr="Map of the total fertility rate across for countries across the world as of 2050. All countries were above the replacement rate of 2.1 children per woman.">
            <a:extLst>
              <a:ext uri="{FF2B5EF4-FFF2-40B4-BE49-F238E27FC236}">
                <a16:creationId xmlns:a16="http://schemas.microsoft.com/office/drawing/2014/main" id="{3C508096-5F30-638C-1DE0-574C4305E1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413" y="1055547"/>
            <a:ext cx="7554528" cy="4912859"/>
          </a:xfrm>
          <a:prstGeom prst="rect">
            <a:avLst/>
          </a:prstGeom>
        </p:spPr>
      </p:pic>
      <p:sp>
        <p:nvSpPr>
          <p:cNvPr id="13" name="Title 1">
            <a:extLst>
              <a:ext uri="{FF2B5EF4-FFF2-40B4-BE49-F238E27FC236}">
                <a16:creationId xmlns:a16="http://schemas.microsoft.com/office/drawing/2014/main" id="{B8B1D94C-E2DA-8B41-53E2-9420CA3F4E36}"/>
              </a:ext>
            </a:extLst>
          </p:cNvPr>
          <p:cNvSpPr>
            <a:spLocks noGrp="1"/>
          </p:cNvSpPr>
          <p:nvPr>
            <p:ph type="title"/>
          </p:nvPr>
        </p:nvSpPr>
        <p:spPr/>
        <p:txBody>
          <a:bodyPr>
            <a:noAutofit/>
          </a:bodyPr>
          <a:lstStyle/>
          <a:p>
            <a:r>
              <a:rPr lang="en-US" sz="4000" dirty="0"/>
              <a:t>Global fertility rates, 1950</a:t>
            </a:r>
          </a:p>
        </p:txBody>
      </p:sp>
      <p:sp>
        <p:nvSpPr>
          <p:cNvPr id="12" name="TextBox 11">
            <a:extLst>
              <a:ext uri="{FF2B5EF4-FFF2-40B4-BE49-F238E27FC236}">
                <a16:creationId xmlns:a16="http://schemas.microsoft.com/office/drawing/2014/main" id="{E8C98262-832E-788C-A65B-8F010B63BD11}"/>
              </a:ext>
            </a:extLst>
          </p:cNvPr>
          <p:cNvSpPr txBox="1"/>
          <p:nvPr/>
        </p:nvSpPr>
        <p:spPr>
          <a:xfrm>
            <a:off x="1666907" y="6034335"/>
            <a:ext cx="7821125" cy="707694"/>
          </a:xfrm>
          <a:prstGeom prst="rect">
            <a:avLst/>
          </a:prstGeom>
          <a:noFill/>
        </p:spPr>
        <p:txBody>
          <a:bodyPr wrap="square" rtlCol="0">
            <a:spAutoFit/>
          </a:bodyPr>
          <a:lstStyle/>
          <a:p>
            <a:r>
              <a:rPr lang="en-US" sz="1333" dirty="0">
                <a:solidFill>
                  <a:schemeClr val="bg1">
                    <a:lumMod val="50000"/>
                  </a:schemeClr>
                </a:solidFill>
              </a:rPr>
              <a:t>Source: McKinsey Global Institute analysis of the United Nations </a:t>
            </a:r>
            <a:r>
              <a:rPr lang="en-US" sz="1333" i="1" dirty="0">
                <a:solidFill>
                  <a:schemeClr val="bg1">
                    <a:lumMod val="50000"/>
                  </a:schemeClr>
                </a:solidFill>
              </a:rPr>
              <a:t>World Population Prospects 2024</a:t>
            </a:r>
            <a:r>
              <a:rPr lang="en-US" sz="1333" dirty="0">
                <a:solidFill>
                  <a:schemeClr val="bg1">
                    <a:lumMod val="50000"/>
                  </a:schemeClr>
                </a:solidFill>
              </a:rPr>
              <a:t>. https://www.mckinsey.com/mgi/our-research/dependency-and-depopulation-confronting-the-consequences-of-a-new-demographic-reality</a:t>
            </a:r>
          </a:p>
        </p:txBody>
      </p:sp>
      <p:pic>
        <p:nvPicPr>
          <p:cNvPr id="11" name="Picture 4" descr="Globe icon indicating a global trend.">
            <a:extLst>
              <a:ext uri="{FF2B5EF4-FFF2-40B4-BE49-F238E27FC236}">
                <a16:creationId xmlns:a16="http://schemas.microsoft.com/office/drawing/2014/main" id="{01E7192F-B8F0-4A56-BD48-6FAB57712CC0}"/>
              </a:ext>
            </a:extLst>
          </p:cNvPr>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11076120" y="323952"/>
            <a:ext cx="901248" cy="9012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of map legend.">
            <a:extLst>
              <a:ext uri="{FF2B5EF4-FFF2-40B4-BE49-F238E27FC236}">
                <a16:creationId xmlns:a16="http://schemas.microsoft.com/office/drawing/2014/main" id="{88329803-18F2-9E6A-69BB-23228F73853D}"/>
              </a:ext>
            </a:extLst>
          </p:cNvPr>
          <p:cNvPicPr>
            <a:picLocks noChangeAspect="1"/>
          </p:cNvPicPr>
          <p:nvPr/>
        </p:nvPicPr>
        <p:blipFill>
          <a:blip r:embed="rId5" cstate="screen">
            <a:extLst>
              <a:ext uri="{28A0092B-C50C-407E-A947-70E740481C1C}">
                <a14:useLocalDpi xmlns:a14="http://schemas.microsoft.com/office/drawing/2010/main"/>
              </a:ext>
            </a:extLst>
          </a:blip>
          <a:srcRect r="-3008"/>
          <a:stretch>
            <a:fillRect/>
          </a:stretch>
        </p:blipFill>
        <p:spPr>
          <a:xfrm>
            <a:off x="8273142" y="1544851"/>
            <a:ext cx="3326812" cy="1096748"/>
          </a:xfrm>
          <a:prstGeom prst="rect">
            <a:avLst/>
          </a:prstGeom>
        </p:spPr>
      </p:pic>
    </p:spTree>
    <p:extLst>
      <p:ext uri="{BB962C8B-B14F-4D97-AF65-F5344CB8AC3E}">
        <p14:creationId xmlns:p14="http://schemas.microsoft.com/office/powerpoint/2010/main" val="3404478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5"/>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Trebuchet MS"/>
              <a:buNone/>
            </a:pPr>
            <a:r>
              <a:rPr lang="en-US" sz="4000"/>
              <a:t>Global Population Slowing and Aging</a:t>
            </a:r>
            <a:endParaRPr/>
          </a:p>
        </p:txBody>
      </p:sp>
      <p:sp>
        <p:nvSpPr>
          <p:cNvPr id="161" name="Google Shape;161;p5"/>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
        <p:nvSpPr>
          <p:cNvPr id="162" name="Google Shape;162;p5"/>
          <p:cNvSpPr txBox="1"/>
          <p:nvPr/>
        </p:nvSpPr>
        <p:spPr>
          <a:xfrm>
            <a:off x="1666907" y="6232691"/>
            <a:ext cx="635055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United Nations </a:t>
            </a:r>
            <a:r>
              <a:rPr lang="en-US" sz="1200" i="1">
                <a:solidFill>
                  <a:srgbClr val="7F7F7F"/>
                </a:solidFill>
                <a:latin typeface="Trebuchet MS"/>
                <a:ea typeface="Trebuchet MS"/>
                <a:cs typeface="Trebuchet MS"/>
                <a:sym typeface="Trebuchet MS"/>
              </a:rPr>
              <a:t>World Population Prospects 2024</a:t>
            </a:r>
            <a:r>
              <a:rPr lang="en-US" sz="1200">
                <a:solidFill>
                  <a:srgbClr val="7F7F7F"/>
                </a:solidFill>
                <a:latin typeface="Trebuchet MS"/>
                <a:ea typeface="Trebuchet MS"/>
                <a:cs typeface="Trebuchet MS"/>
                <a:sym typeface="Trebuchet MS"/>
              </a:rPr>
              <a:t>.</a:t>
            </a:r>
            <a:br>
              <a:rPr lang="en-US" sz="1200">
                <a:solidFill>
                  <a:srgbClr val="7F7F7F"/>
                </a:solidFill>
                <a:latin typeface="Trebuchet MS"/>
                <a:ea typeface="Trebuchet MS"/>
                <a:cs typeface="Trebuchet MS"/>
                <a:sym typeface="Trebuchet MS"/>
              </a:rPr>
            </a:br>
            <a:r>
              <a:rPr lang="en-US" sz="1200">
                <a:solidFill>
                  <a:srgbClr val="7F7F7F"/>
                </a:solidFill>
                <a:latin typeface="Trebuchet MS"/>
                <a:ea typeface="Trebuchet MS"/>
                <a:cs typeface="Trebuchet MS"/>
                <a:sym typeface="Trebuchet MS"/>
              </a:rPr>
              <a:t>https://population.un.org/wpp/assets/Files/WPP2024_Summary-of-Results.pdf</a:t>
            </a:r>
            <a:endParaRPr/>
          </a:p>
        </p:txBody>
      </p:sp>
      <p:sp>
        <p:nvSpPr>
          <p:cNvPr id="163" name="Google Shape;163;p5"/>
          <p:cNvSpPr txBox="1"/>
          <p:nvPr/>
        </p:nvSpPr>
        <p:spPr>
          <a:xfrm>
            <a:off x="1666907" y="1119655"/>
            <a:ext cx="4664662" cy="50276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67">
                <a:solidFill>
                  <a:schemeClr val="dk1"/>
                </a:solidFill>
                <a:latin typeface="Trebuchet MS"/>
                <a:ea typeface="Trebuchet MS"/>
                <a:cs typeface="Trebuchet MS"/>
                <a:sym typeface="Trebuchet MS"/>
              </a:rPr>
              <a:t>World Population </a:t>
            </a:r>
            <a:r>
              <a:rPr lang="en-US" sz="2000">
                <a:solidFill>
                  <a:schemeClr val="dk1"/>
                </a:solidFill>
                <a:latin typeface="Trebuchet MS"/>
                <a:ea typeface="Trebuchet MS"/>
                <a:cs typeface="Trebuchet MS"/>
                <a:sym typeface="Trebuchet MS"/>
              </a:rPr>
              <a:t>(Millions)</a:t>
            </a:r>
            <a:endParaRPr sz="2667">
              <a:solidFill>
                <a:schemeClr val="dk1"/>
              </a:solidFill>
              <a:latin typeface="Trebuchet MS"/>
              <a:ea typeface="Trebuchet MS"/>
              <a:cs typeface="Trebuchet MS"/>
              <a:sym typeface="Trebuchet MS"/>
            </a:endParaRPr>
          </a:p>
        </p:txBody>
      </p:sp>
      <p:grpSp>
        <p:nvGrpSpPr>
          <p:cNvPr id="164" name="Google Shape;164;p5" descr="Chart of the world population by age."/>
          <p:cNvGrpSpPr/>
          <p:nvPr/>
        </p:nvGrpSpPr>
        <p:grpSpPr>
          <a:xfrm>
            <a:off x="544909" y="1745673"/>
            <a:ext cx="6118995" cy="3916217"/>
            <a:chOff x="311700" y="1657342"/>
            <a:chExt cx="3627664" cy="2321741"/>
          </a:xfrm>
        </p:grpSpPr>
        <p:pic>
          <p:nvPicPr>
            <p:cNvPr id="165" name="Google Shape;165;p5" descr="Chart showing growth in the world population by age. Ages 0 to 19 are expected to decline slightly over time. The working age population, those 20 to 64 will growth through 2050, then level off. Those 65+ will see continued growth over time."/>
            <p:cNvPicPr preferRelativeResize="0"/>
            <p:nvPr/>
          </p:nvPicPr>
          <p:blipFill rotWithShape="1">
            <a:blip r:embed="rId3">
              <a:alphaModFix/>
            </a:blip>
            <a:srcRect t="12264"/>
            <a:stretch/>
          </p:blipFill>
          <p:spPr>
            <a:xfrm>
              <a:off x="311700" y="1657342"/>
              <a:ext cx="3627664" cy="2321741"/>
            </a:xfrm>
            <a:prstGeom prst="rect">
              <a:avLst/>
            </a:prstGeom>
            <a:noFill/>
            <a:ln>
              <a:noFill/>
            </a:ln>
          </p:spPr>
        </p:pic>
        <p:sp>
          <p:nvSpPr>
            <p:cNvPr id="166" name="Google Shape;166;p5"/>
            <p:cNvSpPr txBox="1"/>
            <p:nvPr/>
          </p:nvSpPr>
          <p:spPr>
            <a:xfrm>
              <a:off x="2125532" y="1781946"/>
              <a:ext cx="1616806" cy="2493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33">
                  <a:solidFill>
                    <a:srgbClr val="E4AD24"/>
                  </a:solidFill>
                  <a:latin typeface="Trebuchet MS"/>
                  <a:ea typeface="Trebuchet MS"/>
                  <a:cs typeface="Trebuchet MS"/>
                  <a:sym typeface="Trebuchet MS"/>
                </a:rPr>
                <a:t>Ages 20 to 64  </a:t>
              </a:r>
              <a:endParaRPr/>
            </a:p>
          </p:txBody>
        </p:sp>
        <p:sp>
          <p:nvSpPr>
            <p:cNvPr id="167" name="Google Shape;167;p5"/>
            <p:cNvSpPr txBox="1"/>
            <p:nvPr/>
          </p:nvSpPr>
          <p:spPr>
            <a:xfrm>
              <a:off x="1738975" y="2558325"/>
              <a:ext cx="1493593" cy="2493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33">
                  <a:solidFill>
                    <a:srgbClr val="58AEBC"/>
                  </a:solidFill>
                  <a:latin typeface="Trebuchet MS"/>
                  <a:ea typeface="Trebuchet MS"/>
                  <a:cs typeface="Trebuchet MS"/>
                  <a:sym typeface="Trebuchet MS"/>
                </a:rPr>
                <a:t>Ages 0 to 19</a:t>
              </a:r>
              <a:endParaRPr/>
            </a:p>
          </p:txBody>
        </p:sp>
        <p:sp>
          <p:nvSpPr>
            <p:cNvPr id="168" name="Google Shape;168;p5"/>
            <p:cNvSpPr txBox="1"/>
            <p:nvPr/>
          </p:nvSpPr>
          <p:spPr>
            <a:xfrm>
              <a:off x="2485772" y="3072049"/>
              <a:ext cx="1145865" cy="2493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133">
                  <a:solidFill>
                    <a:srgbClr val="9282A2"/>
                  </a:solidFill>
                  <a:latin typeface="Trebuchet MS"/>
                  <a:ea typeface="Trebuchet MS"/>
                  <a:cs typeface="Trebuchet MS"/>
                  <a:sym typeface="Trebuchet MS"/>
                </a:rPr>
                <a:t>Ages 65+</a:t>
              </a:r>
              <a:endParaRPr/>
            </a:p>
          </p:txBody>
        </p:sp>
      </p:grpSp>
      <p:sp>
        <p:nvSpPr>
          <p:cNvPr id="169" name="Google Shape;169;p5"/>
          <p:cNvSpPr txBox="1"/>
          <p:nvPr/>
        </p:nvSpPr>
        <p:spPr>
          <a:xfrm>
            <a:off x="7195128" y="1770940"/>
            <a:ext cx="4474696" cy="2513509"/>
          </a:xfrm>
          <a:prstGeom prst="rect">
            <a:avLst/>
          </a:prstGeom>
          <a:noFill/>
          <a:ln>
            <a:noFill/>
          </a:ln>
        </p:spPr>
        <p:txBody>
          <a:bodyPr spcFirstLastPara="1" wrap="square" lIns="91425" tIns="45700" rIns="91425" bIns="45700" anchor="t" anchorCtr="0">
            <a:spAutoFit/>
          </a:bodyPr>
          <a:lstStyle/>
          <a:p>
            <a:pPr marL="243834" marR="0" lvl="0" indent="-243834" algn="l" rtl="0">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Strongest growth in the </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65+ population</a:t>
            </a:r>
            <a:endParaRPr/>
          </a:p>
          <a:p>
            <a:pPr marL="243834" marR="0" lvl="0" indent="-243834" algn="l" rtl="0">
              <a:spcBef>
                <a:spcPts val="80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School-age population in decline</a:t>
            </a:r>
            <a:endParaRPr/>
          </a:p>
          <a:p>
            <a:pPr marL="243834" marR="0" lvl="0" indent="-243834" algn="l" rtl="0">
              <a:spcBef>
                <a:spcPts val="80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Near-term rise in the </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working-age population</a:t>
            </a:r>
            <a:endParaRPr/>
          </a:p>
        </p:txBody>
      </p:sp>
      <p:pic>
        <p:nvPicPr>
          <p:cNvPr id="2" name="Picture 4" descr="Globe icon indicating a global trend.">
            <a:extLst>
              <a:ext uri="{FF2B5EF4-FFF2-40B4-BE49-F238E27FC236}">
                <a16:creationId xmlns:a16="http://schemas.microsoft.com/office/drawing/2014/main" id="{647E3F81-337C-CC45-6631-9E2EC5B0C54D}"/>
              </a:ext>
            </a:extLst>
          </p:cNvPr>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11076120" y="323952"/>
            <a:ext cx="901248" cy="901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2" name="Picture 1" descr="Icon to signal that the data on this slide are for the U.S.">
            <a:extLst>
              <a:ext uri="{FF2B5EF4-FFF2-40B4-BE49-F238E27FC236}">
                <a16:creationId xmlns:a16="http://schemas.microsoft.com/office/drawing/2014/main" id="{11B26C1F-4F42-792C-96B1-5B7573BECD8D}"/>
              </a:ext>
            </a:extLst>
          </p:cNvPr>
          <p:cNvPicPr>
            <a:picLocks noChangeAspect="1"/>
          </p:cNvPicPr>
          <p:nvPr/>
        </p:nvPicPr>
        <p:blipFill>
          <a:blip r:embed="rId3"/>
          <a:srcRect r="45680"/>
          <a:stretch>
            <a:fillRect/>
          </a:stretch>
        </p:blipFill>
        <p:spPr>
          <a:xfrm>
            <a:off x="10860021" y="337382"/>
            <a:ext cx="1170115" cy="764099"/>
          </a:xfrm>
          <a:prstGeom prst="rect">
            <a:avLst/>
          </a:prstGeom>
        </p:spPr>
      </p:pic>
      <p:sp>
        <p:nvSpPr>
          <p:cNvPr id="175" name="Google Shape;175;p6"/>
          <p:cNvSpPr txBox="1">
            <a:spLocks noGrp="1"/>
          </p:cNvSpPr>
          <p:nvPr>
            <p:ph type="title"/>
          </p:nvPr>
        </p:nvSpPr>
        <p:spPr>
          <a:xfrm>
            <a:off x="422694" y="365126"/>
            <a:ext cx="11343736" cy="78511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Trebuchet MS"/>
              <a:buNone/>
            </a:pPr>
            <a:r>
              <a:rPr lang="en-US" sz="4000" dirty="0"/>
              <a:t>U.S. Population Slowing and Aging</a:t>
            </a:r>
            <a:endParaRPr sz="4000" dirty="0"/>
          </a:p>
        </p:txBody>
      </p:sp>
      <p:sp>
        <p:nvSpPr>
          <p:cNvPr id="176" name="Google Shape;176;p6"/>
          <p:cNvSpPr txBox="1">
            <a:spLocks noGrp="1"/>
          </p:cNvSpPr>
          <p:nvPr>
            <p:ph type="sldNum" idx="12"/>
          </p:nvPr>
        </p:nvSpPr>
        <p:spPr>
          <a:xfrm>
            <a:off x="10955546" y="6349382"/>
            <a:ext cx="810883"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77" name="Google Shape;177;p6"/>
          <p:cNvSpPr txBox="1"/>
          <p:nvPr/>
        </p:nvSpPr>
        <p:spPr>
          <a:xfrm>
            <a:off x="1666907" y="6231827"/>
            <a:ext cx="78280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7F7F7F"/>
                </a:solidFill>
                <a:latin typeface="Trebuchet MS"/>
                <a:ea typeface="Trebuchet MS"/>
                <a:cs typeface="Trebuchet MS"/>
                <a:sym typeface="Trebuchet MS"/>
              </a:rPr>
              <a:t>Source: U.S. Congressional Budget Office, </a:t>
            </a:r>
            <a:r>
              <a:rPr lang="en-US" sz="1200" i="1">
                <a:solidFill>
                  <a:srgbClr val="7F7F7F"/>
                </a:solidFill>
                <a:latin typeface="Trebuchet MS"/>
                <a:ea typeface="Trebuchet MS"/>
                <a:cs typeface="Trebuchet MS"/>
                <a:sym typeface="Trebuchet MS"/>
              </a:rPr>
              <a:t>An Update to the Demographic Outlook, 2025 to 2055. </a:t>
            </a:r>
            <a:r>
              <a:rPr lang="en-US" sz="1200">
                <a:solidFill>
                  <a:srgbClr val="7F7F7F"/>
                </a:solidFill>
                <a:latin typeface="Trebuchet MS"/>
                <a:ea typeface="Trebuchet MS"/>
                <a:cs typeface="Trebuchet MS"/>
                <a:sym typeface="Trebuchet MS"/>
              </a:rPr>
              <a:t>https://www.cbo.gov/publication/61390</a:t>
            </a:r>
            <a:endParaRPr/>
          </a:p>
        </p:txBody>
      </p:sp>
      <p:sp>
        <p:nvSpPr>
          <p:cNvPr id="178" name="Google Shape;178;p6"/>
          <p:cNvSpPr txBox="1"/>
          <p:nvPr/>
        </p:nvSpPr>
        <p:spPr>
          <a:xfrm>
            <a:off x="7195128" y="1770940"/>
            <a:ext cx="4474696" cy="2513509"/>
          </a:xfrm>
          <a:prstGeom prst="rect">
            <a:avLst/>
          </a:prstGeom>
          <a:noFill/>
          <a:ln>
            <a:noFill/>
          </a:ln>
        </p:spPr>
        <p:txBody>
          <a:bodyPr spcFirstLastPara="1" wrap="square" lIns="91425" tIns="45700" rIns="91425" bIns="45700" anchor="t" anchorCtr="0">
            <a:spAutoFit/>
          </a:bodyPr>
          <a:lstStyle/>
          <a:p>
            <a:pPr marL="243834" marR="0" lvl="0" indent="-243834" algn="l" rtl="0">
              <a:spcBef>
                <a:spcPts val="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Strongest growth in the </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65+ population</a:t>
            </a:r>
            <a:endParaRPr/>
          </a:p>
          <a:p>
            <a:pPr marL="243834" marR="0" lvl="0" indent="-243834" algn="l" rtl="0">
              <a:spcBef>
                <a:spcPts val="80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School-age population in decline</a:t>
            </a:r>
            <a:endParaRPr/>
          </a:p>
          <a:p>
            <a:pPr marL="243834" marR="0" lvl="0" indent="-243834" algn="l" rtl="0">
              <a:spcBef>
                <a:spcPts val="800"/>
              </a:spcBef>
              <a:spcAft>
                <a:spcPts val="0"/>
              </a:spcAft>
              <a:buClr>
                <a:schemeClr val="dk1"/>
              </a:buClr>
              <a:buSzPts val="2400"/>
              <a:buFont typeface="Arial"/>
              <a:buChar char="•"/>
            </a:pPr>
            <a:r>
              <a:rPr lang="en-US" sz="2400">
                <a:solidFill>
                  <a:schemeClr val="dk1"/>
                </a:solidFill>
                <a:latin typeface="Trebuchet MS"/>
                <a:ea typeface="Trebuchet MS"/>
                <a:cs typeface="Trebuchet MS"/>
                <a:sym typeface="Trebuchet MS"/>
              </a:rPr>
              <a:t>Near-term rise in the </a:t>
            </a:r>
            <a:br>
              <a:rPr lang="en-US" sz="2400">
                <a:solidFill>
                  <a:schemeClr val="dk1"/>
                </a:solidFill>
                <a:latin typeface="Trebuchet MS"/>
                <a:ea typeface="Trebuchet MS"/>
                <a:cs typeface="Trebuchet MS"/>
                <a:sym typeface="Trebuchet MS"/>
              </a:rPr>
            </a:br>
            <a:r>
              <a:rPr lang="en-US" sz="2400">
                <a:solidFill>
                  <a:schemeClr val="dk1"/>
                </a:solidFill>
                <a:latin typeface="Trebuchet MS"/>
                <a:ea typeface="Trebuchet MS"/>
                <a:cs typeface="Trebuchet MS"/>
                <a:sym typeface="Trebuchet MS"/>
              </a:rPr>
              <a:t>working-age population</a:t>
            </a:r>
            <a:endParaRPr/>
          </a:p>
        </p:txBody>
      </p:sp>
      <p:pic>
        <p:nvPicPr>
          <p:cNvPr id="179" name="Google Shape;179;p6" descr="Chart with the U.S. population by age."/>
          <p:cNvPicPr preferRelativeResize="0"/>
          <p:nvPr/>
        </p:nvPicPr>
        <p:blipFill rotWithShape="1">
          <a:blip r:embed="rId4">
            <a:alphaModFix/>
          </a:blip>
          <a:srcRect/>
          <a:stretch/>
        </p:blipFill>
        <p:spPr>
          <a:xfrm>
            <a:off x="415600" y="1225200"/>
            <a:ext cx="7336320" cy="4460887"/>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003E82"/>
      </a:dk2>
      <a:lt2>
        <a:srgbClr val="E8E8E8"/>
      </a:lt2>
      <a:accent1>
        <a:srgbClr val="4580A1"/>
      </a:accent1>
      <a:accent2>
        <a:srgbClr val="E3791C"/>
      </a:accent2>
      <a:accent3>
        <a:srgbClr val="245D38"/>
      </a:accent3>
      <a:accent4>
        <a:srgbClr val="70C1FD"/>
      </a:accent4>
      <a:accent5>
        <a:srgbClr val="6D3A5D"/>
      </a:accent5>
      <a:accent6>
        <a:srgbClr val="EFBA03"/>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2">
      <a:dk1>
        <a:srgbClr val="000000"/>
      </a:dk1>
      <a:lt1>
        <a:srgbClr val="FFFFFF"/>
      </a:lt1>
      <a:dk2>
        <a:srgbClr val="003E82"/>
      </a:dk2>
      <a:lt2>
        <a:srgbClr val="E8E8E8"/>
      </a:lt2>
      <a:accent1>
        <a:srgbClr val="4580A1"/>
      </a:accent1>
      <a:accent2>
        <a:srgbClr val="E3791C"/>
      </a:accent2>
      <a:accent3>
        <a:srgbClr val="245D38"/>
      </a:accent3>
      <a:accent4>
        <a:srgbClr val="70C1FD"/>
      </a:accent4>
      <a:accent5>
        <a:srgbClr val="6D3A5D"/>
      </a:accent5>
      <a:accent6>
        <a:srgbClr val="EFBA03"/>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2587</Words>
  <Application>Microsoft Office PowerPoint</Application>
  <PresentationFormat>Widescreen</PresentationFormat>
  <Paragraphs>387</Paragraphs>
  <Slides>58</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58</vt:i4>
      </vt:variant>
    </vt:vector>
  </HeadingPairs>
  <TitlesOfParts>
    <vt:vector size="65" baseType="lpstr">
      <vt:lpstr>Trebuchet MS</vt:lpstr>
      <vt:lpstr>Twentieth Century</vt:lpstr>
      <vt:lpstr>Arvo</vt:lpstr>
      <vt:lpstr>Arial</vt:lpstr>
      <vt:lpstr>Candara</vt:lpstr>
      <vt:lpstr>Office Theme</vt:lpstr>
      <vt:lpstr>Office Theme</vt:lpstr>
      <vt:lpstr>Colorado &amp; NWCCOG’s Demographic Outlook</vt:lpstr>
      <vt:lpstr>People and the Economy</vt:lpstr>
      <vt:lpstr>Key  Population Trends</vt:lpstr>
      <vt:lpstr>Global Trends</vt:lpstr>
      <vt:lpstr>Fertility rates have fallen everywhere</vt:lpstr>
      <vt:lpstr>Global fertility rates, 1980</vt:lpstr>
      <vt:lpstr>Global fertility rates, 1950</vt:lpstr>
      <vt:lpstr>Global Population Slowing and Aging</vt:lpstr>
      <vt:lpstr>U.S. Population Slowing and Aging</vt:lpstr>
      <vt:lpstr>Colorado Trends</vt:lpstr>
      <vt:lpstr>Population Levels</vt:lpstr>
      <vt:lpstr>Population growth rates are slowing</vt:lpstr>
      <vt:lpstr>Population growth rates are slowing</vt:lpstr>
      <vt:lpstr>Colorado Components of Population Change</vt:lpstr>
      <vt:lpstr>NWCCOG Components of Population Change</vt:lpstr>
      <vt:lpstr>Colorado Population Forecast Methodology</vt:lpstr>
      <vt:lpstr>Fertility Rates Continue to Fall</vt:lpstr>
      <vt:lpstr>Colorado Natural Change</vt:lpstr>
      <vt:lpstr>NWCCOG Natural Change</vt:lpstr>
      <vt:lpstr>Colorado Net Migration</vt:lpstr>
      <vt:lpstr>Denver Metro Net Migration</vt:lpstr>
      <vt:lpstr>Other Front Range Net Migration</vt:lpstr>
      <vt:lpstr>NWCCOG County Net Migration</vt:lpstr>
      <vt:lpstr>People and the Economy</vt:lpstr>
      <vt:lpstr>Colorado Net Migration by Age</vt:lpstr>
      <vt:lpstr>Eagle County Net Migration by Age</vt:lpstr>
      <vt:lpstr>Summit County Net Migration by Age</vt:lpstr>
      <vt:lpstr>Grand County Net Migration by Age</vt:lpstr>
      <vt:lpstr>Routt County Net Migration by Age</vt:lpstr>
      <vt:lpstr>Pitkin County Net Migration by Age</vt:lpstr>
      <vt:lpstr>Jackson County Net Migration by Age</vt:lpstr>
      <vt:lpstr>Ten-Year Population Growth Outlook</vt:lpstr>
      <vt:lpstr>Race &amp; Ethnicity</vt:lpstr>
      <vt:lpstr>NWCCOG’s Population by Race and Ethnicity, 2024</vt:lpstr>
      <vt:lpstr>NWCC’s Population by Race and Ethnicity, 2024</vt:lpstr>
      <vt:lpstr>Age Matters</vt:lpstr>
      <vt:lpstr>Why Aging Matters</vt:lpstr>
      <vt:lpstr>Colorado’s population by age and generation, 2024</vt:lpstr>
      <vt:lpstr>Every county has a unique age composition</vt:lpstr>
      <vt:lpstr>Every county has a unique age composition</vt:lpstr>
      <vt:lpstr>Every county has a unique age composition</vt:lpstr>
      <vt:lpstr>Share of the population age 65+</vt:lpstr>
      <vt:lpstr>Income and spending rises and then falls with age</vt:lpstr>
      <vt:lpstr>Most likely to work </vt:lpstr>
      <vt:lpstr>Growing older adult population</vt:lpstr>
      <vt:lpstr>Significant growth expected among those 80+</vt:lpstr>
      <vt:lpstr>School Age Population</vt:lpstr>
      <vt:lpstr>Change in the school age population</vt:lpstr>
      <vt:lpstr>Risks to the Forecast</vt:lpstr>
      <vt:lpstr>Relative housing affordability across the U.S.</vt:lpstr>
      <vt:lpstr>Relative housing affordability across the U.S.</vt:lpstr>
      <vt:lpstr>Alternative Scenarios</vt:lpstr>
      <vt:lpstr>Colorado What Ifs</vt:lpstr>
      <vt:lpstr>Low net migration scenario…</vt:lpstr>
      <vt:lpstr>Colorado What Ifs: Those Most Likely to Work</vt:lpstr>
      <vt:lpstr>Scenarios</vt:lpstr>
      <vt:lpstr>Strategic Growth and Strategic Aging</vt:lpstr>
      <vt:lpstr>Questions?  Kate Watkins kate.m.watkins@state.co.us  demography.dola.colorado.gov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Watkins, Kate</dc:creator>
  <cp:lastModifiedBy>Watkins, Kate</cp:lastModifiedBy>
  <cp:revision>9</cp:revision>
  <dcterms:created xsi:type="dcterms:W3CDTF">2025-10-13T19:37:29Z</dcterms:created>
  <dcterms:modified xsi:type="dcterms:W3CDTF">2026-05-06T15:12:48Z</dcterms:modified>
</cp:coreProperties>
</file>