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8" r:id="rId2"/>
    <p:sldId id="261" r:id="rId3"/>
    <p:sldId id="264" r:id="rId4"/>
    <p:sldId id="269" r:id="rId5"/>
    <p:sldId id="266" r:id="rId6"/>
    <p:sldId id="257"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FB0D9F-D976-4CBF-A7D3-1B30E35FB96E}" v="1048" dt="2025-04-09T20:42:19.3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3" autoAdjust="0"/>
    <p:restoredTop sz="94660"/>
  </p:normalViewPr>
  <p:slideViewPr>
    <p:cSldViewPr snapToGrid="0">
      <p:cViewPr varScale="1">
        <p:scale>
          <a:sx n="91" d="100"/>
          <a:sy n="91" d="100"/>
        </p:scale>
        <p:origin x="102" y="2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n Stavney" userId="a45498fe-0018-45e4-b8e3-ed0ee0a13c01" providerId="ADAL" clId="{07FB0D9F-D976-4CBF-A7D3-1B30E35FB96E}"/>
    <pc:docChg chg="undo custSel addSld delSld modSld sldOrd addSection delSection">
      <pc:chgData name="Jon Stavney" userId="a45498fe-0018-45e4-b8e3-ed0ee0a13c01" providerId="ADAL" clId="{07FB0D9F-D976-4CBF-A7D3-1B30E35FB96E}" dt="2025-04-09T20:42:33.284" v="8236"/>
      <pc:docMkLst>
        <pc:docMk/>
      </pc:docMkLst>
      <pc:sldChg chg="modSp del mod">
        <pc:chgData name="Jon Stavney" userId="a45498fe-0018-45e4-b8e3-ed0ee0a13c01" providerId="ADAL" clId="{07FB0D9F-D976-4CBF-A7D3-1B30E35FB96E}" dt="2025-03-31T21:02:03.394" v="6536" actId="2696"/>
        <pc:sldMkLst>
          <pc:docMk/>
          <pc:sldMk cId="3826598807" sldId="256"/>
        </pc:sldMkLst>
      </pc:sldChg>
      <pc:sldChg chg="modSp mod">
        <pc:chgData name="Jon Stavney" userId="a45498fe-0018-45e4-b8e3-ed0ee0a13c01" providerId="ADAL" clId="{07FB0D9F-D976-4CBF-A7D3-1B30E35FB96E}" dt="2025-03-25T19:56:59.318" v="1" actId="1076"/>
        <pc:sldMkLst>
          <pc:docMk/>
          <pc:sldMk cId="3594242853" sldId="257"/>
        </pc:sldMkLst>
        <pc:spChg chg="mod">
          <ac:chgData name="Jon Stavney" userId="a45498fe-0018-45e4-b8e3-ed0ee0a13c01" providerId="ADAL" clId="{07FB0D9F-D976-4CBF-A7D3-1B30E35FB96E}" dt="2025-03-25T19:56:04.201" v="0" actId="14100"/>
          <ac:spMkLst>
            <pc:docMk/>
            <pc:sldMk cId="3594242853" sldId="257"/>
            <ac:spMk id="3" creationId="{C12CA2DC-315D-422C-8124-A96A42E290A4}"/>
          </ac:spMkLst>
        </pc:spChg>
        <pc:picChg chg="mod">
          <ac:chgData name="Jon Stavney" userId="a45498fe-0018-45e4-b8e3-ed0ee0a13c01" providerId="ADAL" clId="{07FB0D9F-D976-4CBF-A7D3-1B30E35FB96E}" dt="2025-03-25T19:56:59.318" v="1" actId="1076"/>
          <ac:picMkLst>
            <pc:docMk/>
            <pc:sldMk cId="3594242853" sldId="257"/>
            <ac:picMk id="4" creationId="{C8684C09-B462-4E41-AA6B-8437940C4ADB}"/>
          </ac:picMkLst>
        </pc:picChg>
      </pc:sldChg>
      <pc:sldChg chg="add del">
        <pc:chgData name="Jon Stavney" userId="a45498fe-0018-45e4-b8e3-ed0ee0a13c01" providerId="ADAL" clId="{07FB0D9F-D976-4CBF-A7D3-1B30E35FB96E}" dt="2025-03-28T20:21:13.544" v="3307" actId="2696"/>
        <pc:sldMkLst>
          <pc:docMk/>
          <pc:sldMk cId="4072204700" sldId="258"/>
        </pc:sldMkLst>
      </pc:sldChg>
      <pc:sldChg chg="add del">
        <pc:chgData name="Jon Stavney" userId="a45498fe-0018-45e4-b8e3-ed0ee0a13c01" providerId="ADAL" clId="{07FB0D9F-D976-4CBF-A7D3-1B30E35FB96E}" dt="2025-03-28T20:21:10.996" v="3306" actId="2696"/>
        <pc:sldMkLst>
          <pc:docMk/>
          <pc:sldMk cId="832898538" sldId="259"/>
        </pc:sldMkLst>
      </pc:sldChg>
      <pc:sldChg chg="add del">
        <pc:chgData name="Jon Stavney" userId="a45498fe-0018-45e4-b8e3-ed0ee0a13c01" providerId="ADAL" clId="{07FB0D9F-D976-4CBF-A7D3-1B30E35FB96E}" dt="2025-03-28T20:21:08.060" v="3305" actId="2696"/>
        <pc:sldMkLst>
          <pc:docMk/>
          <pc:sldMk cId="1750129642" sldId="260"/>
        </pc:sldMkLst>
      </pc:sldChg>
      <pc:sldChg chg="addSp delSp modSp new mod ord setBg modAnim modNotesTx">
        <pc:chgData name="Jon Stavney" userId="a45498fe-0018-45e4-b8e3-ed0ee0a13c01" providerId="ADAL" clId="{07FB0D9F-D976-4CBF-A7D3-1B30E35FB96E}" dt="2025-04-09T16:52:07.688" v="7789" actId="114"/>
        <pc:sldMkLst>
          <pc:docMk/>
          <pc:sldMk cId="2880302162" sldId="261"/>
        </pc:sldMkLst>
        <pc:spChg chg="mod">
          <ac:chgData name="Jon Stavney" userId="a45498fe-0018-45e4-b8e3-ed0ee0a13c01" providerId="ADAL" clId="{07FB0D9F-D976-4CBF-A7D3-1B30E35FB96E}" dt="2025-03-31T20:29:36.858" v="4920" actId="20577"/>
          <ac:spMkLst>
            <pc:docMk/>
            <pc:sldMk cId="2880302162" sldId="261"/>
            <ac:spMk id="2" creationId="{1E533E7A-002A-B915-848A-02155747CF9F}"/>
          </ac:spMkLst>
        </pc:spChg>
        <pc:spChg chg="mod ord">
          <ac:chgData name="Jon Stavney" userId="a45498fe-0018-45e4-b8e3-ed0ee0a13c01" providerId="ADAL" clId="{07FB0D9F-D976-4CBF-A7D3-1B30E35FB96E}" dt="2025-04-09T16:49:06.417" v="7726" actId="20577"/>
          <ac:spMkLst>
            <pc:docMk/>
            <pc:sldMk cId="2880302162" sldId="261"/>
            <ac:spMk id="3" creationId="{5DCC89FF-847F-3B39-7282-987E1D6E0DAB}"/>
          </ac:spMkLst>
        </pc:spChg>
        <pc:spChg chg="add">
          <ac:chgData name="Jon Stavney" userId="a45498fe-0018-45e4-b8e3-ed0ee0a13c01" providerId="ADAL" clId="{07FB0D9F-D976-4CBF-A7D3-1B30E35FB96E}" dt="2025-03-28T20:25:23.376" v="3485" actId="26606"/>
          <ac:spMkLst>
            <pc:docMk/>
            <pc:sldMk cId="2880302162" sldId="261"/>
            <ac:spMk id="11" creationId="{A65AC7D1-EAA9-48F5-B509-60A7F50BF703}"/>
          </ac:spMkLst>
        </pc:spChg>
        <pc:spChg chg="add">
          <ac:chgData name="Jon Stavney" userId="a45498fe-0018-45e4-b8e3-ed0ee0a13c01" providerId="ADAL" clId="{07FB0D9F-D976-4CBF-A7D3-1B30E35FB96E}" dt="2025-03-28T20:25:23.376" v="3485" actId="26606"/>
          <ac:spMkLst>
            <pc:docMk/>
            <pc:sldMk cId="2880302162" sldId="261"/>
            <ac:spMk id="13" creationId="{D6320AF9-619A-4175-865B-5663E1AEF4C5}"/>
          </ac:spMkLst>
        </pc:spChg>
        <pc:spChg chg="add">
          <ac:chgData name="Jon Stavney" userId="a45498fe-0018-45e4-b8e3-ed0ee0a13c01" providerId="ADAL" clId="{07FB0D9F-D976-4CBF-A7D3-1B30E35FB96E}" dt="2025-03-28T20:25:23.376" v="3485" actId="26606"/>
          <ac:spMkLst>
            <pc:docMk/>
            <pc:sldMk cId="2880302162" sldId="261"/>
            <ac:spMk id="19" creationId="{7E018740-5C2B-4A41-AC1A-7E68D1EC1954}"/>
          </ac:spMkLst>
        </pc:spChg>
        <pc:spChg chg="add">
          <ac:chgData name="Jon Stavney" userId="a45498fe-0018-45e4-b8e3-ed0ee0a13c01" providerId="ADAL" clId="{07FB0D9F-D976-4CBF-A7D3-1B30E35FB96E}" dt="2025-03-28T20:25:23.376" v="3485" actId="26606"/>
          <ac:spMkLst>
            <pc:docMk/>
            <pc:sldMk cId="2880302162" sldId="261"/>
            <ac:spMk id="21" creationId="{166F75A4-C475-4941-8EE2-B80A06A2C1BB}"/>
          </ac:spMkLst>
        </pc:spChg>
        <pc:spChg chg="add">
          <ac:chgData name="Jon Stavney" userId="a45498fe-0018-45e4-b8e3-ed0ee0a13c01" providerId="ADAL" clId="{07FB0D9F-D976-4CBF-A7D3-1B30E35FB96E}" dt="2025-03-28T20:25:23.376" v="3485" actId="26606"/>
          <ac:spMkLst>
            <pc:docMk/>
            <pc:sldMk cId="2880302162" sldId="261"/>
            <ac:spMk id="23" creationId="{A032553A-72E8-4B0D-8405-FF9771C9AF05}"/>
          </ac:spMkLst>
        </pc:spChg>
        <pc:spChg chg="add">
          <ac:chgData name="Jon Stavney" userId="a45498fe-0018-45e4-b8e3-ed0ee0a13c01" providerId="ADAL" clId="{07FB0D9F-D976-4CBF-A7D3-1B30E35FB96E}" dt="2025-03-28T20:25:23.376" v="3485" actId="26606"/>
          <ac:spMkLst>
            <pc:docMk/>
            <pc:sldMk cId="2880302162" sldId="261"/>
            <ac:spMk id="25" creationId="{765800AC-C3B9-498E-87BC-29FAE4C76B21}"/>
          </ac:spMkLst>
        </pc:spChg>
        <pc:spChg chg="add">
          <ac:chgData name="Jon Stavney" userId="a45498fe-0018-45e4-b8e3-ed0ee0a13c01" providerId="ADAL" clId="{07FB0D9F-D976-4CBF-A7D3-1B30E35FB96E}" dt="2025-03-28T20:25:23.376" v="3485" actId="26606"/>
          <ac:spMkLst>
            <pc:docMk/>
            <pc:sldMk cId="2880302162" sldId="261"/>
            <ac:spMk id="27" creationId="{1F9D6ACB-2FF4-49F9-978A-E0D5327FC635}"/>
          </ac:spMkLst>
        </pc:spChg>
        <pc:spChg chg="add">
          <ac:chgData name="Jon Stavney" userId="a45498fe-0018-45e4-b8e3-ed0ee0a13c01" providerId="ADAL" clId="{07FB0D9F-D976-4CBF-A7D3-1B30E35FB96E}" dt="2025-03-28T20:25:23.376" v="3485" actId="26606"/>
          <ac:spMkLst>
            <pc:docMk/>
            <pc:sldMk cId="2880302162" sldId="261"/>
            <ac:spMk id="29" creationId="{A5EC319D-0FEA-4B95-A3EA-01E35672C95B}"/>
          </ac:spMkLst>
        </pc:spChg>
        <pc:picChg chg="add mod">
          <ac:chgData name="Jon Stavney" userId="a45498fe-0018-45e4-b8e3-ed0ee0a13c01" providerId="ADAL" clId="{07FB0D9F-D976-4CBF-A7D3-1B30E35FB96E}" dt="2025-03-28T20:16:01.854" v="3068" actId="1076"/>
          <ac:picMkLst>
            <pc:docMk/>
            <pc:sldMk cId="2880302162" sldId="261"/>
            <ac:picMk id="4" creationId="{0B6FAF6C-88C0-4D3B-4568-9227716185E9}"/>
          </ac:picMkLst>
        </pc:picChg>
        <pc:picChg chg="add mod">
          <ac:chgData name="Jon Stavney" userId="a45498fe-0018-45e4-b8e3-ed0ee0a13c01" providerId="ADAL" clId="{07FB0D9F-D976-4CBF-A7D3-1B30E35FB96E}" dt="2025-04-09T16:47:58.311" v="7657" actId="1076"/>
          <ac:picMkLst>
            <pc:docMk/>
            <pc:sldMk cId="2880302162" sldId="261"/>
            <ac:picMk id="6" creationId="{C2D2C807-2D1F-57F8-EB16-D93C1EA0788E}"/>
          </ac:picMkLst>
        </pc:picChg>
        <pc:picChg chg="add mod">
          <ac:chgData name="Jon Stavney" userId="a45498fe-0018-45e4-b8e3-ed0ee0a13c01" providerId="ADAL" clId="{07FB0D9F-D976-4CBF-A7D3-1B30E35FB96E}" dt="2025-03-31T20:29:08.692" v="4900" actId="14100"/>
          <ac:picMkLst>
            <pc:docMk/>
            <pc:sldMk cId="2880302162" sldId="261"/>
            <ac:picMk id="1026" creationId="{C67ABECB-155B-D614-6B33-C07B7188965C}"/>
          </ac:picMkLst>
        </pc:picChg>
      </pc:sldChg>
      <pc:sldChg chg="modSp new del mod">
        <pc:chgData name="Jon Stavney" userId="a45498fe-0018-45e4-b8e3-ed0ee0a13c01" providerId="ADAL" clId="{07FB0D9F-D976-4CBF-A7D3-1B30E35FB96E}" dt="2025-03-28T20:21:17.989" v="3308" actId="2696"/>
        <pc:sldMkLst>
          <pc:docMk/>
          <pc:sldMk cId="88572254" sldId="262"/>
        </pc:sldMkLst>
      </pc:sldChg>
      <pc:sldChg chg="modSp new del mod ord">
        <pc:chgData name="Jon Stavney" userId="a45498fe-0018-45e4-b8e3-ed0ee0a13c01" providerId="ADAL" clId="{07FB0D9F-D976-4CBF-A7D3-1B30E35FB96E}" dt="2025-03-28T20:20:57.639" v="3304" actId="2696"/>
        <pc:sldMkLst>
          <pc:docMk/>
          <pc:sldMk cId="2919269842" sldId="263"/>
        </pc:sldMkLst>
      </pc:sldChg>
      <pc:sldChg chg="addSp delSp modSp add mod modAnim">
        <pc:chgData name="Jon Stavney" userId="a45498fe-0018-45e4-b8e3-ed0ee0a13c01" providerId="ADAL" clId="{07FB0D9F-D976-4CBF-A7D3-1B30E35FB96E}" dt="2025-04-09T20:35:43.757" v="7850" actId="20577"/>
        <pc:sldMkLst>
          <pc:docMk/>
          <pc:sldMk cId="3399870725" sldId="264"/>
        </pc:sldMkLst>
        <pc:spChg chg="mod">
          <ac:chgData name="Jon Stavney" userId="a45498fe-0018-45e4-b8e3-ed0ee0a13c01" providerId="ADAL" clId="{07FB0D9F-D976-4CBF-A7D3-1B30E35FB96E}" dt="2025-03-31T20:19:01.199" v="4798" actId="20577"/>
          <ac:spMkLst>
            <pc:docMk/>
            <pc:sldMk cId="3399870725" sldId="264"/>
            <ac:spMk id="2" creationId="{8AB7528A-A5C1-1173-247B-A52727547E2D}"/>
          </ac:spMkLst>
        </pc:spChg>
        <pc:spChg chg="mod">
          <ac:chgData name="Jon Stavney" userId="a45498fe-0018-45e4-b8e3-ed0ee0a13c01" providerId="ADAL" clId="{07FB0D9F-D976-4CBF-A7D3-1B30E35FB96E}" dt="2025-04-09T20:35:43.757" v="7850" actId="20577"/>
          <ac:spMkLst>
            <pc:docMk/>
            <pc:sldMk cId="3399870725" sldId="264"/>
            <ac:spMk id="3" creationId="{3398C2CB-0AF4-10B1-8358-1D16425FB97B}"/>
          </ac:spMkLst>
        </pc:spChg>
        <pc:spChg chg="add mod">
          <ac:chgData name="Jon Stavney" userId="a45498fe-0018-45e4-b8e3-ed0ee0a13c01" providerId="ADAL" clId="{07FB0D9F-D976-4CBF-A7D3-1B30E35FB96E}" dt="2025-04-09T20:34:49.424" v="7824" actId="1076"/>
          <ac:spMkLst>
            <pc:docMk/>
            <pc:sldMk cId="3399870725" sldId="264"/>
            <ac:spMk id="4" creationId="{D3222169-CFB9-DBA6-17F6-D76898FFB7C0}"/>
          </ac:spMkLst>
        </pc:spChg>
        <pc:spChg chg="add mod">
          <ac:chgData name="Jon Stavney" userId="a45498fe-0018-45e4-b8e3-ed0ee0a13c01" providerId="ADAL" clId="{07FB0D9F-D976-4CBF-A7D3-1B30E35FB96E}" dt="2025-03-25T20:46:11.191" v="1820" actId="20577"/>
          <ac:spMkLst>
            <pc:docMk/>
            <pc:sldMk cId="3399870725" sldId="264"/>
            <ac:spMk id="7" creationId="{8B944B74-10A1-2BB2-6A3C-2CF964BAC6B3}"/>
          </ac:spMkLst>
        </pc:spChg>
        <pc:picChg chg="add mod">
          <ac:chgData name="Jon Stavney" userId="a45498fe-0018-45e4-b8e3-ed0ee0a13c01" providerId="ADAL" clId="{07FB0D9F-D976-4CBF-A7D3-1B30E35FB96E}" dt="2025-03-28T20:14:44.765" v="3015" actId="14100"/>
          <ac:picMkLst>
            <pc:docMk/>
            <pc:sldMk cId="3399870725" sldId="264"/>
            <ac:picMk id="6" creationId="{1EB97AD0-3B67-5A75-A0D0-84A298B3FDE4}"/>
          </ac:picMkLst>
        </pc:picChg>
        <pc:picChg chg="add mod">
          <ac:chgData name="Jon Stavney" userId="a45498fe-0018-45e4-b8e3-ed0ee0a13c01" providerId="ADAL" clId="{07FB0D9F-D976-4CBF-A7D3-1B30E35FB96E}" dt="2025-03-28T20:33:44.976" v="3585" actId="1076"/>
          <ac:picMkLst>
            <pc:docMk/>
            <pc:sldMk cId="3399870725" sldId="264"/>
            <ac:picMk id="8" creationId="{715417AE-6DFF-87AF-6D02-798E57C9D6E4}"/>
          </ac:picMkLst>
        </pc:picChg>
      </pc:sldChg>
      <pc:sldChg chg="add del">
        <pc:chgData name="Jon Stavney" userId="a45498fe-0018-45e4-b8e3-ed0ee0a13c01" providerId="ADAL" clId="{07FB0D9F-D976-4CBF-A7D3-1B30E35FB96E}" dt="2025-03-28T20:20:49.395" v="3303" actId="2696"/>
        <pc:sldMkLst>
          <pc:docMk/>
          <pc:sldMk cId="3005941552" sldId="265"/>
        </pc:sldMkLst>
      </pc:sldChg>
      <pc:sldChg chg="addSp modSp add mod ord setBg modAnim modNotesTx">
        <pc:chgData name="Jon Stavney" userId="a45498fe-0018-45e4-b8e3-ed0ee0a13c01" providerId="ADAL" clId="{07FB0D9F-D976-4CBF-A7D3-1B30E35FB96E}" dt="2025-04-09T20:42:33.284" v="8236"/>
        <pc:sldMkLst>
          <pc:docMk/>
          <pc:sldMk cId="1456016620" sldId="266"/>
        </pc:sldMkLst>
        <pc:spChg chg="mod ord">
          <ac:chgData name="Jon Stavney" userId="a45498fe-0018-45e4-b8e3-ed0ee0a13c01" providerId="ADAL" clId="{07FB0D9F-D976-4CBF-A7D3-1B30E35FB96E}" dt="2025-03-31T21:05:08.178" v="6646" actId="20577"/>
          <ac:spMkLst>
            <pc:docMk/>
            <pc:sldMk cId="1456016620" sldId="266"/>
            <ac:spMk id="2" creationId="{0B30D7AF-67D4-86E4-8375-4D444D402CCC}"/>
          </ac:spMkLst>
        </pc:spChg>
        <pc:spChg chg="mod">
          <ac:chgData name="Jon Stavney" userId="a45498fe-0018-45e4-b8e3-ed0ee0a13c01" providerId="ADAL" clId="{07FB0D9F-D976-4CBF-A7D3-1B30E35FB96E}" dt="2025-04-09T20:42:25.894" v="8233" actId="21"/>
          <ac:spMkLst>
            <pc:docMk/>
            <pc:sldMk cId="1456016620" sldId="266"/>
            <ac:spMk id="3" creationId="{F78266DE-1957-3FAA-AFF3-0EC96AAE969B}"/>
          </ac:spMkLst>
        </pc:spChg>
        <pc:spChg chg="add">
          <ac:chgData name="Jon Stavney" userId="a45498fe-0018-45e4-b8e3-ed0ee0a13c01" providerId="ADAL" clId="{07FB0D9F-D976-4CBF-A7D3-1B30E35FB96E}" dt="2025-03-28T20:23:56.327" v="3447" actId="26606"/>
          <ac:spMkLst>
            <pc:docMk/>
            <pc:sldMk cId="1456016620" sldId="266"/>
            <ac:spMk id="8" creationId="{C52ED567-06B3-4107-9773-BBB6BD78673C}"/>
          </ac:spMkLst>
        </pc:spChg>
        <pc:spChg chg="add">
          <ac:chgData name="Jon Stavney" userId="a45498fe-0018-45e4-b8e3-ed0ee0a13c01" providerId="ADAL" clId="{07FB0D9F-D976-4CBF-A7D3-1B30E35FB96E}" dt="2025-03-28T20:23:56.327" v="3447" actId="26606"/>
          <ac:spMkLst>
            <pc:docMk/>
            <pc:sldMk cId="1456016620" sldId="266"/>
            <ac:spMk id="10" creationId="{AF551D8B-3775-4477-88B7-7B7C350D34E4}"/>
          </ac:spMkLst>
        </pc:spChg>
        <pc:spChg chg="add">
          <ac:chgData name="Jon Stavney" userId="a45498fe-0018-45e4-b8e3-ed0ee0a13c01" providerId="ADAL" clId="{07FB0D9F-D976-4CBF-A7D3-1B30E35FB96E}" dt="2025-03-28T20:23:56.327" v="3447" actId="26606"/>
          <ac:spMkLst>
            <pc:docMk/>
            <pc:sldMk cId="1456016620" sldId="266"/>
            <ac:spMk id="16" creationId="{BB934D2B-85E2-4375-94EE-B66C16BF7999}"/>
          </ac:spMkLst>
        </pc:spChg>
        <pc:spChg chg="add">
          <ac:chgData name="Jon Stavney" userId="a45498fe-0018-45e4-b8e3-ed0ee0a13c01" providerId="ADAL" clId="{07FB0D9F-D976-4CBF-A7D3-1B30E35FB96E}" dt="2025-03-28T20:23:56.327" v="3447" actId="26606"/>
          <ac:spMkLst>
            <pc:docMk/>
            <pc:sldMk cId="1456016620" sldId="266"/>
            <ac:spMk id="18" creationId="{9B445E02-D785-4565-B842-9567BBC09508}"/>
          </ac:spMkLst>
        </pc:spChg>
        <pc:spChg chg="add">
          <ac:chgData name="Jon Stavney" userId="a45498fe-0018-45e4-b8e3-ed0ee0a13c01" providerId="ADAL" clId="{07FB0D9F-D976-4CBF-A7D3-1B30E35FB96E}" dt="2025-03-28T20:23:56.327" v="3447" actId="26606"/>
          <ac:spMkLst>
            <pc:docMk/>
            <pc:sldMk cId="1456016620" sldId="266"/>
            <ac:spMk id="22" creationId="{BA407A52-66F4-4CDE-A726-FF79F3EC342D}"/>
          </ac:spMkLst>
        </pc:spChg>
        <pc:spChg chg="add">
          <ac:chgData name="Jon Stavney" userId="a45498fe-0018-45e4-b8e3-ed0ee0a13c01" providerId="ADAL" clId="{07FB0D9F-D976-4CBF-A7D3-1B30E35FB96E}" dt="2025-03-28T20:23:56.327" v="3447" actId="26606"/>
          <ac:spMkLst>
            <pc:docMk/>
            <pc:sldMk cId="1456016620" sldId="266"/>
            <ac:spMk id="24" creationId="{D28FFB34-4FC3-46F5-B900-D3B774FD0BE6}"/>
          </ac:spMkLst>
        </pc:spChg>
        <pc:spChg chg="add">
          <ac:chgData name="Jon Stavney" userId="a45498fe-0018-45e4-b8e3-ed0ee0a13c01" providerId="ADAL" clId="{07FB0D9F-D976-4CBF-A7D3-1B30E35FB96E}" dt="2025-03-28T20:23:56.327" v="3447" actId="26606"/>
          <ac:spMkLst>
            <pc:docMk/>
            <pc:sldMk cId="1456016620" sldId="266"/>
            <ac:spMk id="26" creationId="{205F7B13-ACB5-46BE-8070-0431266B183B}"/>
          </ac:spMkLst>
        </pc:spChg>
        <pc:spChg chg="add">
          <ac:chgData name="Jon Stavney" userId="a45498fe-0018-45e4-b8e3-ed0ee0a13c01" providerId="ADAL" clId="{07FB0D9F-D976-4CBF-A7D3-1B30E35FB96E}" dt="2025-03-28T20:23:56.327" v="3447" actId="26606"/>
          <ac:spMkLst>
            <pc:docMk/>
            <pc:sldMk cId="1456016620" sldId="266"/>
            <ac:spMk id="28" creationId="{D52A0D23-45DD-4DF4-ADE6-A81F409BB9FB}"/>
          </ac:spMkLst>
        </pc:spChg>
      </pc:sldChg>
      <pc:sldChg chg="modSp add del mod">
        <pc:chgData name="Jon Stavney" userId="a45498fe-0018-45e4-b8e3-ed0ee0a13c01" providerId="ADAL" clId="{07FB0D9F-D976-4CBF-A7D3-1B30E35FB96E}" dt="2025-03-31T21:01:55.883" v="6535" actId="2696"/>
        <pc:sldMkLst>
          <pc:docMk/>
          <pc:sldMk cId="3221363019" sldId="267"/>
        </pc:sldMkLst>
      </pc:sldChg>
      <pc:sldChg chg="addSp delSp modSp new mod modNotesTx">
        <pc:chgData name="Jon Stavney" userId="a45498fe-0018-45e4-b8e3-ed0ee0a13c01" providerId="ADAL" clId="{07FB0D9F-D976-4CBF-A7D3-1B30E35FB96E}" dt="2025-03-31T21:26:51.109" v="7144" actId="14100"/>
        <pc:sldMkLst>
          <pc:docMk/>
          <pc:sldMk cId="2928709170" sldId="268"/>
        </pc:sldMkLst>
        <pc:spChg chg="mod ord">
          <ac:chgData name="Jon Stavney" userId="a45498fe-0018-45e4-b8e3-ed0ee0a13c01" providerId="ADAL" clId="{07FB0D9F-D976-4CBF-A7D3-1B30E35FB96E}" dt="2025-03-31T21:22:12.761" v="7131" actId="207"/>
          <ac:spMkLst>
            <pc:docMk/>
            <pc:sldMk cId="2928709170" sldId="268"/>
            <ac:spMk id="2" creationId="{0F2FA84C-A759-00C7-5E98-66D7F45A917B}"/>
          </ac:spMkLst>
        </pc:spChg>
        <pc:graphicFrameChg chg="add mod">
          <ac:chgData name="Jon Stavney" userId="a45498fe-0018-45e4-b8e3-ed0ee0a13c01" providerId="ADAL" clId="{07FB0D9F-D976-4CBF-A7D3-1B30E35FB96E}" dt="2025-03-31T21:21:52.048" v="7129" actId="1076"/>
          <ac:graphicFrameMkLst>
            <pc:docMk/>
            <pc:sldMk cId="2928709170" sldId="268"/>
            <ac:graphicFrameMk id="6" creationId="{11B74F67-4E12-F1F7-1DEC-3BFFBBDBA534}"/>
          </ac:graphicFrameMkLst>
        </pc:graphicFrameChg>
        <pc:picChg chg="add mod ord">
          <ac:chgData name="Jon Stavney" userId="a45498fe-0018-45e4-b8e3-ed0ee0a13c01" providerId="ADAL" clId="{07FB0D9F-D976-4CBF-A7D3-1B30E35FB96E}" dt="2025-03-31T21:17:28.511" v="7112" actId="1076"/>
          <ac:picMkLst>
            <pc:docMk/>
            <pc:sldMk cId="2928709170" sldId="268"/>
            <ac:picMk id="4" creationId="{96C85D7A-72B7-133A-C729-6DABC32A0BF2}"/>
          </ac:picMkLst>
        </pc:picChg>
        <pc:picChg chg="add mod">
          <ac:chgData name="Jon Stavney" userId="a45498fe-0018-45e4-b8e3-ed0ee0a13c01" providerId="ADAL" clId="{07FB0D9F-D976-4CBF-A7D3-1B30E35FB96E}" dt="2025-03-31T21:26:51.109" v="7144" actId="14100"/>
          <ac:picMkLst>
            <pc:docMk/>
            <pc:sldMk cId="2928709170" sldId="268"/>
            <ac:picMk id="8" creationId="{89B967C1-E3A9-BFC7-AE46-517220C59FBC}"/>
          </ac:picMkLst>
        </pc:picChg>
      </pc:sldChg>
      <pc:sldChg chg="addSp delSp modSp add mod setBg setClrOvrMap">
        <pc:chgData name="Jon Stavney" userId="a45498fe-0018-45e4-b8e3-ed0ee0a13c01" providerId="ADAL" clId="{07FB0D9F-D976-4CBF-A7D3-1B30E35FB96E}" dt="2025-04-09T20:39:37.961" v="8134" actId="20577"/>
        <pc:sldMkLst>
          <pc:docMk/>
          <pc:sldMk cId="3548188251" sldId="269"/>
        </pc:sldMkLst>
        <pc:spChg chg="mod">
          <ac:chgData name="Jon Stavney" userId="a45498fe-0018-45e4-b8e3-ed0ee0a13c01" providerId="ADAL" clId="{07FB0D9F-D976-4CBF-A7D3-1B30E35FB96E}" dt="2025-03-31T21:12:32.127" v="6918" actId="20577"/>
          <ac:spMkLst>
            <pc:docMk/>
            <pc:sldMk cId="3548188251" sldId="269"/>
            <ac:spMk id="2" creationId="{1D1BE6FB-4594-D6D9-148F-C2701EEA187D}"/>
          </ac:spMkLst>
        </pc:spChg>
        <pc:spChg chg="mod ord">
          <ac:chgData name="Jon Stavney" userId="a45498fe-0018-45e4-b8e3-ed0ee0a13c01" providerId="ADAL" clId="{07FB0D9F-D976-4CBF-A7D3-1B30E35FB96E}" dt="2025-04-09T20:39:37.961" v="8134" actId="20577"/>
          <ac:spMkLst>
            <pc:docMk/>
            <pc:sldMk cId="3548188251" sldId="269"/>
            <ac:spMk id="3" creationId="{2C2DFBCB-6163-F5D1-F93B-4225AD87F1AB}"/>
          </ac:spMkLst>
        </pc:spChg>
        <pc:spChg chg="add">
          <ac:chgData name="Jon Stavney" userId="a45498fe-0018-45e4-b8e3-ed0ee0a13c01" providerId="ADAL" clId="{07FB0D9F-D976-4CBF-A7D3-1B30E35FB96E}" dt="2025-03-31T21:03:04.202" v="6537" actId="26606"/>
          <ac:spMkLst>
            <pc:docMk/>
            <pc:sldMk cId="3548188251" sldId="269"/>
            <ac:spMk id="33" creationId="{A65AC7D1-EAA9-48F5-B509-60A7F50BF703}"/>
          </ac:spMkLst>
        </pc:spChg>
        <pc:spChg chg="add">
          <ac:chgData name="Jon Stavney" userId="a45498fe-0018-45e4-b8e3-ed0ee0a13c01" providerId="ADAL" clId="{07FB0D9F-D976-4CBF-A7D3-1B30E35FB96E}" dt="2025-03-31T21:03:04.202" v="6537" actId="26606"/>
          <ac:spMkLst>
            <pc:docMk/>
            <pc:sldMk cId="3548188251" sldId="269"/>
            <ac:spMk id="41" creationId="{7E018740-5C2B-4A41-AC1A-7E68D1EC1954}"/>
          </ac:spMkLst>
        </pc:spChg>
        <pc:spChg chg="add">
          <ac:chgData name="Jon Stavney" userId="a45498fe-0018-45e4-b8e3-ed0ee0a13c01" providerId="ADAL" clId="{07FB0D9F-D976-4CBF-A7D3-1B30E35FB96E}" dt="2025-03-31T21:03:04.202" v="6537" actId="26606"/>
          <ac:spMkLst>
            <pc:docMk/>
            <pc:sldMk cId="3548188251" sldId="269"/>
            <ac:spMk id="45" creationId="{A032553A-72E8-4B0D-8405-FF9771C9AF05}"/>
          </ac:spMkLst>
        </pc:spChg>
        <pc:spChg chg="add">
          <ac:chgData name="Jon Stavney" userId="a45498fe-0018-45e4-b8e3-ed0ee0a13c01" providerId="ADAL" clId="{07FB0D9F-D976-4CBF-A7D3-1B30E35FB96E}" dt="2025-03-31T21:03:04.202" v="6537" actId="26606"/>
          <ac:spMkLst>
            <pc:docMk/>
            <pc:sldMk cId="3548188251" sldId="269"/>
            <ac:spMk id="49" creationId="{1F9D6ACB-2FF4-49F9-978A-E0D5327FC635}"/>
          </ac:spMkLst>
        </pc:sp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7.sv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hyperlink" Target="https://www.nwccog.org/programs/member-services/reports/" TargetMode="External"/><Relationship Id="rId1" Type="http://schemas.openxmlformats.org/officeDocument/2006/relationships/hyperlink" Target="https://www.nwccog.org/about/communications/e-news/" TargetMode="External"/><Relationship Id="rId6" Type="http://schemas.openxmlformats.org/officeDocument/2006/relationships/image" Target="../media/image5.svg"/><Relationship Id="rId5" Type="http://schemas.openxmlformats.org/officeDocument/2006/relationships/image" Target="../media/image4.png"/><Relationship Id="rId10" Type="http://schemas.openxmlformats.org/officeDocument/2006/relationships/image" Target="../media/image9.svg"/><Relationship Id="rId4" Type="http://schemas.openxmlformats.org/officeDocument/2006/relationships/image" Target="../media/image3.svg"/><Relationship Id="rId9" Type="http://schemas.openxmlformats.org/officeDocument/2006/relationships/image" Target="../media/image8.png"/></Relationships>
</file>

<file path=ppt/diagrams/_rels/drawing1.xml.rels><?xml version="1.0" encoding="UTF-8" standalone="yes"?>
<Relationships xmlns="http://schemas.openxmlformats.org/package/2006/relationships"><Relationship Id="rId8" Type="http://schemas.openxmlformats.org/officeDocument/2006/relationships/hyperlink" Target="https://www.nwccog.org/programs/member-services/reports/" TargetMode="External"/><Relationship Id="rId3" Type="http://schemas.openxmlformats.org/officeDocument/2006/relationships/image" Target="../media/image4.png"/><Relationship Id="rId7" Type="http://schemas.openxmlformats.org/officeDocument/2006/relationships/image" Target="../media/image7.sv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6.png"/><Relationship Id="rId5" Type="http://schemas.openxmlformats.org/officeDocument/2006/relationships/hyperlink" Target="https://www.nwccog.org/about/communications/e-news/" TargetMode="External"/><Relationship Id="rId10" Type="http://schemas.openxmlformats.org/officeDocument/2006/relationships/image" Target="../media/image9.svg"/><Relationship Id="rId4" Type="http://schemas.openxmlformats.org/officeDocument/2006/relationships/image" Target="../media/image5.svg"/><Relationship Id="rId9"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736ACE-6A5D-4882-A1F1-C384897DFED1}" type="doc">
      <dgm:prSet loTypeId="urn:microsoft.com/office/officeart/2018/5/layout/CenteredIconLabelDescriptionList" loCatId="icon" qsTypeId="urn:microsoft.com/office/officeart/2005/8/quickstyle/simple1" qsCatId="simple" csTypeId="urn:microsoft.com/office/officeart/2005/8/colors/accent1_2" csCatId="accent1" phldr="1"/>
      <dgm:spPr/>
      <dgm:t>
        <a:bodyPr/>
        <a:lstStyle/>
        <a:p>
          <a:endParaRPr lang="en-US"/>
        </a:p>
      </dgm:t>
    </dgm:pt>
    <dgm:pt modelId="{A8E23CD0-C2F4-4DAF-91B2-0C08AF7DE88C}">
      <dgm:prSet/>
      <dgm:spPr/>
      <dgm:t>
        <a:bodyPr/>
        <a:lstStyle/>
        <a:p>
          <a:pPr>
            <a:lnSpc>
              <a:spcPct val="100000"/>
            </a:lnSpc>
            <a:defRPr b="1"/>
          </a:pPr>
          <a:r>
            <a:rPr lang="en-US"/>
            <a:t>Regional Organization with Membership</a:t>
          </a:r>
        </a:p>
      </dgm:t>
    </dgm:pt>
    <dgm:pt modelId="{64E8B15B-E5A1-4B09-B026-B3C198A6E1E4}" type="parTrans" cxnId="{0D7997E2-4158-4A56-BD2D-355265DF8486}">
      <dgm:prSet/>
      <dgm:spPr/>
      <dgm:t>
        <a:bodyPr/>
        <a:lstStyle/>
        <a:p>
          <a:endParaRPr lang="en-US"/>
        </a:p>
      </dgm:t>
    </dgm:pt>
    <dgm:pt modelId="{DED17200-D8D9-4095-BB08-F3277EDBD276}" type="sibTrans" cxnId="{0D7997E2-4158-4A56-BD2D-355265DF8486}">
      <dgm:prSet/>
      <dgm:spPr/>
      <dgm:t>
        <a:bodyPr/>
        <a:lstStyle/>
        <a:p>
          <a:endParaRPr lang="en-US"/>
        </a:p>
      </dgm:t>
    </dgm:pt>
    <dgm:pt modelId="{B2751245-C66D-4C47-8FFC-73A8B9193657}">
      <dgm:prSet/>
      <dgm:spPr/>
      <dgm:t>
        <a:bodyPr/>
        <a:lstStyle/>
        <a:p>
          <a:pPr>
            <a:lnSpc>
              <a:spcPct val="100000"/>
            </a:lnSpc>
            <a:defRPr b="1"/>
          </a:pPr>
          <a:r>
            <a:rPr lang="en-US" dirty="0"/>
            <a:t>Monthly Newsletter and Special Series:  Seven Part Workforce Housing Series at </a:t>
          </a:r>
          <a:r>
            <a:rPr lang="en-US" dirty="0">
              <a:hlinkClick xmlns:r="http://schemas.openxmlformats.org/officeDocument/2006/relationships" r:id="rId1"/>
            </a:rPr>
            <a:t>https://www.nwccog.org/about/communications/e-news/</a:t>
          </a:r>
          <a:endParaRPr lang="en-US" dirty="0"/>
        </a:p>
      </dgm:t>
    </dgm:pt>
    <dgm:pt modelId="{EDDAD200-D483-4CE7-AB7C-5A5B21F18710}" type="parTrans" cxnId="{FA4F7207-D49C-4C15-BEE4-5F348AC44716}">
      <dgm:prSet/>
      <dgm:spPr/>
      <dgm:t>
        <a:bodyPr/>
        <a:lstStyle/>
        <a:p>
          <a:endParaRPr lang="en-US"/>
        </a:p>
      </dgm:t>
    </dgm:pt>
    <dgm:pt modelId="{0D629BC0-F2B6-437F-9951-028BD9163A7D}" type="sibTrans" cxnId="{FA4F7207-D49C-4C15-BEE4-5F348AC44716}">
      <dgm:prSet/>
      <dgm:spPr/>
      <dgm:t>
        <a:bodyPr/>
        <a:lstStyle/>
        <a:p>
          <a:endParaRPr lang="en-US"/>
        </a:p>
      </dgm:t>
    </dgm:pt>
    <dgm:pt modelId="{8A5DA11A-A98D-4467-95FD-18898D502F74}">
      <dgm:prSet/>
      <dgm:spPr/>
      <dgm:t>
        <a:bodyPr/>
        <a:lstStyle/>
        <a:p>
          <a:pPr>
            <a:lnSpc>
              <a:spcPct val="100000"/>
            </a:lnSpc>
            <a:defRPr b="1"/>
          </a:pPr>
          <a:r>
            <a:rPr lang="en-US" dirty="0"/>
            <a:t>2023 Workforce Housing Report, and 2020 Older Adult Housing Needs Assessment</a:t>
          </a:r>
        </a:p>
        <a:p>
          <a:pPr>
            <a:lnSpc>
              <a:spcPct val="100000"/>
            </a:lnSpc>
            <a:defRPr b="1"/>
          </a:pPr>
          <a:r>
            <a:rPr lang="en-US" dirty="0"/>
            <a:t>At </a:t>
          </a:r>
          <a:r>
            <a:rPr lang="en-US" dirty="0">
              <a:hlinkClick xmlns:r="http://schemas.openxmlformats.org/officeDocument/2006/relationships" r:id="rId2"/>
            </a:rPr>
            <a:t>https://www.nwccog.org/programs/member-services/reports/</a:t>
          </a:r>
          <a:endParaRPr lang="en-US" dirty="0"/>
        </a:p>
        <a:p>
          <a:pPr>
            <a:lnSpc>
              <a:spcPct val="100000"/>
            </a:lnSpc>
            <a:defRPr b="1"/>
          </a:pPr>
          <a:endParaRPr lang="en-US" dirty="0"/>
        </a:p>
      </dgm:t>
    </dgm:pt>
    <dgm:pt modelId="{8E707F49-76E7-40D7-9A35-C472BDBB8AF8}" type="parTrans" cxnId="{741DEA05-BEE0-4C41-826A-4C7A702DC691}">
      <dgm:prSet/>
      <dgm:spPr/>
      <dgm:t>
        <a:bodyPr/>
        <a:lstStyle/>
        <a:p>
          <a:endParaRPr lang="en-US"/>
        </a:p>
      </dgm:t>
    </dgm:pt>
    <dgm:pt modelId="{E9FE67E8-A72D-4BDB-B042-BEA7B2125371}" type="sibTrans" cxnId="{741DEA05-BEE0-4C41-826A-4C7A702DC691}">
      <dgm:prSet/>
      <dgm:spPr/>
      <dgm:t>
        <a:bodyPr/>
        <a:lstStyle/>
        <a:p>
          <a:endParaRPr lang="en-US"/>
        </a:p>
      </dgm:t>
    </dgm:pt>
    <dgm:pt modelId="{65E559BA-07E8-4CDC-9454-987D7006782A}">
      <dgm:prSet/>
      <dgm:spPr/>
      <dgm:t>
        <a:bodyPr/>
        <a:lstStyle/>
        <a:p>
          <a:pPr>
            <a:lnSpc>
              <a:spcPct val="100000"/>
            </a:lnSpc>
            <a:defRPr b="1"/>
          </a:pPr>
          <a:r>
            <a:rPr lang="en-US" dirty="0"/>
            <a:t>How I got into this Conference:</a:t>
          </a:r>
        </a:p>
        <a:p>
          <a:pPr>
            <a:lnSpc>
              <a:spcPct val="100000"/>
            </a:lnSpc>
            <a:defRPr b="1"/>
          </a:pPr>
          <a:r>
            <a:rPr lang="en-US" dirty="0"/>
            <a:t>I wrote a Newsletter: </a:t>
          </a:r>
          <a:r>
            <a:rPr lang="en-US" b="1" i="1" dirty="0"/>
            <a:t>Devastation in CA, it could happen here. </a:t>
          </a:r>
        </a:p>
        <a:p>
          <a:pPr>
            <a:lnSpc>
              <a:spcPct val="100000"/>
            </a:lnSpc>
            <a:defRPr b="1"/>
          </a:pPr>
          <a:r>
            <a:rPr lang="en-US" i="1" dirty="0">
              <a:latin typeface="Bahnschrift SemiBold Condensed" panose="020B0502040204020203" pitchFamily="34" charset="0"/>
            </a:rPr>
            <a:t>Not a Housing wizard</a:t>
          </a:r>
        </a:p>
        <a:p>
          <a:pPr>
            <a:lnSpc>
              <a:spcPct val="100000"/>
            </a:lnSpc>
            <a:defRPr b="1"/>
          </a:pPr>
          <a:r>
            <a:rPr lang="en-US" dirty="0"/>
            <a:t>Not an Insurance expert</a:t>
          </a:r>
        </a:p>
        <a:p>
          <a:pPr>
            <a:lnSpc>
              <a:spcPct val="100000"/>
            </a:lnSpc>
            <a:defRPr b="1"/>
          </a:pPr>
          <a:r>
            <a:rPr lang="en-US" b="1" i="1" dirty="0"/>
            <a:t> </a:t>
          </a:r>
          <a:endParaRPr lang="en-US" dirty="0"/>
        </a:p>
      </dgm:t>
    </dgm:pt>
    <dgm:pt modelId="{C72282A7-9CC2-44AC-AB84-901FE0C83291}" type="parTrans" cxnId="{BB309978-183F-42C1-9AFD-D38EA47706E0}">
      <dgm:prSet/>
      <dgm:spPr/>
      <dgm:t>
        <a:bodyPr/>
        <a:lstStyle/>
        <a:p>
          <a:endParaRPr lang="en-US"/>
        </a:p>
      </dgm:t>
    </dgm:pt>
    <dgm:pt modelId="{2B4D96AF-DF58-4252-BEDA-C1FB4B3CA197}" type="sibTrans" cxnId="{BB309978-183F-42C1-9AFD-D38EA47706E0}">
      <dgm:prSet/>
      <dgm:spPr/>
      <dgm:t>
        <a:bodyPr/>
        <a:lstStyle/>
        <a:p>
          <a:endParaRPr lang="en-US"/>
        </a:p>
      </dgm:t>
    </dgm:pt>
    <dgm:pt modelId="{D3C7B8B3-A91C-4C9D-B696-683A231F623E}">
      <dgm:prSet/>
      <dgm:spPr/>
      <dgm:t>
        <a:bodyPr/>
        <a:lstStyle/>
        <a:p>
          <a:pPr>
            <a:lnSpc>
              <a:spcPct val="100000"/>
            </a:lnSpc>
          </a:pPr>
          <a:endParaRPr lang="en-US" dirty="0"/>
        </a:p>
      </dgm:t>
    </dgm:pt>
    <dgm:pt modelId="{04B95A96-3686-46DB-8747-F95D27DE78E9}" type="parTrans" cxnId="{D0E165E0-FBFF-4709-8616-BB40F29CEACF}">
      <dgm:prSet/>
      <dgm:spPr/>
      <dgm:t>
        <a:bodyPr/>
        <a:lstStyle/>
        <a:p>
          <a:endParaRPr lang="en-US"/>
        </a:p>
      </dgm:t>
    </dgm:pt>
    <dgm:pt modelId="{564B23C3-B26F-4CBB-8084-8AB39E601C45}" type="sibTrans" cxnId="{D0E165E0-FBFF-4709-8616-BB40F29CEACF}">
      <dgm:prSet/>
      <dgm:spPr/>
      <dgm:t>
        <a:bodyPr/>
        <a:lstStyle/>
        <a:p>
          <a:endParaRPr lang="en-US"/>
        </a:p>
      </dgm:t>
    </dgm:pt>
    <dgm:pt modelId="{552B369E-AE1B-4496-B132-CCDB2ACF77C2}" type="pres">
      <dgm:prSet presAssocID="{A7736ACE-6A5D-4882-A1F1-C384897DFED1}" presName="root" presStyleCnt="0">
        <dgm:presLayoutVars>
          <dgm:dir/>
          <dgm:resizeHandles val="exact"/>
        </dgm:presLayoutVars>
      </dgm:prSet>
      <dgm:spPr/>
    </dgm:pt>
    <dgm:pt modelId="{D16F06CC-8BD4-460A-84D4-DABBB93D9008}" type="pres">
      <dgm:prSet presAssocID="{A8E23CD0-C2F4-4DAF-91B2-0C08AF7DE88C}" presName="compNode" presStyleCnt="0"/>
      <dgm:spPr/>
    </dgm:pt>
    <dgm:pt modelId="{B60FA788-A170-48C4-8BB6-57730E9B38EA}" type="pres">
      <dgm:prSet presAssocID="{A8E23CD0-C2F4-4DAF-91B2-0C08AF7DE88C}" presName="iconRect" presStyleLbl="node1" presStyleIdx="0"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Users"/>
        </a:ext>
      </dgm:extLst>
    </dgm:pt>
    <dgm:pt modelId="{4FD8B515-E153-4369-9765-571B48F1ABAE}" type="pres">
      <dgm:prSet presAssocID="{A8E23CD0-C2F4-4DAF-91B2-0C08AF7DE88C}" presName="iconSpace" presStyleCnt="0"/>
      <dgm:spPr/>
    </dgm:pt>
    <dgm:pt modelId="{CA890EB2-A79E-4349-BA75-2C0910F87C4C}" type="pres">
      <dgm:prSet presAssocID="{A8E23CD0-C2F4-4DAF-91B2-0C08AF7DE88C}" presName="parTx" presStyleLbl="revTx" presStyleIdx="0" presStyleCnt="8">
        <dgm:presLayoutVars>
          <dgm:chMax val="0"/>
          <dgm:chPref val="0"/>
        </dgm:presLayoutVars>
      </dgm:prSet>
      <dgm:spPr/>
    </dgm:pt>
    <dgm:pt modelId="{2145EA63-B079-44F9-9D4F-99B4999BB1C8}" type="pres">
      <dgm:prSet presAssocID="{A8E23CD0-C2F4-4DAF-91B2-0C08AF7DE88C}" presName="txSpace" presStyleCnt="0"/>
      <dgm:spPr/>
    </dgm:pt>
    <dgm:pt modelId="{C6E7EBD7-A6E2-4937-BC07-CF9ADB54BD0E}" type="pres">
      <dgm:prSet presAssocID="{A8E23CD0-C2F4-4DAF-91B2-0C08AF7DE88C}" presName="desTx" presStyleLbl="revTx" presStyleIdx="1" presStyleCnt="8">
        <dgm:presLayoutVars/>
      </dgm:prSet>
      <dgm:spPr/>
    </dgm:pt>
    <dgm:pt modelId="{47A38BEB-365C-43BC-9908-8D93594989DD}" type="pres">
      <dgm:prSet presAssocID="{DED17200-D8D9-4095-BB08-F3277EDBD276}" presName="sibTrans" presStyleCnt="0"/>
      <dgm:spPr/>
    </dgm:pt>
    <dgm:pt modelId="{C9BFA7A7-D9C0-42AD-AC3C-27596E53F355}" type="pres">
      <dgm:prSet presAssocID="{B2751245-C66D-4C47-8FFC-73A8B9193657}" presName="compNode" presStyleCnt="0"/>
      <dgm:spPr/>
    </dgm:pt>
    <dgm:pt modelId="{7624A3D3-58DB-4B2C-A4ED-006CFD297036}" type="pres">
      <dgm:prSet presAssocID="{B2751245-C66D-4C47-8FFC-73A8B9193657}" presName="iconRect" presStyleLbl="node1" presStyleIdx="1"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House"/>
        </a:ext>
      </dgm:extLst>
    </dgm:pt>
    <dgm:pt modelId="{A3F98B12-39BE-4817-B79A-5568616332D2}" type="pres">
      <dgm:prSet presAssocID="{B2751245-C66D-4C47-8FFC-73A8B9193657}" presName="iconSpace" presStyleCnt="0"/>
      <dgm:spPr/>
    </dgm:pt>
    <dgm:pt modelId="{35119651-8B8B-45FC-A1F3-27086D30C916}" type="pres">
      <dgm:prSet presAssocID="{B2751245-C66D-4C47-8FFC-73A8B9193657}" presName="parTx" presStyleLbl="revTx" presStyleIdx="2" presStyleCnt="8">
        <dgm:presLayoutVars>
          <dgm:chMax val="0"/>
          <dgm:chPref val="0"/>
        </dgm:presLayoutVars>
      </dgm:prSet>
      <dgm:spPr/>
    </dgm:pt>
    <dgm:pt modelId="{E2F0A524-155A-4B80-B693-804FD958BC01}" type="pres">
      <dgm:prSet presAssocID="{B2751245-C66D-4C47-8FFC-73A8B9193657}" presName="txSpace" presStyleCnt="0"/>
      <dgm:spPr/>
    </dgm:pt>
    <dgm:pt modelId="{AAD1C9FC-220F-4E34-9FE0-BEB394FA8AA1}" type="pres">
      <dgm:prSet presAssocID="{B2751245-C66D-4C47-8FFC-73A8B9193657}" presName="desTx" presStyleLbl="revTx" presStyleIdx="3" presStyleCnt="8">
        <dgm:presLayoutVars/>
      </dgm:prSet>
      <dgm:spPr/>
    </dgm:pt>
    <dgm:pt modelId="{F0FB02CB-3B9F-4644-9546-03224262DB1B}" type="pres">
      <dgm:prSet presAssocID="{0D629BC0-F2B6-437F-9951-028BD9163A7D}" presName="sibTrans" presStyleCnt="0"/>
      <dgm:spPr/>
    </dgm:pt>
    <dgm:pt modelId="{A499C034-78C2-4954-9BE0-758455625EEA}" type="pres">
      <dgm:prSet presAssocID="{8A5DA11A-A98D-4467-95FD-18898D502F74}" presName="compNode" presStyleCnt="0"/>
      <dgm:spPr/>
    </dgm:pt>
    <dgm:pt modelId="{E85E564E-ADE8-488D-8136-8AAE049B6E72}" type="pres">
      <dgm:prSet presAssocID="{8A5DA11A-A98D-4467-95FD-18898D502F74}" presName="iconRect" presStyleLbl="node1" presStyleIdx="2"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Person with Cane"/>
        </a:ext>
      </dgm:extLst>
    </dgm:pt>
    <dgm:pt modelId="{3C8002A5-1542-417D-B177-6F6BD2A2DB35}" type="pres">
      <dgm:prSet presAssocID="{8A5DA11A-A98D-4467-95FD-18898D502F74}" presName="iconSpace" presStyleCnt="0"/>
      <dgm:spPr/>
    </dgm:pt>
    <dgm:pt modelId="{BD102BF6-7484-4290-BA74-AE94EEACA098}" type="pres">
      <dgm:prSet presAssocID="{8A5DA11A-A98D-4467-95FD-18898D502F74}" presName="parTx" presStyleLbl="revTx" presStyleIdx="4" presStyleCnt="8">
        <dgm:presLayoutVars>
          <dgm:chMax val="0"/>
          <dgm:chPref val="0"/>
        </dgm:presLayoutVars>
      </dgm:prSet>
      <dgm:spPr/>
    </dgm:pt>
    <dgm:pt modelId="{EF82B457-685D-46B1-97F2-B20C6452B0CA}" type="pres">
      <dgm:prSet presAssocID="{8A5DA11A-A98D-4467-95FD-18898D502F74}" presName="txSpace" presStyleCnt="0"/>
      <dgm:spPr/>
    </dgm:pt>
    <dgm:pt modelId="{D675277A-D5A0-419D-9322-E48738DBB64A}" type="pres">
      <dgm:prSet presAssocID="{8A5DA11A-A98D-4467-95FD-18898D502F74}" presName="desTx" presStyleLbl="revTx" presStyleIdx="5" presStyleCnt="8">
        <dgm:presLayoutVars/>
      </dgm:prSet>
      <dgm:spPr/>
    </dgm:pt>
    <dgm:pt modelId="{BFE5D37B-8B7E-4FC3-8E31-053DD8172064}" type="pres">
      <dgm:prSet presAssocID="{E9FE67E8-A72D-4BDB-B042-BEA7B2125371}" presName="sibTrans" presStyleCnt="0"/>
      <dgm:spPr/>
    </dgm:pt>
    <dgm:pt modelId="{DD2EE06E-B8D3-4305-A11B-3E8A319351F1}" type="pres">
      <dgm:prSet presAssocID="{65E559BA-07E8-4CDC-9454-987D7006782A}" presName="compNode" presStyleCnt="0"/>
      <dgm:spPr/>
    </dgm:pt>
    <dgm:pt modelId="{298D92B2-5694-4CAA-8B7C-995128D25621}" type="pres">
      <dgm:prSet presAssocID="{65E559BA-07E8-4CDC-9454-987D7006782A}" presName="iconRect" presStyleLbl="node1" presStyleIdx="3" presStyleCnt="4"/>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Fireworks"/>
        </a:ext>
      </dgm:extLst>
    </dgm:pt>
    <dgm:pt modelId="{5924E0C7-7BE2-4504-9C30-8063478101E8}" type="pres">
      <dgm:prSet presAssocID="{65E559BA-07E8-4CDC-9454-987D7006782A}" presName="iconSpace" presStyleCnt="0"/>
      <dgm:spPr/>
    </dgm:pt>
    <dgm:pt modelId="{14E344D0-33B6-4FF9-8FDB-CAD95ED3ACFB}" type="pres">
      <dgm:prSet presAssocID="{65E559BA-07E8-4CDC-9454-987D7006782A}" presName="parTx" presStyleLbl="revTx" presStyleIdx="6" presStyleCnt="8" custScaleX="100815">
        <dgm:presLayoutVars>
          <dgm:chMax val="0"/>
          <dgm:chPref val="0"/>
        </dgm:presLayoutVars>
      </dgm:prSet>
      <dgm:spPr/>
    </dgm:pt>
    <dgm:pt modelId="{8A60FF55-FDD0-4AEF-BE4C-682647AC96BA}" type="pres">
      <dgm:prSet presAssocID="{65E559BA-07E8-4CDC-9454-987D7006782A}" presName="txSpace" presStyleCnt="0"/>
      <dgm:spPr/>
    </dgm:pt>
    <dgm:pt modelId="{D8168938-A1ED-4DF1-BFC6-9F54FB1D3906}" type="pres">
      <dgm:prSet presAssocID="{65E559BA-07E8-4CDC-9454-987D7006782A}" presName="desTx" presStyleLbl="revTx" presStyleIdx="7" presStyleCnt="8">
        <dgm:presLayoutVars/>
      </dgm:prSet>
      <dgm:spPr/>
    </dgm:pt>
  </dgm:ptLst>
  <dgm:cxnLst>
    <dgm:cxn modelId="{741DEA05-BEE0-4C41-826A-4C7A702DC691}" srcId="{A7736ACE-6A5D-4882-A1F1-C384897DFED1}" destId="{8A5DA11A-A98D-4467-95FD-18898D502F74}" srcOrd="2" destOrd="0" parTransId="{8E707F49-76E7-40D7-9A35-C472BDBB8AF8}" sibTransId="{E9FE67E8-A72D-4BDB-B042-BEA7B2125371}"/>
    <dgm:cxn modelId="{FA4F7207-D49C-4C15-BEE4-5F348AC44716}" srcId="{A7736ACE-6A5D-4882-A1F1-C384897DFED1}" destId="{B2751245-C66D-4C47-8FFC-73A8B9193657}" srcOrd="1" destOrd="0" parTransId="{EDDAD200-D483-4CE7-AB7C-5A5B21F18710}" sibTransId="{0D629BC0-F2B6-437F-9951-028BD9163A7D}"/>
    <dgm:cxn modelId="{19EB343E-6181-44EF-8E3C-F406DBE5A2F4}" type="presOf" srcId="{B2751245-C66D-4C47-8FFC-73A8B9193657}" destId="{35119651-8B8B-45FC-A1F3-27086D30C916}" srcOrd="0" destOrd="0" presId="urn:microsoft.com/office/officeart/2018/5/layout/CenteredIconLabelDescriptionList"/>
    <dgm:cxn modelId="{71B3DB77-CF4C-46B4-AB51-164740AFAC64}" type="presOf" srcId="{A8E23CD0-C2F4-4DAF-91B2-0C08AF7DE88C}" destId="{CA890EB2-A79E-4349-BA75-2C0910F87C4C}" srcOrd="0" destOrd="0" presId="urn:microsoft.com/office/officeart/2018/5/layout/CenteredIconLabelDescriptionList"/>
    <dgm:cxn modelId="{BB309978-183F-42C1-9AFD-D38EA47706E0}" srcId="{A7736ACE-6A5D-4882-A1F1-C384897DFED1}" destId="{65E559BA-07E8-4CDC-9454-987D7006782A}" srcOrd="3" destOrd="0" parTransId="{C72282A7-9CC2-44AC-AB84-901FE0C83291}" sibTransId="{2B4D96AF-DF58-4252-BEDA-C1FB4B3CA197}"/>
    <dgm:cxn modelId="{67143D7D-CDF3-431B-9748-C52796E88406}" type="presOf" srcId="{8A5DA11A-A98D-4467-95FD-18898D502F74}" destId="{BD102BF6-7484-4290-BA74-AE94EEACA098}" srcOrd="0" destOrd="0" presId="urn:microsoft.com/office/officeart/2018/5/layout/CenteredIconLabelDescriptionList"/>
    <dgm:cxn modelId="{BEA8FB99-D0C1-4D00-A7CA-59CEC9BAC57D}" type="presOf" srcId="{65E559BA-07E8-4CDC-9454-987D7006782A}" destId="{14E344D0-33B6-4FF9-8FDB-CAD95ED3ACFB}" srcOrd="0" destOrd="0" presId="urn:microsoft.com/office/officeart/2018/5/layout/CenteredIconLabelDescriptionList"/>
    <dgm:cxn modelId="{980CEF9D-8270-4A20-B7A5-1297D697BB86}" type="presOf" srcId="{A7736ACE-6A5D-4882-A1F1-C384897DFED1}" destId="{552B369E-AE1B-4496-B132-CCDB2ACF77C2}" srcOrd="0" destOrd="0" presId="urn:microsoft.com/office/officeart/2018/5/layout/CenteredIconLabelDescriptionList"/>
    <dgm:cxn modelId="{76883BA5-737F-4251-AE3A-C2DB7783ACB6}" type="presOf" srcId="{D3C7B8B3-A91C-4C9D-B696-683A231F623E}" destId="{D8168938-A1ED-4DF1-BFC6-9F54FB1D3906}" srcOrd="0" destOrd="0" presId="urn:microsoft.com/office/officeart/2018/5/layout/CenteredIconLabelDescriptionList"/>
    <dgm:cxn modelId="{D0E165E0-FBFF-4709-8616-BB40F29CEACF}" srcId="{65E559BA-07E8-4CDC-9454-987D7006782A}" destId="{D3C7B8B3-A91C-4C9D-B696-683A231F623E}" srcOrd="0" destOrd="0" parTransId="{04B95A96-3686-46DB-8747-F95D27DE78E9}" sibTransId="{564B23C3-B26F-4CBB-8084-8AB39E601C45}"/>
    <dgm:cxn modelId="{0D7997E2-4158-4A56-BD2D-355265DF8486}" srcId="{A7736ACE-6A5D-4882-A1F1-C384897DFED1}" destId="{A8E23CD0-C2F4-4DAF-91B2-0C08AF7DE88C}" srcOrd="0" destOrd="0" parTransId="{64E8B15B-E5A1-4B09-B026-B3C198A6E1E4}" sibTransId="{DED17200-D8D9-4095-BB08-F3277EDBD276}"/>
    <dgm:cxn modelId="{03804F96-5704-4596-82C1-55067653BD81}" type="presParOf" srcId="{552B369E-AE1B-4496-B132-CCDB2ACF77C2}" destId="{D16F06CC-8BD4-460A-84D4-DABBB93D9008}" srcOrd="0" destOrd="0" presId="urn:microsoft.com/office/officeart/2018/5/layout/CenteredIconLabelDescriptionList"/>
    <dgm:cxn modelId="{D57584B6-B516-447D-BF74-DD9E25AFDCC2}" type="presParOf" srcId="{D16F06CC-8BD4-460A-84D4-DABBB93D9008}" destId="{B60FA788-A170-48C4-8BB6-57730E9B38EA}" srcOrd="0" destOrd="0" presId="urn:microsoft.com/office/officeart/2018/5/layout/CenteredIconLabelDescriptionList"/>
    <dgm:cxn modelId="{9674DCA7-1F77-42E6-8AA4-44F207AE74DD}" type="presParOf" srcId="{D16F06CC-8BD4-460A-84D4-DABBB93D9008}" destId="{4FD8B515-E153-4369-9765-571B48F1ABAE}" srcOrd="1" destOrd="0" presId="urn:microsoft.com/office/officeart/2018/5/layout/CenteredIconLabelDescriptionList"/>
    <dgm:cxn modelId="{BE897A89-AD8A-4EB4-AED3-C1784CA76215}" type="presParOf" srcId="{D16F06CC-8BD4-460A-84D4-DABBB93D9008}" destId="{CA890EB2-A79E-4349-BA75-2C0910F87C4C}" srcOrd="2" destOrd="0" presId="urn:microsoft.com/office/officeart/2018/5/layout/CenteredIconLabelDescriptionList"/>
    <dgm:cxn modelId="{3AD5323E-BA48-4EF0-AE9C-502F265DC250}" type="presParOf" srcId="{D16F06CC-8BD4-460A-84D4-DABBB93D9008}" destId="{2145EA63-B079-44F9-9D4F-99B4999BB1C8}" srcOrd="3" destOrd="0" presId="urn:microsoft.com/office/officeart/2018/5/layout/CenteredIconLabelDescriptionList"/>
    <dgm:cxn modelId="{6E51E959-852B-4ABF-98D7-B96F7AB71904}" type="presParOf" srcId="{D16F06CC-8BD4-460A-84D4-DABBB93D9008}" destId="{C6E7EBD7-A6E2-4937-BC07-CF9ADB54BD0E}" srcOrd="4" destOrd="0" presId="urn:microsoft.com/office/officeart/2018/5/layout/CenteredIconLabelDescriptionList"/>
    <dgm:cxn modelId="{A8FC650A-47DB-4CBC-AF26-8349BB5F4D51}" type="presParOf" srcId="{552B369E-AE1B-4496-B132-CCDB2ACF77C2}" destId="{47A38BEB-365C-43BC-9908-8D93594989DD}" srcOrd="1" destOrd="0" presId="urn:microsoft.com/office/officeart/2018/5/layout/CenteredIconLabelDescriptionList"/>
    <dgm:cxn modelId="{EBBC41C5-64C2-41B9-9DA6-5D763C275797}" type="presParOf" srcId="{552B369E-AE1B-4496-B132-CCDB2ACF77C2}" destId="{C9BFA7A7-D9C0-42AD-AC3C-27596E53F355}" srcOrd="2" destOrd="0" presId="urn:microsoft.com/office/officeart/2018/5/layout/CenteredIconLabelDescriptionList"/>
    <dgm:cxn modelId="{8B3EF919-E1D3-4684-95BC-80DA597840FF}" type="presParOf" srcId="{C9BFA7A7-D9C0-42AD-AC3C-27596E53F355}" destId="{7624A3D3-58DB-4B2C-A4ED-006CFD297036}" srcOrd="0" destOrd="0" presId="urn:microsoft.com/office/officeart/2018/5/layout/CenteredIconLabelDescriptionList"/>
    <dgm:cxn modelId="{B4E0DBD0-46B8-4ABC-B1AE-5C77E64F111E}" type="presParOf" srcId="{C9BFA7A7-D9C0-42AD-AC3C-27596E53F355}" destId="{A3F98B12-39BE-4817-B79A-5568616332D2}" srcOrd="1" destOrd="0" presId="urn:microsoft.com/office/officeart/2018/5/layout/CenteredIconLabelDescriptionList"/>
    <dgm:cxn modelId="{2FFF8013-0CF6-4432-9D1E-F945F0F344DD}" type="presParOf" srcId="{C9BFA7A7-D9C0-42AD-AC3C-27596E53F355}" destId="{35119651-8B8B-45FC-A1F3-27086D30C916}" srcOrd="2" destOrd="0" presId="urn:microsoft.com/office/officeart/2018/5/layout/CenteredIconLabelDescriptionList"/>
    <dgm:cxn modelId="{CF221562-F005-43A6-8C91-48A55C116542}" type="presParOf" srcId="{C9BFA7A7-D9C0-42AD-AC3C-27596E53F355}" destId="{E2F0A524-155A-4B80-B693-804FD958BC01}" srcOrd="3" destOrd="0" presId="urn:microsoft.com/office/officeart/2018/5/layout/CenteredIconLabelDescriptionList"/>
    <dgm:cxn modelId="{C40909CD-5535-40EF-9CC1-775049F7CE4C}" type="presParOf" srcId="{C9BFA7A7-D9C0-42AD-AC3C-27596E53F355}" destId="{AAD1C9FC-220F-4E34-9FE0-BEB394FA8AA1}" srcOrd="4" destOrd="0" presId="urn:microsoft.com/office/officeart/2018/5/layout/CenteredIconLabelDescriptionList"/>
    <dgm:cxn modelId="{8B5BFE0B-4E7D-4FA7-9588-8F7975F7D8CE}" type="presParOf" srcId="{552B369E-AE1B-4496-B132-CCDB2ACF77C2}" destId="{F0FB02CB-3B9F-4644-9546-03224262DB1B}" srcOrd="3" destOrd="0" presId="urn:microsoft.com/office/officeart/2018/5/layout/CenteredIconLabelDescriptionList"/>
    <dgm:cxn modelId="{F9E62EEA-96EE-4222-8B97-7720D24D741A}" type="presParOf" srcId="{552B369E-AE1B-4496-B132-CCDB2ACF77C2}" destId="{A499C034-78C2-4954-9BE0-758455625EEA}" srcOrd="4" destOrd="0" presId="urn:microsoft.com/office/officeart/2018/5/layout/CenteredIconLabelDescriptionList"/>
    <dgm:cxn modelId="{8208C9CF-67CF-48F0-9752-8AD91A490DB7}" type="presParOf" srcId="{A499C034-78C2-4954-9BE0-758455625EEA}" destId="{E85E564E-ADE8-488D-8136-8AAE049B6E72}" srcOrd="0" destOrd="0" presId="urn:microsoft.com/office/officeart/2018/5/layout/CenteredIconLabelDescriptionList"/>
    <dgm:cxn modelId="{7D77076F-3062-4A8D-842C-9D9BF0792013}" type="presParOf" srcId="{A499C034-78C2-4954-9BE0-758455625EEA}" destId="{3C8002A5-1542-417D-B177-6F6BD2A2DB35}" srcOrd="1" destOrd="0" presId="urn:microsoft.com/office/officeart/2018/5/layout/CenteredIconLabelDescriptionList"/>
    <dgm:cxn modelId="{644813C5-2F66-4594-852B-ACB0FC28A02B}" type="presParOf" srcId="{A499C034-78C2-4954-9BE0-758455625EEA}" destId="{BD102BF6-7484-4290-BA74-AE94EEACA098}" srcOrd="2" destOrd="0" presId="urn:microsoft.com/office/officeart/2018/5/layout/CenteredIconLabelDescriptionList"/>
    <dgm:cxn modelId="{4E6F24BB-7A20-4D48-8A9C-3E3483162487}" type="presParOf" srcId="{A499C034-78C2-4954-9BE0-758455625EEA}" destId="{EF82B457-685D-46B1-97F2-B20C6452B0CA}" srcOrd="3" destOrd="0" presId="urn:microsoft.com/office/officeart/2018/5/layout/CenteredIconLabelDescriptionList"/>
    <dgm:cxn modelId="{275BC4F6-709B-43A2-BBD4-E84670096323}" type="presParOf" srcId="{A499C034-78C2-4954-9BE0-758455625EEA}" destId="{D675277A-D5A0-419D-9322-E48738DBB64A}" srcOrd="4" destOrd="0" presId="urn:microsoft.com/office/officeart/2018/5/layout/CenteredIconLabelDescriptionList"/>
    <dgm:cxn modelId="{D7280C20-3160-4220-A22C-EA82FC2FFA8D}" type="presParOf" srcId="{552B369E-AE1B-4496-B132-CCDB2ACF77C2}" destId="{BFE5D37B-8B7E-4FC3-8E31-053DD8172064}" srcOrd="5" destOrd="0" presId="urn:microsoft.com/office/officeart/2018/5/layout/CenteredIconLabelDescriptionList"/>
    <dgm:cxn modelId="{29A6DFAE-F5C0-4E33-B84F-055E5E75CA5E}" type="presParOf" srcId="{552B369E-AE1B-4496-B132-CCDB2ACF77C2}" destId="{DD2EE06E-B8D3-4305-A11B-3E8A319351F1}" srcOrd="6" destOrd="0" presId="urn:microsoft.com/office/officeart/2018/5/layout/CenteredIconLabelDescriptionList"/>
    <dgm:cxn modelId="{99440C28-6724-4FA8-96CD-0790D6BC79C6}" type="presParOf" srcId="{DD2EE06E-B8D3-4305-A11B-3E8A319351F1}" destId="{298D92B2-5694-4CAA-8B7C-995128D25621}" srcOrd="0" destOrd="0" presId="urn:microsoft.com/office/officeart/2018/5/layout/CenteredIconLabelDescriptionList"/>
    <dgm:cxn modelId="{806E0770-EF41-4487-AA86-A864998030D8}" type="presParOf" srcId="{DD2EE06E-B8D3-4305-A11B-3E8A319351F1}" destId="{5924E0C7-7BE2-4504-9C30-8063478101E8}" srcOrd="1" destOrd="0" presId="urn:microsoft.com/office/officeart/2018/5/layout/CenteredIconLabelDescriptionList"/>
    <dgm:cxn modelId="{BC590FB8-9441-47B9-A7E6-BA41C4EEB52C}" type="presParOf" srcId="{DD2EE06E-B8D3-4305-A11B-3E8A319351F1}" destId="{14E344D0-33B6-4FF9-8FDB-CAD95ED3ACFB}" srcOrd="2" destOrd="0" presId="urn:microsoft.com/office/officeart/2018/5/layout/CenteredIconLabelDescriptionList"/>
    <dgm:cxn modelId="{337CCBDF-D605-4A7C-8EA8-8DD0F1F4DA9B}" type="presParOf" srcId="{DD2EE06E-B8D3-4305-A11B-3E8A319351F1}" destId="{8A60FF55-FDD0-4AEF-BE4C-682647AC96BA}" srcOrd="3" destOrd="0" presId="urn:microsoft.com/office/officeart/2018/5/layout/CenteredIconLabelDescriptionList"/>
    <dgm:cxn modelId="{31E198AA-FA6D-4C5F-B05A-6EAEC727E54D}" type="presParOf" srcId="{DD2EE06E-B8D3-4305-A11B-3E8A319351F1}" destId="{D8168938-A1ED-4DF1-BFC6-9F54FB1D3906}" srcOrd="4" destOrd="0" presId="urn:microsoft.com/office/officeart/2018/5/layout/CenteredIconLabelDescription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0FA788-A170-48C4-8BB6-57730E9B38EA}">
      <dsp:nvSpPr>
        <dsp:cNvPr id="0" name=""/>
        <dsp:cNvSpPr/>
      </dsp:nvSpPr>
      <dsp:spPr>
        <a:xfrm>
          <a:off x="455916" y="381064"/>
          <a:ext cx="481893" cy="48189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A890EB2-A79E-4349-BA75-2C0910F87C4C}">
      <dsp:nvSpPr>
        <dsp:cNvPr id="0" name=""/>
        <dsp:cNvSpPr/>
      </dsp:nvSpPr>
      <dsp:spPr>
        <a:xfrm>
          <a:off x="8444" y="1020105"/>
          <a:ext cx="1376838" cy="2855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a:t>Regional Organization with Membership</a:t>
          </a:r>
        </a:p>
      </dsp:txBody>
      <dsp:txXfrm>
        <a:off x="8444" y="1020105"/>
        <a:ext cx="1376838" cy="2855981"/>
      </dsp:txXfrm>
    </dsp:sp>
    <dsp:sp modelId="{C6E7EBD7-A6E2-4937-BC07-CF9ADB54BD0E}">
      <dsp:nvSpPr>
        <dsp:cNvPr id="0" name=""/>
        <dsp:cNvSpPr/>
      </dsp:nvSpPr>
      <dsp:spPr>
        <a:xfrm>
          <a:off x="8444" y="3949179"/>
          <a:ext cx="1376838" cy="86480"/>
        </a:xfrm>
        <a:prstGeom prst="rect">
          <a:avLst/>
        </a:prstGeom>
        <a:noFill/>
        <a:ln>
          <a:noFill/>
        </a:ln>
        <a:effectLst/>
      </dsp:spPr>
      <dsp:style>
        <a:lnRef idx="0">
          <a:scrgbClr r="0" g="0" b="0"/>
        </a:lnRef>
        <a:fillRef idx="0">
          <a:scrgbClr r="0" g="0" b="0"/>
        </a:fillRef>
        <a:effectRef idx="0">
          <a:scrgbClr r="0" g="0" b="0"/>
        </a:effectRef>
        <a:fontRef idx="minor"/>
      </dsp:style>
    </dsp:sp>
    <dsp:sp modelId="{7624A3D3-58DB-4B2C-A4ED-006CFD297036}">
      <dsp:nvSpPr>
        <dsp:cNvPr id="0" name=""/>
        <dsp:cNvSpPr/>
      </dsp:nvSpPr>
      <dsp:spPr>
        <a:xfrm>
          <a:off x="2073701" y="381064"/>
          <a:ext cx="481893" cy="48189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5119651-8B8B-45FC-A1F3-27086D30C916}">
      <dsp:nvSpPr>
        <dsp:cNvPr id="0" name=""/>
        <dsp:cNvSpPr/>
      </dsp:nvSpPr>
      <dsp:spPr>
        <a:xfrm>
          <a:off x="1626229" y="1020105"/>
          <a:ext cx="1376838" cy="2855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Monthly Newsletter and Special Series:  Seven Part Workforce Housing Series at </a:t>
          </a:r>
          <a:r>
            <a:rPr lang="en-US" sz="1400" kern="1200" dirty="0">
              <a:hlinkClick xmlns:r="http://schemas.openxmlformats.org/officeDocument/2006/relationships" r:id="rId5"/>
            </a:rPr>
            <a:t>https://www.nwccog.org/about/communications/e-news/</a:t>
          </a:r>
          <a:endParaRPr lang="en-US" sz="1400" kern="1200" dirty="0"/>
        </a:p>
      </dsp:txBody>
      <dsp:txXfrm>
        <a:off x="1626229" y="1020105"/>
        <a:ext cx="1376838" cy="2855981"/>
      </dsp:txXfrm>
    </dsp:sp>
    <dsp:sp modelId="{AAD1C9FC-220F-4E34-9FE0-BEB394FA8AA1}">
      <dsp:nvSpPr>
        <dsp:cNvPr id="0" name=""/>
        <dsp:cNvSpPr/>
      </dsp:nvSpPr>
      <dsp:spPr>
        <a:xfrm>
          <a:off x="1626229" y="3949179"/>
          <a:ext cx="1376838" cy="86480"/>
        </a:xfrm>
        <a:prstGeom prst="rect">
          <a:avLst/>
        </a:prstGeom>
        <a:noFill/>
        <a:ln>
          <a:noFill/>
        </a:ln>
        <a:effectLst/>
      </dsp:spPr>
      <dsp:style>
        <a:lnRef idx="0">
          <a:scrgbClr r="0" g="0" b="0"/>
        </a:lnRef>
        <a:fillRef idx="0">
          <a:scrgbClr r="0" g="0" b="0"/>
        </a:fillRef>
        <a:effectRef idx="0">
          <a:scrgbClr r="0" g="0" b="0"/>
        </a:effectRef>
        <a:fontRef idx="minor"/>
      </dsp:style>
    </dsp:sp>
    <dsp:sp modelId="{E85E564E-ADE8-488D-8136-8AAE049B6E72}">
      <dsp:nvSpPr>
        <dsp:cNvPr id="0" name=""/>
        <dsp:cNvSpPr/>
      </dsp:nvSpPr>
      <dsp:spPr>
        <a:xfrm>
          <a:off x="3691486" y="381064"/>
          <a:ext cx="481893" cy="481893"/>
        </a:xfrm>
        <a:prstGeom prst="rect">
          <a:avLst/>
        </a:prstGeom>
        <a:blipFill>
          <a:blip xmlns:r="http://schemas.openxmlformats.org/officeDocument/2006/relationships"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D102BF6-7484-4290-BA74-AE94EEACA098}">
      <dsp:nvSpPr>
        <dsp:cNvPr id="0" name=""/>
        <dsp:cNvSpPr/>
      </dsp:nvSpPr>
      <dsp:spPr>
        <a:xfrm>
          <a:off x="3244014" y="1020105"/>
          <a:ext cx="1376838" cy="2855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2023 Workforce Housing Report, and 2020 Older Adult Housing Needs Assessment</a:t>
          </a:r>
        </a:p>
        <a:p>
          <a:pPr marL="0" lvl="0" indent="0" algn="ctr" defTabSz="622300">
            <a:lnSpc>
              <a:spcPct val="100000"/>
            </a:lnSpc>
            <a:spcBef>
              <a:spcPct val="0"/>
            </a:spcBef>
            <a:spcAft>
              <a:spcPct val="35000"/>
            </a:spcAft>
            <a:buNone/>
            <a:defRPr b="1"/>
          </a:pPr>
          <a:r>
            <a:rPr lang="en-US" sz="1400" kern="1200" dirty="0"/>
            <a:t>At </a:t>
          </a:r>
          <a:r>
            <a:rPr lang="en-US" sz="1400" kern="1200" dirty="0">
              <a:hlinkClick xmlns:r="http://schemas.openxmlformats.org/officeDocument/2006/relationships" r:id="rId8"/>
            </a:rPr>
            <a:t>https://www.nwccog.org/programs/member-services/reports/</a:t>
          </a:r>
          <a:endParaRPr lang="en-US" sz="1400" kern="1200" dirty="0"/>
        </a:p>
        <a:p>
          <a:pPr marL="0" lvl="0" indent="0" algn="ctr" defTabSz="622300">
            <a:lnSpc>
              <a:spcPct val="100000"/>
            </a:lnSpc>
            <a:spcBef>
              <a:spcPct val="0"/>
            </a:spcBef>
            <a:spcAft>
              <a:spcPct val="35000"/>
            </a:spcAft>
            <a:buNone/>
            <a:defRPr b="1"/>
          </a:pPr>
          <a:endParaRPr lang="en-US" sz="1400" kern="1200" dirty="0"/>
        </a:p>
      </dsp:txBody>
      <dsp:txXfrm>
        <a:off x="3244014" y="1020105"/>
        <a:ext cx="1376838" cy="2855981"/>
      </dsp:txXfrm>
    </dsp:sp>
    <dsp:sp modelId="{D675277A-D5A0-419D-9322-E48738DBB64A}">
      <dsp:nvSpPr>
        <dsp:cNvPr id="0" name=""/>
        <dsp:cNvSpPr/>
      </dsp:nvSpPr>
      <dsp:spPr>
        <a:xfrm>
          <a:off x="3244014" y="3949179"/>
          <a:ext cx="1376838" cy="86480"/>
        </a:xfrm>
        <a:prstGeom prst="rect">
          <a:avLst/>
        </a:prstGeom>
        <a:noFill/>
        <a:ln>
          <a:noFill/>
        </a:ln>
        <a:effectLst/>
      </dsp:spPr>
      <dsp:style>
        <a:lnRef idx="0">
          <a:scrgbClr r="0" g="0" b="0"/>
        </a:lnRef>
        <a:fillRef idx="0">
          <a:scrgbClr r="0" g="0" b="0"/>
        </a:fillRef>
        <a:effectRef idx="0">
          <a:scrgbClr r="0" g="0" b="0"/>
        </a:effectRef>
        <a:fontRef idx="minor"/>
      </dsp:style>
    </dsp:sp>
    <dsp:sp modelId="{298D92B2-5694-4CAA-8B7C-995128D25621}">
      <dsp:nvSpPr>
        <dsp:cNvPr id="0" name=""/>
        <dsp:cNvSpPr/>
      </dsp:nvSpPr>
      <dsp:spPr>
        <a:xfrm>
          <a:off x="5314882" y="381064"/>
          <a:ext cx="481893" cy="481893"/>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4E344D0-33B6-4FF9-8FDB-CAD95ED3ACFB}">
      <dsp:nvSpPr>
        <dsp:cNvPr id="0" name=""/>
        <dsp:cNvSpPr/>
      </dsp:nvSpPr>
      <dsp:spPr>
        <a:xfrm>
          <a:off x="4861799" y="1020105"/>
          <a:ext cx="1388059" cy="28559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622300">
            <a:lnSpc>
              <a:spcPct val="100000"/>
            </a:lnSpc>
            <a:spcBef>
              <a:spcPct val="0"/>
            </a:spcBef>
            <a:spcAft>
              <a:spcPct val="35000"/>
            </a:spcAft>
            <a:buNone/>
            <a:defRPr b="1"/>
          </a:pPr>
          <a:r>
            <a:rPr lang="en-US" sz="1400" kern="1200" dirty="0"/>
            <a:t>How I got into this Conference:</a:t>
          </a:r>
        </a:p>
        <a:p>
          <a:pPr marL="0" lvl="0" indent="0" algn="ctr" defTabSz="622300">
            <a:lnSpc>
              <a:spcPct val="100000"/>
            </a:lnSpc>
            <a:spcBef>
              <a:spcPct val="0"/>
            </a:spcBef>
            <a:spcAft>
              <a:spcPct val="35000"/>
            </a:spcAft>
            <a:buNone/>
            <a:defRPr b="1"/>
          </a:pPr>
          <a:r>
            <a:rPr lang="en-US" sz="1400" kern="1200" dirty="0"/>
            <a:t>I wrote a Newsletter: </a:t>
          </a:r>
          <a:r>
            <a:rPr lang="en-US" sz="1400" b="1" i="1" kern="1200" dirty="0"/>
            <a:t>Devastation in CA, it could happen here. </a:t>
          </a:r>
        </a:p>
        <a:p>
          <a:pPr marL="0" lvl="0" indent="0" algn="ctr" defTabSz="622300">
            <a:lnSpc>
              <a:spcPct val="100000"/>
            </a:lnSpc>
            <a:spcBef>
              <a:spcPct val="0"/>
            </a:spcBef>
            <a:spcAft>
              <a:spcPct val="35000"/>
            </a:spcAft>
            <a:buNone/>
            <a:defRPr b="1"/>
          </a:pPr>
          <a:r>
            <a:rPr lang="en-US" sz="1400" i="1" kern="1200" dirty="0">
              <a:latin typeface="Bahnschrift SemiBold Condensed" panose="020B0502040204020203" pitchFamily="34" charset="0"/>
            </a:rPr>
            <a:t>Not a Housing wizard</a:t>
          </a:r>
        </a:p>
        <a:p>
          <a:pPr marL="0" lvl="0" indent="0" algn="ctr" defTabSz="622300">
            <a:lnSpc>
              <a:spcPct val="100000"/>
            </a:lnSpc>
            <a:spcBef>
              <a:spcPct val="0"/>
            </a:spcBef>
            <a:spcAft>
              <a:spcPct val="35000"/>
            </a:spcAft>
            <a:buNone/>
            <a:defRPr b="1"/>
          </a:pPr>
          <a:r>
            <a:rPr lang="en-US" sz="1400" kern="1200" dirty="0"/>
            <a:t>Not an Insurance expert</a:t>
          </a:r>
        </a:p>
        <a:p>
          <a:pPr marL="0" lvl="0" indent="0" algn="ctr" defTabSz="622300">
            <a:lnSpc>
              <a:spcPct val="100000"/>
            </a:lnSpc>
            <a:spcBef>
              <a:spcPct val="0"/>
            </a:spcBef>
            <a:spcAft>
              <a:spcPct val="35000"/>
            </a:spcAft>
            <a:buNone/>
            <a:defRPr b="1"/>
          </a:pPr>
          <a:r>
            <a:rPr lang="en-US" sz="1400" b="1" i="1" kern="1200" dirty="0"/>
            <a:t> </a:t>
          </a:r>
          <a:endParaRPr lang="en-US" sz="1400" kern="1200" dirty="0"/>
        </a:p>
      </dsp:txBody>
      <dsp:txXfrm>
        <a:off x="4861799" y="1020105"/>
        <a:ext cx="1388059" cy="2855981"/>
      </dsp:txXfrm>
    </dsp:sp>
    <dsp:sp modelId="{D8168938-A1ED-4DF1-BFC6-9F54FB1D3906}">
      <dsp:nvSpPr>
        <dsp:cNvPr id="0" name=""/>
        <dsp:cNvSpPr/>
      </dsp:nvSpPr>
      <dsp:spPr>
        <a:xfrm>
          <a:off x="4867409" y="3949179"/>
          <a:ext cx="1376838" cy="864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endParaRPr lang="en-US" sz="1100" kern="1200" dirty="0"/>
        </a:p>
      </dsp:txBody>
      <dsp:txXfrm>
        <a:off x="4867409" y="3949179"/>
        <a:ext cx="1376838" cy="86480"/>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E0F4120-6D47-4B77-AD10-5F63B928F6A3}" type="datetimeFigureOut">
              <a:rPr lang="en-US" smtClean="0"/>
              <a:t>4/9/2025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AA2A50-61D3-4F2C-A5CB-8258A540B7EE}" type="slidenum">
              <a:rPr lang="en-US" smtClean="0"/>
              <a:t>‹#›</a:t>
            </a:fld>
            <a:endParaRPr lang="en-US"/>
          </a:p>
        </p:txBody>
      </p:sp>
    </p:spTree>
    <p:extLst>
      <p:ext uri="{BB962C8B-B14F-4D97-AF65-F5344CB8AC3E}">
        <p14:creationId xmlns:p14="http://schemas.microsoft.com/office/powerpoint/2010/main" val="4804634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Mention Counties and Municipalities, some of the most sophisticated and </a:t>
            </a:r>
            <a:r>
              <a:rPr lang="en-US" dirty="0" err="1"/>
              <a:t>longterm</a:t>
            </a:r>
            <a:r>
              <a:rPr lang="en-US" dirty="0"/>
              <a:t> housing strategies.</a:t>
            </a:r>
          </a:p>
          <a:p>
            <a:r>
              <a:rPr lang="en-US" dirty="0"/>
              <a:t>I’m proud, from Aspen being a leader more that 30 years ago, people are retiring in workforce housing, to Summit County Comb Housing Authority going to the ballot for funding, to Vail Indeed, now replicated in Winter Park and Avon.  Went to take photos for our 2023 Housing Report – took two entire rolls of film in Summit and Eagle counties</a:t>
            </a:r>
          </a:p>
          <a:p>
            <a:endParaRPr lang="en-US" dirty="0"/>
          </a:p>
        </p:txBody>
      </p:sp>
      <p:sp>
        <p:nvSpPr>
          <p:cNvPr id="4" name="Slide Number Placeholder 3"/>
          <p:cNvSpPr>
            <a:spLocks noGrp="1"/>
          </p:cNvSpPr>
          <p:nvPr>
            <p:ph type="sldNum" sz="quarter" idx="5"/>
          </p:nvPr>
        </p:nvSpPr>
        <p:spPr/>
        <p:txBody>
          <a:bodyPr/>
          <a:lstStyle/>
          <a:p>
            <a:fld id="{41AA2A50-61D3-4F2C-A5CB-8258A540B7EE}" type="slidenum">
              <a:rPr lang="en-US" smtClean="0"/>
              <a:t>1</a:t>
            </a:fld>
            <a:endParaRPr lang="en-US"/>
          </a:p>
        </p:txBody>
      </p:sp>
    </p:spTree>
    <p:extLst>
      <p:ext uri="{BB962C8B-B14F-4D97-AF65-F5344CB8AC3E}">
        <p14:creationId xmlns:p14="http://schemas.microsoft.com/office/powerpoint/2010/main" val="29993013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wildfires – Colorado Sun 3/7/2025 </a:t>
            </a:r>
            <a:r>
              <a:rPr lang="en-US" i="1" dirty="0"/>
              <a:t>Are wildfires becoming more frequent in Colorado?</a:t>
            </a:r>
          </a:p>
          <a:p>
            <a:r>
              <a:rPr lang="en-US" dirty="0"/>
              <a:t>Nine of 10 -  Headwaters Economics</a:t>
            </a:r>
          </a:p>
          <a:p>
            <a:r>
              <a:rPr lang="en-US" dirty="0"/>
              <a:t>Drought, Scientific American, National Geo, Sports Illustrated and LA Times https://www.latimes.com/environment/story/2024-07-30/megadrought-ucla-research</a:t>
            </a:r>
          </a:p>
          <a:p>
            <a:endParaRPr lang="en-US" dirty="0"/>
          </a:p>
        </p:txBody>
      </p:sp>
      <p:sp>
        <p:nvSpPr>
          <p:cNvPr id="4" name="Slide Number Placeholder 3"/>
          <p:cNvSpPr>
            <a:spLocks noGrp="1"/>
          </p:cNvSpPr>
          <p:nvPr>
            <p:ph type="sldNum" sz="quarter" idx="5"/>
          </p:nvPr>
        </p:nvSpPr>
        <p:spPr/>
        <p:txBody>
          <a:bodyPr/>
          <a:lstStyle/>
          <a:p>
            <a:fld id="{41AA2A50-61D3-4F2C-A5CB-8258A540B7EE}" type="slidenum">
              <a:rPr lang="en-US" smtClean="0"/>
              <a:t>2</a:t>
            </a:fld>
            <a:endParaRPr lang="en-US"/>
          </a:p>
        </p:txBody>
      </p:sp>
    </p:spTree>
    <p:extLst>
      <p:ext uri="{BB962C8B-B14F-4D97-AF65-F5344CB8AC3E}">
        <p14:creationId xmlns:p14="http://schemas.microsoft.com/office/powerpoint/2010/main" val="1309565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7E828F-83C3-C81F-E1E4-FDCD736F919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68773E-33F2-13D4-8A87-886C4B8099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9436395-FD05-9700-A6C1-FBD03B2D436F}"/>
              </a:ext>
            </a:extLst>
          </p:cNvPr>
          <p:cNvSpPr>
            <a:spLocks noGrp="1"/>
          </p:cNvSpPr>
          <p:nvPr>
            <p:ph type="body" idx="1"/>
          </p:nvPr>
        </p:nvSpPr>
        <p:spPr/>
        <p:txBody>
          <a:bodyPr/>
          <a:lstStyle/>
          <a:p>
            <a:r>
              <a:rPr lang="en-US" dirty="0"/>
              <a:t># wildfires – Colorado Sun 3/7/2025</a:t>
            </a:r>
          </a:p>
          <a:p>
            <a:r>
              <a:rPr lang="en-US" dirty="0"/>
              <a:t>Nine of 10 -  Headwaters Economics</a:t>
            </a:r>
          </a:p>
        </p:txBody>
      </p:sp>
      <p:sp>
        <p:nvSpPr>
          <p:cNvPr id="4" name="Slide Number Placeholder 3">
            <a:extLst>
              <a:ext uri="{FF2B5EF4-FFF2-40B4-BE49-F238E27FC236}">
                <a16:creationId xmlns:a16="http://schemas.microsoft.com/office/drawing/2014/main" id="{9B936F58-7028-D661-9908-2F00CD519B19}"/>
              </a:ext>
            </a:extLst>
          </p:cNvPr>
          <p:cNvSpPr>
            <a:spLocks noGrp="1"/>
          </p:cNvSpPr>
          <p:nvPr>
            <p:ph type="sldNum" sz="quarter" idx="5"/>
          </p:nvPr>
        </p:nvSpPr>
        <p:spPr/>
        <p:txBody>
          <a:bodyPr/>
          <a:lstStyle/>
          <a:p>
            <a:fld id="{41AA2A50-61D3-4F2C-A5CB-8258A540B7EE}" type="slidenum">
              <a:rPr lang="en-US" smtClean="0"/>
              <a:t>3</a:t>
            </a:fld>
            <a:endParaRPr lang="en-US"/>
          </a:p>
        </p:txBody>
      </p:sp>
    </p:spTree>
    <p:extLst>
      <p:ext uri="{BB962C8B-B14F-4D97-AF65-F5344CB8AC3E}">
        <p14:creationId xmlns:p14="http://schemas.microsoft.com/office/powerpoint/2010/main" val="21874833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Eagle County – serial passing of files system-went online. Set an internal goal for max days for Dev Review for within Zone District, max hours for building permit review and inspections. Err to speed—bureaucrats cost money, the private sector isn’t against you.</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Deed Restrictions.  Cooperate with other agencies to build housing in public lands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
        <p:nvSpPr>
          <p:cNvPr id="4" name="Slide Number Placeholder 3"/>
          <p:cNvSpPr>
            <a:spLocks noGrp="1"/>
          </p:cNvSpPr>
          <p:nvPr>
            <p:ph type="sldNum" sz="quarter" idx="5"/>
          </p:nvPr>
        </p:nvSpPr>
        <p:spPr/>
        <p:txBody>
          <a:bodyPr/>
          <a:lstStyle/>
          <a:p>
            <a:fld id="{41AA2A50-61D3-4F2C-A5CB-8258A540B7EE}" type="slidenum">
              <a:rPr lang="en-US" smtClean="0"/>
              <a:t>5</a:t>
            </a:fld>
            <a:endParaRPr lang="en-US"/>
          </a:p>
        </p:txBody>
      </p:sp>
    </p:spTree>
    <p:extLst>
      <p:ext uri="{BB962C8B-B14F-4D97-AF65-F5344CB8AC3E}">
        <p14:creationId xmlns:p14="http://schemas.microsoft.com/office/powerpoint/2010/main" val="10118609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1AA2A50-61D3-4F2C-A5CB-8258A540B7EE}" type="slidenum">
              <a:rPr lang="en-US" smtClean="0"/>
              <a:t>6</a:t>
            </a:fld>
            <a:endParaRPr lang="en-US"/>
          </a:p>
        </p:txBody>
      </p:sp>
    </p:spTree>
    <p:extLst>
      <p:ext uri="{BB962C8B-B14F-4D97-AF65-F5344CB8AC3E}">
        <p14:creationId xmlns:p14="http://schemas.microsoft.com/office/powerpoint/2010/main" val="23225994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4183703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18564305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48180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34368836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2188333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5244960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6647694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22462261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2881838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0DC5FD-BE5A-49CC-8F07-0C1EF342E0C5}" type="datetimeFigureOut">
              <a:rPr lang="en-US" smtClean="0"/>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24902844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0DC5FD-BE5A-49CC-8F07-0C1EF342E0C5}" type="datetimeFigureOut">
              <a:rPr lang="en-US" smtClean="0"/>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4767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0DC5FD-BE5A-49CC-8F07-0C1EF342E0C5}" type="datetimeFigureOut">
              <a:rPr lang="en-US" smtClean="0"/>
              <a:t>4/9/2025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616308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0DC5FD-BE5A-49CC-8F07-0C1EF342E0C5}" type="datetimeFigureOut">
              <a:rPr lang="en-US" smtClean="0"/>
              <a:t>4/9/2025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1656087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0DC5FD-BE5A-49CC-8F07-0C1EF342E0C5}" type="datetimeFigureOut">
              <a:rPr lang="en-US" smtClean="0"/>
              <a:t>4/9/2025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8868431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60DC5FD-BE5A-49CC-8F07-0C1EF342E0C5}" type="datetimeFigureOut">
              <a:rPr lang="en-US" smtClean="0"/>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3454347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0DC5FD-BE5A-49CC-8F07-0C1EF342E0C5}" type="datetimeFigureOut">
              <a:rPr lang="en-US" smtClean="0"/>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8FDFC-246B-459D-90A6-4CCF8993F663}" type="slidenum">
              <a:rPr lang="en-US" smtClean="0"/>
              <a:t>‹#›</a:t>
            </a:fld>
            <a:endParaRPr lang="en-US"/>
          </a:p>
        </p:txBody>
      </p:sp>
    </p:spTree>
    <p:extLst>
      <p:ext uri="{BB962C8B-B14F-4D97-AF65-F5344CB8AC3E}">
        <p14:creationId xmlns:p14="http://schemas.microsoft.com/office/powerpoint/2010/main" val="785557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0DC5FD-BE5A-49CC-8F07-0C1EF342E0C5}" type="datetimeFigureOut">
              <a:rPr lang="en-US" smtClean="0"/>
              <a:t>4/9/2025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13B8FDFC-246B-459D-90A6-4CCF8993F663}" type="slidenum">
              <a:rPr lang="en-US" smtClean="0"/>
              <a:t>‹#›</a:t>
            </a:fld>
            <a:endParaRPr lang="en-US"/>
          </a:p>
        </p:txBody>
      </p:sp>
    </p:spTree>
    <p:extLst>
      <p:ext uri="{BB962C8B-B14F-4D97-AF65-F5344CB8AC3E}">
        <p14:creationId xmlns:p14="http://schemas.microsoft.com/office/powerpoint/2010/main" val="10693579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 Id="rId9" Type="http://schemas.openxmlformats.org/officeDocument/2006/relationships/image" Target="../media/image10.jpg"/></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2.jpe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6C85D7A-72B7-133A-C729-6DABC32A0BF2}"/>
              </a:ext>
            </a:extLst>
          </p:cNvPr>
          <p:cNvPicPr>
            <a:picLocks noChangeAspect="1"/>
          </p:cNvPicPr>
          <p:nvPr/>
        </p:nvPicPr>
        <p:blipFill>
          <a:blip r:embed="rId3"/>
          <a:stretch>
            <a:fillRect/>
          </a:stretch>
        </p:blipFill>
        <p:spPr>
          <a:xfrm>
            <a:off x="6599209" y="531523"/>
            <a:ext cx="3902015" cy="2621432"/>
          </a:xfrm>
          <a:prstGeom prst="rect">
            <a:avLst/>
          </a:prstGeom>
        </p:spPr>
      </p:pic>
      <p:sp>
        <p:nvSpPr>
          <p:cNvPr id="2" name="Title 1">
            <a:extLst>
              <a:ext uri="{FF2B5EF4-FFF2-40B4-BE49-F238E27FC236}">
                <a16:creationId xmlns:a16="http://schemas.microsoft.com/office/drawing/2014/main" id="{0F2FA84C-A759-00C7-5E98-66D7F45A917B}"/>
              </a:ext>
            </a:extLst>
          </p:cNvPr>
          <p:cNvSpPr>
            <a:spLocks noGrp="1"/>
          </p:cNvSpPr>
          <p:nvPr>
            <p:ph type="title"/>
          </p:nvPr>
        </p:nvSpPr>
        <p:spPr>
          <a:xfrm>
            <a:off x="306398" y="316302"/>
            <a:ext cx="8596668" cy="1943819"/>
          </a:xfrm>
        </p:spPr>
        <p:txBody>
          <a:bodyPr>
            <a:normAutofit/>
          </a:bodyPr>
          <a:lstStyle/>
          <a:p>
            <a:r>
              <a:rPr lang="en-US" dirty="0"/>
              <a:t>What is Northwest Colorado Council of Governments (</a:t>
            </a:r>
            <a:r>
              <a:rPr lang="en-US" dirty="0">
                <a:solidFill>
                  <a:schemeClr val="accent1">
                    <a:lumMod val="50000"/>
                  </a:schemeClr>
                </a:solidFill>
              </a:rPr>
              <a:t>NWCCOG</a:t>
            </a:r>
            <a:r>
              <a:rPr lang="en-US" dirty="0"/>
              <a:t>)? </a:t>
            </a:r>
            <a:br>
              <a:rPr lang="en-US" dirty="0"/>
            </a:br>
            <a:r>
              <a:rPr lang="en-US" dirty="0">
                <a:solidFill>
                  <a:schemeClr val="accent1">
                    <a:lumMod val="75000"/>
                  </a:schemeClr>
                </a:solidFill>
              </a:rPr>
              <a:t>Who is Jon Stavney?</a:t>
            </a:r>
          </a:p>
        </p:txBody>
      </p:sp>
      <p:graphicFrame>
        <p:nvGraphicFramePr>
          <p:cNvPr id="6" name="Content Placeholder 2">
            <a:extLst>
              <a:ext uri="{FF2B5EF4-FFF2-40B4-BE49-F238E27FC236}">
                <a16:creationId xmlns:a16="http://schemas.microsoft.com/office/drawing/2014/main" id="{11B74F67-4E12-F1F7-1DEC-3BFFBBDBA534}"/>
              </a:ext>
            </a:extLst>
          </p:cNvPr>
          <p:cNvGraphicFramePr>
            <a:graphicFrameLocks noGrp="1"/>
          </p:cNvGraphicFramePr>
          <p:nvPr>
            <p:ph idx="1"/>
            <p:extLst>
              <p:ext uri="{D42A27DB-BD31-4B8C-83A1-F6EECF244321}">
                <p14:modId xmlns:p14="http://schemas.microsoft.com/office/powerpoint/2010/main" val="2402673322"/>
              </p:ext>
            </p:extLst>
          </p:nvPr>
        </p:nvGraphicFramePr>
        <p:xfrm>
          <a:off x="3470057" y="2260121"/>
          <a:ext cx="6258303" cy="441672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8" name="Picture 7" descr="Two dogs sitting next to each other&#10;&#10;AI-generated content may be incorrect.">
            <a:extLst>
              <a:ext uri="{FF2B5EF4-FFF2-40B4-BE49-F238E27FC236}">
                <a16:creationId xmlns:a16="http://schemas.microsoft.com/office/drawing/2014/main" id="{89B967C1-E3A9-BFC7-AE46-517220C59FBC}"/>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306399" y="2260121"/>
            <a:ext cx="3209626" cy="3174521"/>
          </a:xfrm>
          <a:prstGeom prst="rect">
            <a:avLst/>
          </a:prstGeom>
        </p:spPr>
      </p:pic>
    </p:spTree>
    <p:extLst>
      <p:ext uri="{BB962C8B-B14F-4D97-AF65-F5344CB8AC3E}">
        <p14:creationId xmlns:p14="http://schemas.microsoft.com/office/powerpoint/2010/main" val="2928709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3" name="Rectangle 12">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Connector 14">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11313"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7" name="Straight Connector 16">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3290979"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9"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2568"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04534"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Isosceles Triangle 22">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33425"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5592"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72758"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Freeform: Shape 28">
            <a:extLst>
              <a:ext uri="{FF2B5EF4-FFF2-40B4-BE49-F238E27FC236}">
                <a16:creationId xmlns:a16="http://schemas.microsoft.com/office/drawing/2014/main" id="{A5EC319D-0FEA-4B95-A3EA-01E35672C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97631" y="-8467"/>
            <a:ext cx="5994369" cy="6866467"/>
          </a:xfrm>
          <a:custGeom>
            <a:avLst/>
            <a:gdLst>
              <a:gd name="connsiteX0" fmla="*/ 0 w 5994369"/>
              <a:gd name="connsiteY0" fmla="*/ 0 h 6866467"/>
              <a:gd name="connsiteX1" fmla="*/ 1249825 w 5994369"/>
              <a:gd name="connsiteY1" fmla="*/ 0 h 6866467"/>
              <a:gd name="connsiteX2" fmla="*/ 1249825 w 5994369"/>
              <a:gd name="connsiteY2" fmla="*/ 8467 h 6866467"/>
              <a:gd name="connsiteX3" fmla="*/ 5994369 w 5994369"/>
              <a:gd name="connsiteY3" fmla="*/ 8467 h 6866467"/>
              <a:gd name="connsiteX4" fmla="*/ 5994369 w 5994369"/>
              <a:gd name="connsiteY4" fmla="*/ 6866467 h 6866467"/>
              <a:gd name="connsiteX5" fmla="*/ 1249825 w 5994369"/>
              <a:gd name="connsiteY5" fmla="*/ 6866467 h 6866467"/>
              <a:gd name="connsiteX6" fmla="*/ 1109382 w 5994369"/>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994369" h="6866467">
                <a:moveTo>
                  <a:pt x="0" y="0"/>
                </a:moveTo>
                <a:lnTo>
                  <a:pt x="1249825" y="0"/>
                </a:lnTo>
                <a:lnTo>
                  <a:pt x="1249825" y="8467"/>
                </a:lnTo>
                <a:lnTo>
                  <a:pt x="5994369" y="8467"/>
                </a:lnTo>
                <a:lnTo>
                  <a:pt x="5994369" y="6866467"/>
                </a:lnTo>
                <a:lnTo>
                  <a:pt x="1249825" y="6866467"/>
                </a:lnTo>
                <a:lnTo>
                  <a:pt x="1109382" y="6866467"/>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E533E7A-002A-B915-848A-02155747CF9F}"/>
              </a:ext>
            </a:extLst>
          </p:cNvPr>
          <p:cNvSpPr>
            <a:spLocks noGrp="1"/>
          </p:cNvSpPr>
          <p:nvPr>
            <p:ph type="title"/>
          </p:nvPr>
        </p:nvSpPr>
        <p:spPr>
          <a:xfrm>
            <a:off x="5230761" y="-300887"/>
            <a:ext cx="6431159" cy="2725793"/>
          </a:xfrm>
        </p:spPr>
        <p:txBody>
          <a:bodyPr anchor="ctr">
            <a:normAutofit/>
          </a:bodyPr>
          <a:lstStyle/>
          <a:p>
            <a:pPr>
              <a:lnSpc>
                <a:spcPct val="90000"/>
              </a:lnSpc>
            </a:pPr>
            <a:r>
              <a:rPr lang="en-US" sz="4400" dirty="0">
                <a:solidFill>
                  <a:srgbClr val="FFFFFF"/>
                </a:solidFill>
              </a:rPr>
              <a:t>Cost Factors of </a:t>
            </a:r>
            <a:br>
              <a:rPr lang="en-US" sz="4400" dirty="0">
                <a:solidFill>
                  <a:srgbClr val="FFFFFF"/>
                </a:solidFill>
              </a:rPr>
            </a:br>
            <a:r>
              <a:rPr lang="en-US" sz="4400" dirty="0">
                <a:solidFill>
                  <a:srgbClr val="FFFFFF"/>
                </a:solidFill>
              </a:rPr>
              <a:t>Homeownership </a:t>
            </a:r>
            <a:br>
              <a:rPr lang="en-US" sz="4400" dirty="0">
                <a:solidFill>
                  <a:srgbClr val="FFFFFF"/>
                </a:solidFill>
              </a:rPr>
            </a:br>
            <a:r>
              <a:rPr lang="en-US" sz="4400" dirty="0">
                <a:solidFill>
                  <a:srgbClr val="FFFFFF"/>
                </a:solidFill>
              </a:rPr>
              <a:t>Beyond our Control</a:t>
            </a:r>
          </a:p>
        </p:txBody>
      </p:sp>
      <p:pic>
        <p:nvPicPr>
          <p:cNvPr id="6" name="Picture 2" descr="2024 was the hottest year on record, NASA and NOAA confirm - Los Angeles  Times">
            <a:extLst>
              <a:ext uri="{FF2B5EF4-FFF2-40B4-BE49-F238E27FC236}">
                <a16:creationId xmlns:a16="http://schemas.microsoft.com/office/drawing/2014/main" id="{C2D2C807-2D1F-57F8-EB16-D93C1EA0788E}"/>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33336" y="421614"/>
            <a:ext cx="3585015" cy="525277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DCC89FF-847F-3B39-7282-987E1D6E0DAB}"/>
              </a:ext>
            </a:extLst>
          </p:cNvPr>
          <p:cNvSpPr>
            <a:spLocks noGrp="1"/>
          </p:cNvSpPr>
          <p:nvPr>
            <p:ph idx="1"/>
          </p:nvPr>
        </p:nvSpPr>
        <p:spPr>
          <a:xfrm>
            <a:off x="6685472" y="2928242"/>
            <a:ext cx="5287013" cy="3960062"/>
          </a:xfrm>
        </p:spPr>
        <p:txBody>
          <a:bodyPr anchor="t">
            <a:normAutofit/>
          </a:bodyPr>
          <a:lstStyle/>
          <a:p>
            <a:pPr>
              <a:lnSpc>
                <a:spcPct val="90000"/>
              </a:lnSpc>
            </a:pPr>
            <a:r>
              <a:rPr lang="en-US" sz="1400" dirty="0">
                <a:solidFill>
                  <a:srgbClr val="FFFFFF"/>
                </a:solidFill>
              </a:rPr>
              <a:t>Climate Change in CO</a:t>
            </a:r>
            <a:r>
              <a:rPr lang="en-US" sz="1400" dirty="0">
                <a:solidFill>
                  <a:srgbClr val="FFFFFF"/>
                </a:solidFill>
                <a:sym typeface="Wingdings" panose="05000000000000000000" pitchFamily="2" charset="2"/>
              </a:rPr>
              <a:t> Fire &amp; Ice &amp; Rain &amp; Flooding </a:t>
            </a:r>
            <a:endParaRPr lang="en-US" sz="1400" dirty="0">
              <a:solidFill>
                <a:srgbClr val="FFFFFF"/>
              </a:solidFill>
            </a:endParaRPr>
          </a:p>
          <a:p>
            <a:pPr lvl="1">
              <a:lnSpc>
                <a:spcPct val="90000"/>
              </a:lnSpc>
            </a:pPr>
            <a:r>
              <a:rPr lang="en-US" sz="1400" dirty="0">
                <a:solidFill>
                  <a:srgbClr val="FFFFFF"/>
                </a:solidFill>
              </a:rPr>
              <a:t>Past 10 years are hottest in 200 years of recordkeeping, 2024 World 1.55 C higher</a:t>
            </a:r>
          </a:p>
          <a:p>
            <a:pPr lvl="1">
              <a:lnSpc>
                <a:spcPct val="90000"/>
              </a:lnSpc>
            </a:pPr>
            <a:r>
              <a:rPr lang="en-US" sz="1400" dirty="0">
                <a:solidFill>
                  <a:srgbClr val="FFFFFF"/>
                </a:solidFill>
              </a:rPr>
              <a:t>Drought  Since 2000 is driest 22 yrs in at least 1,200 years in Colorado River Drainage/</a:t>
            </a:r>
            <a:r>
              <a:rPr lang="en-US" sz="1400" dirty="0" err="1">
                <a:solidFill>
                  <a:srgbClr val="FFFFFF"/>
                </a:solidFill>
              </a:rPr>
              <a:t>Plateu</a:t>
            </a:r>
            <a:r>
              <a:rPr lang="en-US" sz="1400" dirty="0">
                <a:solidFill>
                  <a:srgbClr val="FFFFFF"/>
                </a:solidFill>
              </a:rPr>
              <a:t>.</a:t>
            </a:r>
          </a:p>
          <a:p>
            <a:pPr lvl="1">
              <a:lnSpc>
                <a:spcPct val="90000"/>
              </a:lnSpc>
            </a:pPr>
            <a:r>
              <a:rPr lang="en-US" sz="1400" dirty="0">
                <a:solidFill>
                  <a:srgbClr val="FFFFFF"/>
                </a:solidFill>
              </a:rPr>
              <a:t>Colorado’s 20 largest Wildfires all occurred since 2001</a:t>
            </a:r>
          </a:p>
          <a:p>
            <a:pPr lvl="1">
              <a:lnSpc>
                <a:spcPct val="90000"/>
              </a:lnSpc>
            </a:pPr>
            <a:r>
              <a:rPr lang="en-US" sz="1400" dirty="0">
                <a:solidFill>
                  <a:srgbClr val="FFFFFF"/>
                </a:solidFill>
              </a:rPr>
              <a:t>Number of Wildfires in Colorado increased 2X – 3,400 (2020) to 7,300 (2023)</a:t>
            </a:r>
          </a:p>
          <a:p>
            <a:pPr lvl="1">
              <a:lnSpc>
                <a:spcPct val="90000"/>
              </a:lnSpc>
            </a:pPr>
            <a:r>
              <a:rPr lang="en-US" sz="1400" dirty="0">
                <a:solidFill>
                  <a:srgbClr val="FFFFFF"/>
                </a:solidFill>
              </a:rPr>
              <a:t>Since 2017, 9 of 10 most costly wildfires occurred </a:t>
            </a:r>
          </a:p>
          <a:p>
            <a:pPr lvl="1">
              <a:lnSpc>
                <a:spcPct val="90000"/>
              </a:lnSpc>
            </a:pPr>
            <a:r>
              <a:rPr lang="en-US" sz="1400" dirty="0">
                <a:solidFill>
                  <a:srgbClr val="FFFFFF"/>
                </a:solidFill>
              </a:rPr>
              <a:t>CO is 4th highest costs state in the nation for Hail events (400 in 2023)</a:t>
            </a:r>
          </a:p>
          <a:p>
            <a:pPr lvl="1">
              <a:lnSpc>
                <a:spcPct val="90000"/>
              </a:lnSpc>
            </a:pPr>
            <a:r>
              <a:rPr lang="en-US" sz="1400" dirty="0">
                <a:solidFill>
                  <a:srgbClr val="FFFFFF"/>
                </a:solidFill>
              </a:rPr>
              <a:t>Hail event in Metro Denver 2017 alone cost $2.3B</a:t>
            </a:r>
          </a:p>
          <a:p>
            <a:pPr lvl="1">
              <a:lnSpc>
                <a:spcPct val="90000"/>
              </a:lnSpc>
            </a:pPr>
            <a:endParaRPr lang="en-US" sz="1400" dirty="0">
              <a:solidFill>
                <a:srgbClr val="FFFFFF"/>
              </a:solidFill>
            </a:endParaRPr>
          </a:p>
        </p:txBody>
      </p:sp>
      <p:pic>
        <p:nvPicPr>
          <p:cNvPr id="4" name="Picture 3">
            <a:extLst>
              <a:ext uri="{FF2B5EF4-FFF2-40B4-BE49-F238E27FC236}">
                <a16:creationId xmlns:a16="http://schemas.microsoft.com/office/drawing/2014/main" id="{0B6FAF6C-88C0-4D3B-4568-9227716185E9}"/>
              </a:ext>
            </a:extLst>
          </p:cNvPr>
          <p:cNvPicPr>
            <a:picLocks noChangeAspect="1"/>
          </p:cNvPicPr>
          <p:nvPr/>
        </p:nvPicPr>
        <p:blipFill>
          <a:blip r:embed="rId4"/>
          <a:stretch>
            <a:fillRect/>
          </a:stretch>
        </p:blipFill>
        <p:spPr>
          <a:xfrm>
            <a:off x="691190" y="5591092"/>
            <a:ext cx="1592230" cy="1112550"/>
          </a:xfrm>
          <a:prstGeom prst="rect">
            <a:avLst/>
          </a:prstGeom>
        </p:spPr>
      </p:pic>
      <p:pic>
        <p:nvPicPr>
          <p:cNvPr id="1026" name="Picture 2" descr="keys keys / cartoon vector and illustration, hand drawn style, isolated on white background. cartoon of a bunch of keys stock illustrations">
            <a:extLst>
              <a:ext uri="{FF2B5EF4-FFF2-40B4-BE49-F238E27FC236}">
                <a16:creationId xmlns:a16="http://schemas.microsoft.com/office/drawing/2014/main" id="{C67ABECB-155B-D614-6B33-C07B7188965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392696" y="111537"/>
            <a:ext cx="1676481" cy="16764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030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E59776-FE41-FA7B-492D-3496615DCF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B7528A-A5C1-1173-247B-A52727547E2D}"/>
              </a:ext>
            </a:extLst>
          </p:cNvPr>
          <p:cNvSpPr>
            <a:spLocks noGrp="1"/>
          </p:cNvSpPr>
          <p:nvPr>
            <p:ph type="title"/>
          </p:nvPr>
        </p:nvSpPr>
        <p:spPr>
          <a:xfrm>
            <a:off x="677334" y="297873"/>
            <a:ext cx="8596668" cy="1320800"/>
          </a:xfrm>
        </p:spPr>
        <p:txBody>
          <a:bodyPr/>
          <a:lstStyle/>
          <a:p>
            <a:r>
              <a:rPr lang="en-US" dirty="0"/>
              <a:t>Other Cost Factors for Homeownership </a:t>
            </a:r>
            <a:br>
              <a:rPr lang="en-US" dirty="0"/>
            </a:br>
            <a:r>
              <a:rPr lang="en-US" dirty="0"/>
              <a:t>							Beyond their Control</a:t>
            </a:r>
          </a:p>
        </p:txBody>
      </p:sp>
      <p:sp>
        <p:nvSpPr>
          <p:cNvPr id="3" name="Content Placeholder 2">
            <a:extLst>
              <a:ext uri="{FF2B5EF4-FFF2-40B4-BE49-F238E27FC236}">
                <a16:creationId xmlns:a16="http://schemas.microsoft.com/office/drawing/2014/main" id="{3398C2CB-0AF4-10B1-8358-1D16425FB97B}"/>
              </a:ext>
            </a:extLst>
          </p:cNvPr>
          <p:cNvSpPr>
            <a:spLocks noGrp="1"/>
          </p:cNvSpPr>
          <p:nvPr>
            <p:ph idx="1"/>
          </p:nvPr>
        </p:nvSpPr>
        <p:spPr>
          <a:xfrm>
            <a:off x="677334" y="1657870"/>
            <a:ext cx="5418666" cy="4561608"/>
          </a:xfrm>
        </p:spPr>
        <p:txBody>
          <a:bodyPr>
            <a:normAutofit/>
          </a:bodyPr>
          <a:lstStyle/>
          <a:p>
            <a:r>
              <a:rPr lang="en-US" dirty="0"/>
              <a:t>Incidents occur: God, Nature… Not You.</a:t>
            </a:r>
          </a:p>
          <a:p>
            <a:r>
              <a:rPr lang="en-US" b="1" dirty="0"/>
              <a:t>Insurance Industry- Is it the Iron Bank?</a:t>
            </a:r>
          </a:p>
          <a:p>
            <a:pPr lvl="1"/>
            <a:r>
              <a:rPr lang="en-US" sz="1800" dirty="0"/>
              <a:t>Policy Non-Renewals up 25% U.S.</a:t>
            </a:r>
          </a:p>
          <a:p>
            <a:pPr lvl="1"/>
            <a:r>
              <a:rPr lang="en-US" sz="1800" dirty="0"/>
              <a:t>Colorado has 4</a:t>
            </a:r>
            <a:r>
              <a:rPr lang="en-US" sz="1800" baseline="30000" dirty="0"/>
              <a:t>th</a:t>
            </a:r>
            <a:r>
              <a:rPr lang="en-US" sz="1800" dirty="0"/>
              <a:t> highest homeowner’s insurance in US</a:t>
            </a:r>
          </a:p>
          <a:p>
            <a:pPr lvl="1"/>
            <a:r>
              <a:rPr lang="en-US" sz="1800" dirty="0"/>
              <a:t>$4,600/yr average (FL,TX,CA are higher)</a:t>
            </a:r>
          </a:p>
          <a:p>
            <a:pPr lvl="1"/>
            <a:r>
              <a:rPr lang="en-US" sz="1800" dirty="0"/>
              <a:t>Jon’s $4,268(2022) to $11,878(2025) 178%!</a:t>
            </a:r>
          </a:p>
          <a:p>
            <a:pPr lvl="1"/>
            <a:r>
              <a:rPr lang="en-US" sz="1800" dirty="0"/>
              <a:t>Colorado was </a:t>
            </a:r>
            <a:r>
              <a:rPr lang="en-US" sz="1800" b="1" dirty="0"/>
              <a:t>UNPROFITABLE </a:t>
            </a:r>
            <a:r>
              <a:rPr lang="en-US" sz="1800" dirty="0"/>
              <a:t>for Insurers 8 of past 11 years (NYT)… this is not good.</a:t>
            </a:r>
          </a:p>
          <a:p>
            <a:pPr lvl="1"/>
            <a:r>
              <a:rPr lang="en-US" sz="2800" dirty="0"/>
              <a:t>HOA cost of coverage up 51% from 2019 to 2022.</a:t>
            </a:r>
          </a:p>
          <a:p>
            <a:pPr lvl="1"/>
            <a:endParaRPr lang="en-US" dirty="0"/>
          </a:p>
        </p:txBody>
      </p:sp>
      <p:sp>
        <p:nvSpPr>
          <p:cNvPr id="7" name="TextBox 6">
            <a:extLst>
              <a:ext uri="{FF2B5EF4-FFF2-40B4-BE49-F238E27FC236}">
                <a16:creationId xmlns:a16="http://schemas.microsoft.com/office/drawing/2014/main" id="{8B944B74-10A1-2BB2-6A3C-2CF964BAC6B3}"/>
              </a:ext>
            </a:extLst>
          </p:cNvPr>
          <p:cNvSpPr txBox="1"/>
          <p:nvPr/>
        </p:nvSpPr>
        <p:spPr>
          <a:xfrm>
            <a:off x="7148945" y="2182090"/>
            <a:ext cx="1672937" cy="369332"/>
          </a:xfrm>
          <a:prstGeom prst="rect">
            <a:avLst/>
          </a:prstGeom>
          <a:noFill/>
        </p:spPr>
        <p:txBody>
          <a:bodyPr wrap="square" rtlCol="0">
            <a:spAutoFit/>
          </a:bodyPr>
          <a:lstStyle/>
          <a:p>
            <a:r>
              <a:rPr lang="en-US" dirty="0"/>
              <a:t>April 20, 2021</a:t>
            </a:r>
          </a:p>
        </p:txBody>
      </p:sp>
      <p:pic>
        <p:nvPicPr>
          <p:cNvPr id="6" name="Picture 5" descr="A group of firefighters walking towards a fire&#10;&#10;AI-generated content may be incorrect.">
            <a:extLst>
              <a:ext uri="{FF2B5EF4-FFF2-40B4-BE49-F238E27FC236}">
                <a16:creationId xmlns:a16="http://schemas.microsoft.com/office/drawing/2014/main" id="{1EB97AD0-3B67-5A75-A0D0-84A298B3FDE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05909" y="1543534"/>
            <a:ext cx="3372929" cy="5031879"/>
          </a:xfrm>
          <a:prstGeom prst="rect">
            <a:avLst/>
          </a:prstGeom>
        </p:spPr>
      </p:pic>
      <p:pic>
        <p:nvPicPr>
          <p:cNvPr id="8" name="Picture 7">
            <a:extLst>
              <a:ext uri="{FF2B5EF4-FFF2-40B4-BE49-F238E27FC236}">
                <a16:creationId xmlns:a16="http://schemas.microsoft.com/office/drawing/2014/main" id="{715417AE-6DFF-87AF-6D02-798E57C9D6E4}"/>
              </a:ext>
            </a:extLst>
          </p:cNvPr>
          <p:cNvPicPr>
            <a:picLocks noChangeAspect="1"/>
          </p:cNvPicPr>
          <p:nvPr/>
        </p:nvPicPr>
        <p:blipFill>
          <a:blip r:embed="rId4"/>
          <a:stretch>
            <a:fillRect/>
          </a:stretch>
        </p:blipFill>
        <p:spPr>
          <a:xfrm>
            <a:off x="10179170" y="297873"/>
            <a:ext cx="1532431" cy="1070767"/>
          </a:xfrm>
          <a:prstGeom prst="rect">
            <a:avLst/>
          </a:prstGeom>
        </p:spPr>
      </p:pic>
      <p:sp>
        <p:nvSpPr>
          <p:cNvPr id="4" name="TextBox 3">
            <a:extLst>
              <a:ext uri="{FF2B5EF4-FFF2-40B4-BE49-F238E27FC236}">
                <a16:creationId xmlns:a16="http://schemas.microsoft.com/office/drawing/2014/main" id="{D3222169-CFB9-DBA6-17F6-D76898FFB7C0}"/>
              </a:ext>
            </a:extLst>
          </p:cNvPr>
          <p:cNvSpPr txBox="1"/>
          <p:nvPr/>
        </p:nvSpPr>
        <p:spPr>
          <a:xfrm>
            <a:off x="10179170" y="5636797"/>
            <a:ext cx="1729051" cy="923330"/>
          </a:xfrm>
          <a:prstGeom prst="rect">
            <a:avLst/>
          </a:prstGeom>
          <a:noFill/>
        </p:spPr>
        <p:txBody>
          <a:bodyPr wrap="square" rtlCol="0">
            <a:spAutoFit/>
          </a:bodyPr>
          <a:lstStyle/>
          <a:p>
            <a:r>
              <a:rPr lang="en-US" sz="1800" dirty="0"/>
              <a:t>For Our Future, Look to California…</a:t>
            </a:r>
            <a:endParaRPr lang="en-US" dirty="0"/>
          </a:p>
        </p:txBody>
      </p:sp>
    </p:spTree>
    <p:extLst>
      <p:ext uri="{BB962C8B-B14F-4D97-AF65-F5344CB8AC3E}">
        <p14:creationId xmlns:p14="http://schemas.microsoft.com/office/powerpoint/2010/main" val="3399870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72AA59D2-15CB-FE7C-D102-8D1C45C8AF02}"/>
            </a:ext>
          </a:extLst>
        </p:cNvPr>
        <p:cNvGrpSpPr/>
        <p:nvPr/>
      </p:nvGrpSpPr>
      <p:grpSpPr>
        <a:xfrm>
          <a:off x="0" y="0"/>
          <a:ext cx="0" cy="0"/>
          <a:chOff x="0" y="0"/>
          <a:chExt cx="0" cy="0"/>
        </a:xfrm>
      </p:grpSpPr>
      <p:sp useBgFill="1">
        <p:nvSpPr>
          <p:cNvPr id="33" name="Rectangle 32">
            <a:extLst>
              <a:ext uri="{FF2B5EF4-FFF2-40B4-BE49-F238E27FC236}">
                <a16:creationId xmlns:a16="http://schemas.microsoft.com/office/drawing/2014/main" id="{A65AC7D1-EAA9-48F5-B509-60A7F50BF7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35" name="Rectangle 34">
            <a:extLst>
              <a:ext uri="{FF2B5EF4-FFF2-40B4-BE49-F238E27FC236}">
                <a16:creationId xmlns:a16="http://schemas.microsoft.com/office/drawing/2014/main" id="{D6320AF9-619A-4175-865B-5663E1AEF4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7" name="Straight Connector 36">
            <a:extLst>
              <a:ext uri="{FF2B5EF4-FFF2-40B4-BE49-F238E27FC236}">
                <a16:creationId xmlns:a16="http://schemas.microsoft.com/office/drawing/2014/main" id="{063B6EC6-D752-4EE7-908B-F8F19E8C7FE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953376"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39" name="Straight Connector 38">
            <a:extLst>
              <a:ext uri="{FF2B5EF4-FFF2-40B4-BE49-F238E27FC236}">
                <a16:creationId xmlns:a16="http://schemas.microsoft.com/office/drawing/2014/main" id="{EFECD4E8-AD3E-4228-82A2-9461958EA9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2133042"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41" name="Rectangle 23">
            <a:extLst>
              <a:ext uri="{FF2B5EF4-FFF2-40B4-BE49-F238E27FC236}">
                <a16:creationId xmlns:a16="http://schemas.microsoft.com/office/drawing/2014/main" id="{7E018740-5C2B-4A41-AC1A-7E68D1EC1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324631"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3" name="Rectangle 25">
            <a:extLst>
              <a:ext uri="{FF2B5EF4-FFF2-40B4-BE49-F238E27FC236}">
                <a16:creationId xmlns:a16="http://schemas.microsoft.com/office/drawing/2014/main" id="{166F75A4-C475-4941-8EE2-B80A06A2C1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6597"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5" name="Isosceles Triangle 44">
            <a:extLst>
              <a:ext uri="{FF2B5EF4-FFF2-40B4-BE49-F238E27FC236}">
                <a16:creationId xmlns:a16="http://schemas.microsoft.com/office/drawing/2014/main" id="{A032553A-72E8-4B0D-8405-FF9771C9AF0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75488"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7" name="Rectangle 27">
            <a:extLst>
              <a:ext uri="{FF2B5EF4-FFF2-40B4-BE49-F238E27FC236}">
                <a16:creationId xmlns:a16="http://schemas.microsoft.com/office/drawing/2014/main" id="{765800AC-C3B9-498E-87BC-29FAE4C76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7655"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49" name="Isosceles Triangle 48">
            <a:extLst>
              <a:ext uri="{FF2B5EF4-FFF2-40B4-BE49-F238E27FC236}">
                <a16:creationId xmlns:a16="http://schemas.microsoft.com/office/drawing/2014/main" id="{1F9D6ACB-2FF4-49F9-978A-E0D5327FC6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14821"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1D1BE6FB-4594-D6D9-148F-C2701EEA187D}"/>
              </a:ext>
            </a:extLst>
          </p:cNvPr>
          <p:cNvSpPr>
            <a:spLocks noGrp="1"/>
          </p:cNvSpPr>
          <p:nvPr>
            <p:ph type="title"/>
          </p:nvPr>
        </p:nvSpPr>
        <p:spPr>
          <a:xfrm>
            <a:off x="677334" y="609600"/>
            <a:ext cx="3843375" cy="5175624"/>
          </a:xfrm>
        </p:spPr>
        <p:txBody>
          <a:bodyPr anchor="ctr">
            <a:normAutofit/>
          </a:bodyPr>
          <a:lstStyle/>
          <a:p>
            <a:r>
              <a:rPr lang="en-US" dirty="0">
                <a:solidFill>
                  <a:schemeClr val="tx1">
                    <a:lumMod val="85000"/>
                    <a:lumOff val="15000"/>
                  </a:schemeClr>
                </a:solidFill>
              </a:rPr>
              <a:t>COST FACTORS within The Homeowners Purview</a:t>
            </a:r>
          </a:p>
        </p:txBody>
      </p:sp>
      <p:sp>
        <p:nvSpPr>
          <p:cNvPr id="51" name="Freeform: Shape 50">
            <a:extLst>
              <a:ext uri="{FF2B5EF4-FFF2-40B4-BE49-F238E27FC236}">
                <a16:creationId xmlns:a16="http://schemas.microsoft.com/office/drawing/2014/main" id="{142BFA2A-77A0-4F60-A32A-685681C848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82154" y="-8467"/>
            <a:ext cx="7109846" cy="6866467"/>
          </a:xfrm>
          <a:custGeom>
            <a:avLst/>
            <a:gdLst>
              <a:gd name="connsiteX0" fmla="*/ 0 w 7109846"/>
              <a:gd name="connsiteY0" fmla="*/ 0 h 6866467"/>
              <a:gd name="connsiteX1" fmla="*/ 1249825 w 7109846"/>
              <a:gd name="connsiteY1" fmla="*/ 0 h 6866467"/>
              <a:gd name="connsiteX2" fmla="*/ 1249825 w 7109846"/>
              <a:gd name="connsiteY2" fmla="*/ 8467 h 6866467"/>
              <a:gd name="connsiteX3" fmla="*/ 7109846 w 7109846"/>
              <a:gd name="connsiteY3" fmla="*/ 8467 h 6866467"/>
              <a:gd name="connsiteX4" fmla="*/ 7109846 w 7109846"/>
              <a:gd name="connsiteY4" fmla="*/ 6866467 h 6866467"/>
              <a:gd name="connsiteX5" fmla="*/ 1249825 w 7109846"/>
              <a:gd name="connsiteY5" fmla="*/ 6866467 h 6866467"/>
              <a:gd name="connsiteX6" fmla="*/ 1109382 w 7109846"/>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09846" h="6866467">
                <a:moveTo>
                  <a:pt x="0" y="0"/>
                </a:moveTo>
                <a:lnTo>
                  <a:pt x="1249825" y="0"/>
                </a:lnTo>
                <a:lnTo>
                  <a:pt x="1249825" y="8467"/>
                </a:lnTo>
                <a:lnTo>
                  <a:pt x="7109846" y="8467"/>
                </a:lnTo>
                <a:lnTo>
                  <a:pt x="7109846"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2C2DFBCB-6163-F5D1-F93B-4225AD87F1AB}"/>
              </a:ext>
            </a:extLst>
          </p:cNvPr>
          <p:cNvSpPr>
            <a:spLocks noGrp="1"/>
          </p:cNvSpPr>
          <p:nvPr>
            <p:ph idx="1"/>
          </p:nvPr>
        </p:nvSpPr>
        <p:spPr>
          <a:xfrm>
            <a:off x="5379355" y="206829"/>
            <a:ext cx="6518731" cy="6302828"/>
          </a:xfrm>
        </p:spPr>
        <p:txBody>
          <a:bodyPr anchor="ctr">
            <a:normAutofit fontScale="92500" lnSpcReduction="10000"/>
          </a:bodyPr>
          <a:lstStyle/>
          <a:p>
            <a:pPr>
              <a:lnSpc>
                <a:spcPct val="90000"/>
              </a:lnSpc>
            </a:pPr>
            <a:r>
              <a:rPr lang="en-US" sz="2400" dirty="0">
                <a:solidFill>
                  <a:srgbClr val="FFFFFF"/>
                </a:solidFill>
              </a:rPr>
              <a:t>Consider Operational Costs.</a:t>
            </a:r>
          </a:p>
          <a:p>
            <a:pPr>
              <a:lnSpc>
                <a:spcPct val="90000"/>
              </a:lnSpc>
            </a:pPr>
            <a:r>
              <a:rPr lang="en-US" sz="2400" dirty="0">
                <a:solidFill>
                  <a:srgbClr val="FFFFFF"/>
                </a:solidFill>
              </a:rPr>
              <a:t>Annually assess your Homeowners Insurance.</a:t>
            </a:r>
          </a:p>
          <a:p>
            <a:pPr>
              <a:lnSpc>
                <a:spcPct val="90000"/>
              </a:lnSpc>
            </a:pPr>
            <a:r>
              <a:rPr lang="en-US" sz="2400" dirty="0">
                <a:solidFill>
                  <a:srgbClr val="FFFFFF"/>
                </a:solidFill>
              </a:rPr>
              <a:t>Can it cover increased value and local cost to build?  </a:t>
            </a:r>
            <a:r>
              <a:rPr lang="en-US" sz="1500" dirty="0">
                <a:solidFill>
                  <a:srgbClr val="FFFFFF"/>
                </a:solidFill>
              </a:rPr>
              <a:t>DOI released report March 25</a:t>
            </a:r>
            <a:r>
              <a:rPr lang="en-US" sz="1500" baseline="30000" dirty="0">
                <a:solidFill>
                  <a:srgbClr val="FFFFFF"/>
                </a:solidFill>
              </a:rPr>
              <a:t>th</a:t>
            </a:r>
            <a:r>
              <a:rPr lang="en-US" sz="2400" dirty="0">
                <a:solidFill>
                  <a:srgbClr val="FFFFFF"/>
                </a:solidFill>
              </a:rPr>
              <a:t>. </a:t>
            </a:r>
          </a:p>
          <a:p>
            <a:pPr lvl="1">
              <a:lnSpc>
                <a:spcPct val="90000"/>
              </a:lnSpc>
            </a:pPr>
            <a:r>
              <a:rPr lang="en-US" dirty="0">
                <a:solidFill>
                  <a:srgbClr val="FFFFFF"/>
                </a:solidFill>
              </a:rPr>
              <a:t>Marshall Fire – </a:t>
            </a:r>
            <a:r>
              <a:rPr lang="en-US" sz="1900" dirty="0">
                <a:solidFill>
                  <a:schemeClr val="accent6">
                    <a:lumMod val="50000"/>
                  </a:schemeClr>
                </a:solidFill>
              </a:rPr>
              <a:t>951 total loss homes</a:t>
            </a:r>
            <a:r>
              <a:rPr lang="en-US" dirty="0">
                <a:solidFill>
                  <a:srgbClr val="FFFFFF"/>
                </a:solidFill>
              </a:rPr>
              <a:t>.</a:t>
            </a:r>
          </a:p>
          <a:p>
            <a:pPr lvl="1">
              <a:lnSpc>
                <a:spcPct val="90000"/>
              </a:lnSpc>
            </a:pPr>
            <a:r>
              <a:rPr lang="en-US" dirty="0">
                <a:solidFill>
                  <a:srgbClr val="FFFFFF"/>
                </a:solidFill>
              </a:rPr>
              <a:t>At rebuild cost $250/</a:t>
            </a:r>
            <a:r>
              <a:rPr lang="en-US" dirty="0" err="1">
                <a:solidFill>
                  <a:srgbClr val="FFFFFF"/>
                </a:solidFill>
              </a:rPr>
              <a:t>psf</a:t>
            </a:r>
            <a:r>
              <a:rPr lang="en-US" dirty="0">
                <a:solidFill>
                  <a:srgbClr val="FFFFFF"/>
                </a:solidFill>
              </a:rPr>
              <a:t> – 344 units underinsured</a:t>
            </a:r>
          </a:p>
          <a:p>
            <a:pPr lvl="1">
              <a:lnSpc>
                <a:spcPct val="90000"/>
              </a:lnSpc>
            </a:pPr>
            <a:r>
              <a:rPr lang="en-US" dirty="0">
                <a:solidFill>
                  <a:srgbClr val="FFFFFF"/>
                </a:solidFill>
              </a:rPr>
              <a:t>      so at this cost, 36% underinsured by average of $98,967.</a:t>
            </a:r>
          </a:p>
          <a:p>
            <a:pPr lvl="1">
              <a:lnSpc>
                <a:spcPct val="90000"/>
              </a:lnSpc>
            </a:pPr>
            <a:r>
              <a:rPr lang="en-US" dirty="0">
                <a:solidFill>
                  <a:srgbClr val="FFFFFF"/>
                </a:solidFill>
              </a:rPr>
              <a:t>At $300psf, 523 or (55%) underinsured</a:t>
            </a:r>
          </a:p>
          <a:p>
            <a:pPr lvl="1">
              <a:lnSpc>
                <a:spcPct val="90000"/>
              </a:lnSpc>
            </a:pPr>
            <a:r>
              <a:rPr lang="en-US" dirty="0">
                <a:solidFill>
                  <a:srgbClr val="FFFFFF"/>
                </a:solidFill>
              </a:rPr>
              <a:t>At $350psf, 639 or (67%)</a:t>
            </a:r>
          </a:p>
          <a:p>
            <a:pPr lvl="1">
              <a:lnSpc>
                <a:spcPct val="90000"/>
              </a:lnSpc>
            </a:pPr>
            <a:endParaRPr lang="en-US" dirty="0">
              <a:solidFill>
                <a:srgbClr val="FFFFFF"/>
              </a:solidFill>
            </a:endParaRPr>
          </a:p>
          <a:p>
            <a:pPr>
              <a:lnSpc>
                <a:spcPct val="90000"/>
              </a:lnSpc>
            </a:pPr>
            <a:r>
              <a:rPr lang="en-US" sz="2400" dirty="0">
                <a:solidFill>
                  <a:srgbClr val="FFFFFF"/>
                </a:solidFill>
              </a:rPr>
              <a:t>Emergency Operations – Know that Local Capacity will be Exceeded. This is the Definition of Disaster.  Don’t expect your house to be protected in a major incident.  Create defensible spaces.  Get inspected.</a:t>
            </a:r>
          </a:p>
          <a:p>
            <a:pPr>
              <a:lnSpc>
                <a:spcPct val="90000"/>
              </a:lnSpc>
            </a:pPr>
            <a:endParaRPr lang="en-US" dirty="0">
              <a:solidFill>
                <a:srgbClr val="FFFFFF"/>
              </a:solidFill>
            </a:endParaRPr>
          </a:p>
          <a:p>
            <a:pPr>
              <a:lnSpc>
                <a:spcPct val="90000"/>
              </a:lnSpc>
            </a:pPr>
            <a:r>
              <a:rPr lang="en-US" dirty="0">
                <a:solidFill>
                  <a:srgbClr val="FFFFFF"/>
                </a:solidFill>
              </a:rPr>
              <a:t>Prepare to be on your own 3-5 Days? Evacuation Plan? “Go-Bag Personal items and Document Box?”</a:t>
            </a:r>
          </a:p>
          <a:p>
            <a:pPr>
              <a:lnSpc>
                <a:spcPct val="90000"/>
              </a:lnSpc>
            </a:pPr>
            <a:r>
              <a:rPr lang="en-US" dirty="0">
                <a:solidFill>
                  <a:srgbClr val="FFFFFF"/>
                </a:solidFill>
              </a:rPr>
              <a:t>Don’t Be a NIMBY. Make bumper stickers. Testify for tomorrow’s workers when affordable projects come up.</a:t>
            </a:r>
          </a:p>
          <a:p>
            <a:pPr lvl="1">
              <a:lnSpc>
                <a:spcPct val="90000"/>
              </a:lnSpc>
            </a:pPr>
            <a:endParaRPr lang="en-US" dirty="0">
              <a:solidFill>
                <a:srgbClr val="FFFFFF"/>
              </a:solidFill>
            </a:endParaRPr>
          </a:p>
        </p:txBody>
      </p:sp>
    </p:spTree>
    <p:extLst>
      <p:ext uri="{BB962C8B-B14F-4D97-AF65-F5344CB8AC3E}">
        <p14:creationId xmlns:p14="http://schemas.microsoft.com/office/powerpoint/2010/main" val="3548188251"/>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E86BB9-A05C-2DE6-183A-7BD9B3AAC63B}"/>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52ED567-06B3-4107-9773-BBB6BD7867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F78266DE-1957-3FAA-AFF3-0EC96AAE969B}"/>
              </a:ext>
            </a:extLst>
          </p:cNvPr>
          <p:cNvSpPr>
            <a:spLocks noGrp="1"/>
          </p:cNvSpPr>
          <p:nvPr>
            <p:ph idx="1"/>
          </p:nvPr>
        </p:nvSpPr>
        <p:spPr>
          <a:xfrm>
            <a:off x="677334" y="413657"/>
            <a:ext cx="6854148" cy="5888820"/>
          </a:xfrm>
        </p:spPr>
        <p:txBody>
          <a:bodyPr anchor="ctr">
            <a:normAutofit/>
          </a:bodyPr>
          <a:lstStyle/>
          <a:p>
            <a:pPr>
              <a:lnSpc>
                <a:spcPct val="90000"/>
              </a:lnSpc>
            </a:pPr>
            <a:r>
              <a:rPr lang="en-US" dirty="0"/>
              <a:t>Enact wildland fire safety and fire hardened building standards – within reason</a:t>
            </a:r>
          </a:p>
          <a:p>
            <a:pPr>
              <a:lnSpc>
                <a:spcPct val="90000"/>
              </a:lnSpc>
            </a:pPr>
            <a:r>
              <a:rPr lang="en-US" dirty="0"/>
              <a:t>Move decisions from public process to administrative process.  We have allowed spoiled, privileged wealthy people to block housing too long.  Ezra Klein, Yoni Applebaum, </a:t>
            </a:r>
          </a:p>
          <a:p>
            <a:pPr>
              <a:lnSpc>
                <a:spcPct val="90000"/>
              </a:lnSpc>
            </a:pPr>
            <a:r>
              <a:rPr lang="en-US" dirty="0"/>
              <a:t>Go to your Voters!</a:t>
            </a:r>
          </a:p>
          <a:p>
            <a:pPr>
              <a:lnSpc>
                <a:spcPct val="90000"/>
              </a:lnSpc>
            </a:pPr>
            <a:r>
              <a:rPr lang="en-US" dirty="0"/>
              <a:t>Coordinate with Fire/Law on egress, water supply, planners and engineers understand fighter needs.  Within Reason.</a:t>
            </a:r>
          </a:p>
          <a:p>
            <a:pPr>
              <a:lnSpc>
                <a:spcPct val="90000"/>
              </a:lnSpc>
            </a:pPr>
            <a:r>
              <a:rPr lang="en-US" dirty="0"/>
              <a:t>Don’t Fix in Anticipation: Town of Eagle’s “Parking Problem”</a:t>
            </a:r>
          </a:p>
          <a:p>
            <a:pPr>
              <a:lnSpc>
                <a:spcPct val="90000"/>
              </a:lnSpc>
            </a:pPr>
            <a:r>
              <a:rPr lang="en-US" dirty="0"/>
              <a:t>Earn a Good Reputation:  assess your processes in detail. Stop fighting ADUs, encourage them </a:t>
            </a:r>
          </a:p>
          <a:p>
            <a:pPr>
              <a:lnSpc>
                <a:spcPct val="90000"/>
              </a:lnSpc>
            </a:pPr>
            <a:r>
              <a:rPr lang="en-US" dirty="0"/>
              <a:t>Multiple Strategies are needed to protect workers from market imbalance. Learn how to live with STRs, don’t “sin tax” every good idea that comes along</a:t>
            </a:r>
          </a:p>
          <a:p>
            <a:pPr lvl="1">
              <a:lnSpc>
                <a:spcPct val="90000"/>
              </a:lnSpc>
            </a:pPr>
            <a:endParaRPr lang="en-US" dirty="0"/>
          </a:p>
        </p:txBody>
      </p:sp>
      <p:sp>
        <p:nvSpPr>
          <p:cNvPr id="10" name="Rectangle 9">
            <a:extLst>
              <a:ext uri="{FF2B5EF4-FFF2-40B4-BE49-F238E27FC236}">
                <a16:creationId xmlns:a16="http://schemas.microsoft.com/office/drawing/2014/main" id="{AF551D8B-3775-4477-88B7-7B7C350D34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6" y="0"/>
            <a:ext cx="4657344"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cxnSp>
        <p:nvCxnSpPr>
          <p:cNvPr id="12" name="Straight Connector 11">
            <a:extLst>
              <a:ext uri="{FF2B5EF4-FFF2-40B4-BE49-F238E27FC236}">
                <a16:creationId xmlns:a16="http://schemas.microsoft.com/office/drawing/2014/main" id="{1A901C3D-CFAE-460D-BD0E-7D22164D7D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10590212" y="0"/>
            <a:ext cx="1059921" cy="6858000"/>
          </a:xfrm>
          <a:prstGeom prst="line">
            <a:avLst/>
          </a:prstGeom>
          <a:ln w="9525">
            <a:solidFill>
              <a:srgbClr val="BFBFBF">
                <a:alpha val="70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837C0EA9-1437-4437-9D20-2BBDA1AA9FF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7721600" y="3721395"/>
            <a:ext cx="4345560" cy="3136604"/>
          </a:xfrm>
          <a:prstGeom prst="line">
            <a:avLst/>
          </a:prstGeom>
          <a:ln w="9525">
            <a:solidFill>
              <a:srgbClr val="BFBFBF">
                <a:alpha val="69804"/>
              </a:srgbClr>
            </a:solidFill>
          </a:ln>
        </p:spPr>
        <p:style>
          <a:lnRef idx="2">
            <a:schemeClr val="accent1"/>
          </a:lnRef>
          <a:fillRef idx="0">
            <a:schemeClr val="accent1"/>
          </a:fillRef>
          <a:effectRef idx="1">
            <a:schemeClr val="accent1"/>
          </a:effectRef>
          <a:fontRef idx="minor">
            <a:schemeClr val="tx1"/>
          </a:fontRef>
        </p:style>
      </p:cxnSp>
      <p:sp>
        <p:nvSpPr>
          <p:cNvPr id="16" name="Rectangle 23">
            <a:extLst>
              <a:ext uri="{FF2B5EF4-FFF2-40B4-BE49-F238E27FC236}">
                <a16:creationId xmlns:a16="http://schemas.microsoft.com/office/drawing/2014/main" id="{BB934D2B-85E2-4375-94EE-B66C16BF79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5">
            <a:extLst>
              <a:ext uri="{FF2B5EF4-FFF2-40B4-BE49-F238E27FC236}">
                <a16:creationId xmlns:a16="http://schemas.microsoft.com/office/drawing/2014/main" id="{9B445E02-D785-4565-B842-9567BBC095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Isosceles Triangle 19">
            <a:extLst>
              <a:ext uri="{FF2B5EF4-FFF2-40B4-BE49-F238E27FC236}">
                <a16:creationId xmlns:a16="http://schemas.microsoft.com/office/drawing/2014/main" id="{2C153736-D102-4F57-9DE7-615AFC02B0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2" name="Rectangle 27">
            <a:extLst>
              <a:ext uri="{FF2B5EF4-FFF2-40B4-BE49-F238E27FC236}">
                <a16:creationId xmlns:a16="http://schemas.microsoft.com/office/drawing/2014/main" id="{BA407A52-66F4-4CDE-A726-FF79F3EC34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Rectangle 28">
            <a:extLst>
              <a:ext uri="{FF2B5EF4-FFF2-40B4-BE49-F238E27FC236}">
                <a16:creationId xmlns:a16="http://schemas.microsoft.com/office/drawing/2014/main" id="{D28FFB34-4FC3-46F5-B900-D3B774FD0B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9">
            <a:extLst>
              <a:ext uri="{FF2B5EF4-FFF2-40B4-BE49-F238E27FC236}">
                <a16:creationId xmlns:a16="http://schemas.microsoft.com/office/drawing/2014/main" id="{205F7B13-ACB5-46BE-8070-0431266B18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a:extLst>
              <a:ext uri="{FF2B5EF4-FFF2-40B4-BE49-F238E27FC236}">
                <a16:creationId xmlns:a16="http://schemas.microsoft.com/office/drawing/2014/main" id="{D52A0D23-45DD-4DF4-ADE6-A81F409BB9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0B30D7AF-67D4-86E4-8375-4D444D402CCC}"/>
              </a:ext>
            </a:extLst>
          </p:cNvPr>
          <p:cNvSpPr>
            <a:spLocks noGrp="1"/>
          </p:cNvSpPr>
          <p:nvPr>
            <p:ph type="title"/>
          </p:nvPr>
        </p:nvSpPr>
        <p:spPr>
          <a:xfrm>
            <a:off x="7829658" y="1253067"/>
            <a:ext cx="3371742" cy="4351866"/>
          </a:xfrm>
        </p:spPr>
        <p:txBody>
          <a:bodyPr anchor="ctr">
            <a:normAutofit/>
          </a:bodyPr>
          <a:lstStyle/>
          <a:p>
            <a:r>
              <a:rPr lang="en-US" dirty="0">
                <a:solidFill>
                  <a:schemeClr val="bg1"/>
                </a:solidFill>
              </a:rPr>
              <a:t>FACTORS within Community Purview</a:t>
            </a:r>
            <a:br>
              <a:rPr lang="en-US" dirty="0">
                <a:solidFill>
                  <a:schemeClr val="bg1"/>
                </a:solidFill>
              </a:rPr>
            </a:br>
            <a:br>
              <a:rPr lang="en-US" dirty="0">
                <a:solidFill>
                  <a:schemeClr val="bg1"/>
                </a:solidFill>
              </a:rPr>
            </a:br>
            <a:r>
              <a:rPr lang="en-US" dirty="0">
                <a:solidFill>
                  <a:schemeClr val="bg1"/>
                </a:solidFill>
              </a:rPr>
              <a:t>My Challenges to You</a:t>
            </a:r>
          </a:p>
        </p:txBody>
      </p:sp>
    </p:spTree>
    <p:extLst>
      <p:ext uri="{BB962C8B-B14F-4D97-AF65-F5344CB8AC3E}">
        <p14:creationId xmlns:p14="http://schemas.microsoft.com/office/powerpoint/2010/main" val="1456016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91687-8AF8-4195-803E-02A85C4353B6}"/>
              </a:ext>
            </a:extLst>
          </p:cNvPr>
          <p:cNvSpPr>
            <a:spLocks noGrp="1"/>
          </p:cNvSpPr>
          <p:nvPr>
            <p:ph type="ctrTitle"/>
          </p:nvPr>
        </p:nvSpPr>
        <p:spPr>
          <a:xfrm>
            <a:off x="1507067" y="767037"/>
            <a:ext cx="7766936" cy="2164421"/>
          </a:xfrm>
        </p:spPr>
        <p:txBody>
          <a:bodyPr/>
          <a:lstStyle/>
          <a:p>
            <a:pPr algn="ctr"/>
            <a:r>
              <a:rPr lang="en-US" dirty="0"/>
              <a:t> </a:t>
            </a:r>
            <a:endParaRPr lang="en-US" sz="2400" dirty="0"/>
          </a:p>
        </p:txBody>
      </p:sp>
      <p:sp>
        <p:nvSpPr>
          <p:cNvPr id="3" name="Subtitle 2">
            <a:extLst>
              <a:ext uri="{FF2B5EF4-FFF2-40B4-BE49-F238E27FC236}">
                <a16:creationId xmlns:a16="http://schemas.microsoft.com/office/drawing/2014/main" id="{C12CA2DC-315D-422C-8124-A96A42E290A4}"/>
              </a:ext>
            </a:extLst>
          </p:cNvPr>
          <p:cNvSpPr>
            <a:spLocks noGrp="1"/>
          </p:cNvSpPr>
          <p:nvPr>
            <p:ph type="subTitle" idx="1"/>
          </p:nvPr>
        </p:nvSpPr>
        <p:spPr>
          <a:xfrm>
            <a:off x="847165" y="436418"/>
            <a:ext cx="8426838" cy="4962169"/>
          </a:xfrm>
        </p:spPr>
        <p:txBody>
          <a:bodyPr>
            <a:noAutofit/>
          </a:bodyPr>
          <a:lstStyle/>
          <a:p>
            <a:r>
              <a:rPr lang="en-US" sz="2000" dirty="0"/>
              <a:t> </a:t>
            </a:r>
          </a:p>
        </p:txBody>
      </p:sp>
      <p:pic>
        <p:nvPicPr>
          <p:cNvPr id="4" name="Picture 3">
            <a:extLst>
              <a:ext uri="{FF2B5EF4-FFF2-40B4-BE49-F238E27FC236}">
                <a16:creationId xmlns:a16="http://schemas.microsoft.com/office/drawing/2014/main" id="{C8684C09-B462-4E41-AA6B-8437940C4ADB}"/>
              </a:ext>
            </a:extLst>
          </p:cNvPr>
          <p:cNvPicPr>
            <a:picLocks noChangeAspect="1"/>
          </p:cNvPicPr>
          <p:nvPr/>
        </p:nvPicPr>
        <p:blipFill>
          <a:blip r:embed="rId3"/>
          <a:stretch>
            <a:fillRect/>
          </a:stretch>
        </p:blipFill>
        <p:spPr>
          <a:xfrm>
            <a:off x="159160" y="4869594"/>
            <a:ext cx="2695813" cy="1883665"/>
          </a:xfrm>
          <a:prstGeom prst="rect">
            <a:avLst/>
          </a:prstGeom>
        </p:spPr>
      </p:pic>
    </p:spTree>
    <p:extLst>
      <p:ext uri="{BB962C8B-B14F-4D97-AF65-F5344CB8AC3E}">
        <p14:creationId xmlns:p14="http://schemas.microsoft.com/office/powerpoint/2010/main" val="359424285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790</TotalTime>
  <Words>846</Words>
  <Application>Microsoft Office PowerPoint</Application>
  <PresentationFormat>Widescreen</PresentationFormat>
  <Paragraphs>70</Paragraphs>
  <Slides>6</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Bahnschrift SemiBold Condensed</vt:lpstr>
      <vt:lpstr>Calibri</vt:lpstr>
      <vt:lpstr>Trebuchet MS</vt:lpstr>
      <vt:lpstr>Wingdings</vt:lpstr>
      <vt:lpstr>Wingdings 3</vt:lpstr>
      <vt:lpstr>Facet</vt:lpstr>
      <vt:lpstr>What is Northwest Colorado Council of Governments (NWCCOG)?  Who is Jon Stavney?</vt:lpstr>
      <vt:lpstr>Cost Factors of  Homeownership  Beyond our Control</vt:lpstr>
      <vt:lpstr>Other Cost Factors for Homeownership         Beyond their Control</vt:lpstr>
      <vt:lpstr>COST FACTORS within The Homeowners Purview</vt:lpstr>
      <vt:lpstr>FACTORS within Community Purview  My Challenges to You</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Jon Stavney</dc:creator>
  <cp:lastModifiedBy>Jon Stavney</cp:lastModifiedBy>
  <cp:revision>3</cp:revision>
  <dcterms:created xsi:type="dcterms:W3CDTF">2021-09-24T13:30:52Z</dcterms:created>
  <dcterms:modified xsi:type="dcterms:W3CDTF">2025-04-09T20:42:41Z</dcterms:modified>
</cp:coreProperties>
</file>