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2"/>
  </p:notesMasterIdLst>
  <p:sldIdLst>
    <p:sldId id="256" r:id="rId2"/>
    <p:sldId id="284" r:id="rId3"/>
    <p:sldId id="281" r:id="rId4"/>
    <p:sldId id="286" r:id="rId5"/>
    <p:sldId id="287" r:id="rId6"/>
    <p:sldId id="288" r:id="rId7"/>
    <p:sldId id="289" r:id="rId8"/>
    <p:sldId id="290" r:id="rId9"/>
    <p:sldId id="291" r:id="rId10"/>
    <p:sldId id="292" r:id="rId11"/>
    <p:sldId id="293" r:id="rId12"/>
    <p:sldId id="294" r:id="rId13"/>
    <p:sldId id="295" r:id="rId14"/>
    <p:sldId id="296" r:id="rId15"/>
    <p:sldId id="267" r:id="rId16"/>
    <p:sldId id="269" r:id="rId17"/>
    <p:sldId id="271" r:id="rId18"/>
    <p:sldId id="277" r:id="rId19"/>
    <p:sldId id="283" r:id="rId20"/>
    <p:sldId id="297" r:id="rId21"/>
  </p:sldIdLst>
  <p:sldSz cx="12192000" cy="6858000"/>
  <p:notesSz cx="6858000" cy="9144000"/>
  <p:embeddedFontLst>
    <p:embeddedFont>
      <p:font typeface="Bitter" panose="02000000000000000000" pitchFamily="2" charset="77"/>
      <p:regular r:id="rId23"/>
      <p:bold r:id="rId24"/>
      <p:italic r:id="rId25"/>
    </p:embeddedFont>
    <p:embeddedFont>
      <p:font typeface="Open Sans" panose="020B060603050402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94D24"/>
    <a:srgbClr val="009193"/>
    <a:srgbClr val="FFFD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73" autoAdjust="0"/>
    <p:restoredTop sz="87799" autoAdjust="0"/>
  </p:normalViewPr>
  <p:slideViewPr>
    <p:cSldViewPr snapToGrid="0">
      <p:cViewPr varScale="1">
        <p:scale>
          <a:sx n="127" d="100"/>
          <a:sy n="127" d="100"/>
        </p:scale>
        <p:origin x="224"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916A6FEC-344A-FD4F-8A57-F19CA0C189A3}" type="doc">
      <dgm:prSet loTypeId="urn:microsoft.com/office/officeart/2005/8/layout/pyramid1" loCatId="" qsTypeId="urn:microsoft.com/office/officeart/2005/8/quickstyle/simple1" qsCatId="simple" csTypeId="urn:microsoft.com/office/officeart/2005/8/colors/accent1_2" csCatId="accent1" phldr="1"/>
      <dgm:spPr/>
    </dgm:pt>
    <dgm:pt modelId="{4BD08C16-4960-4540-B16C-57D9E56726C6}">
      <dgm:prSet phldrT="[Text]"/>
      <dgm:spPr>
        <a:solidFill>
          <a:schemeClr val="accent5">
            <a:lumMod val="40000"/>
            <a:lumOff val="60000"/>
          </a:schemeClr>
        </a:solidFill>
        <a:ln>
          <a:solidFill>
            <a:schemeClr val="tx1"/>
          </a:solidFill>
        </a:ln>
      </dgm:spPr>
      <dgm:t>
        <a:bodyPr/>
        <a:lstStyle/>
        <a:p>
          <a:r>
            <a:rPr lang="en-US" dirty="0"/>
            <a:t>Policies</a:t>
          </a:r>
        </a:p>
      </dgm:t>
    </dgm:pt>
    <dgm:pt modelId="{B8364AE1-3C77-FC4C-81F4-D33602B88C9E}" type="parTrans" cxnId="{B0FB6161-1BB3-5A42-8784-4AFBA74DFFB6}">
      <dgm:prSet/>
      <dgm:spPr/>
      <dgm:t>
        <a:bodyPr/>
        <a:lstStyle/>
        <a:p>
          <a:endParaRPr lang="en-US"/>
        </a:p>
      </dgm:t>
    </dgm:pt>
    <dgm:pt modelId="{137D2FC4-9FEB-A742-84E9-0752CF38944F}" type="sibTrans" cxnId="{B0FB6161-1BB3-5A42-8784-4AFBA74DFFB6}">
      <dgm:prSet/>
      <dgm:spPr/>
      <dgm:t>
        <a:bodyPr/>
        <a:lstStyle/>
        <a:p>
          <a:endParaRPr lang="en-US"/>
        </a:p>
      </dgm:t>
    </dgm:pt>
    <dgm:pt modelId="{738ABCD8-E61C-CE49-A12F-E23EAB85BDFE}">
      <dgm:prSet phldrT="[Text]"/>
      <dgm:spPr>
        <a:solidFill>
          <a:schemeClr val="accent5">
            <a:lumMod val="60000"/>
            <a:lumOff val="40000"/>
          </a:schemeClr>
        </a:solidFill>
        <a:ln>
          <a:solidFill>
            <a:schemeClr val="tx1"/>
          </a:solidFill>
        </a:ln>
      </dgm:spPr>
      <dgm:t>
        <a:bodyPr/>
        <a:lstStyle/>
        <a:p>
          <a:r>
            <a:rPr lang="en-US" dirty="0"/>
            <a:t>Implementation Measures</a:t>
          </a:r>
        </a:p>
      </dgm:t>
    </dgm:pt>
    <dgm:pt modelId="{6AD8F49C-F299-8E4B-BE3E-772C4228C99D}" type="parTrans" cxnId="{0719AE5F-E3E0-F343-B226-8B299C1199E7}">
      <dgm:prSet/>
      <dgm:spPr/>
      <dgm:t>
        <a:bodyPr/>
        <a:lstStyle/>
        <a:p>
          <a:endParaRPr lang="en-US"/>
        </a:p>
      </dgm:t>
    </dgm:pt>
    <dgm:pt modelId="{AAD1A4BD-646C-B14D-AE8F-C3D92F0795DB}" type="sibTrans" cxnId="{0719AE5F-E3E0-F343-B226-8B299C1199E7}">
      <dgm:prSet/>
      <dgm:spPr/>
      <dgm:t>
        <a:bodyPr/>
        <a:lstStyle/>
        <a:p>
          <a:endParaRPr lang="en-US"/>
        </a:p>
      </dgm:t>
    </dgm:pt>
    <dgm:pt modelId="{00FFFFA0-663A-AD4F-A8F7-857D7E468D2E}">
      <dgm:prSet phldrT="[Text]"/>
      <dgm:spPr>
        <a:solidFill>
          <a:srgbClr val="009193"/>
        </a:solidFill>
        <a:ln>
          <a:solidFill>
            <a:schemeClr val="tx1"/>
          </a:solidFill>
        </a:ln>
      </dgm:spPr>
      <dgm:t>
        <a:bodyPr/>
        <a:lstStyle/>
        <a:p>
          <a:r>
            <a:rPr lang="en-US" dirty="0"/>
            <a:t>Strategies, Projects, and Programs to address pollution and water quality issues (sections 4 and 5)</a:t>
          </a:r>
        </a:p>
      </dgm:t>
    </dgm:pt>
    <dgm:pt modelId="{7A5AE592-AE94-284E-97EA-AE0FC948AB27}" type="parTrans" cxnId="{5EACA5B1-98D8-9C4E-89F6-60F5B170C4E1}">
      <dgm:prSet/>
      <dgm:spPr/>
      <dgm:t>
        <a:bodyPr/>
        <a:lstStyle/>
        <a:p>
          <a:endParaRPr lang="en-US"/>
        </a:p>
      </dgm:t>
    </dgm:pt>
    <dgm:pt modelId="{CAB67E99-518E-3241-9B58-4CA34CF43FE8}" type="sibTrans" cxnId="{5EACA5B1-98D8-9C4E-89F6-60F5B170C4E1}">
      <dgm:prSet/>
      <dgm:spPr/>
      <dgm:t>
        <a:bodyPr/>
        <a:lstStyle/>
        <a:p>
          <a:endParaRPr lang="en-US"/>
        </a:p>
      </dgm:t>
    </dgm:pt>
    <dgm:pt modelId="{0D537DCC-E960-3840-B240-7DEAA9253A22}" type="pres">
      <dgm:prSet presAssocID="{916A6FEC-344A-FD4F-8A57-F19CA0C189A3}" presName="Name0" presStyleCnt="0">
        <dgm:presLayoutVars>
          <dgm:dir/>
          <dgm:animLvl val="lvl"/>
          <dgm:resizeHandles val="exact"/>
        </dgm:presLayoutVars>
      </dgm:prSet>
      <dgm:spPr/>
    </dgm:pt>
    <dgm:pt modelId="{97F8BE0B-AC17-5A4B-840C-3E31B56546FF}" type="pres">
      <dgm:prSet presAssocID="{4BD08C16-4960-4540-B16C-57D9E56726C6}" presName="Name8" presStyleCnt="0"/>
      <dgm:spPr/>
    </dgm:pt>
    <dgm:pt modelId="{235CC40B-2295-8F4B-BC11-9BB7D2D0F84E}" type="pres">
      <dgm:prSet presAssocID="{4BD08C16-4960-4540-B16C-57D9E56726C6}" presName="level" presStyleLbl="node1" presStyleIdx="0" presStyleCnt="3">
        <dgm:presLayoutVars>
          <dgm:chMax val="1"/>
          <dgm:bulletEnabled val="1"/>
        </dgm:presLayoutVars>
      </dgm:prSet>
      <dgm:spPr/>
    </dgm:pt>
    <dgm:pt modelId="{E125746E-9037-344A-989B-71E5AF47F645}" type="pres">
      <dgm:prSet presAssocID="{4BD08C16-4960-4540-B16C-57D9E56726C6}" presName="levelTx" presStyleLbl="revTx" presStyleIdx="0" presStyleCnt="0">
        <dgm:presLayoutVars>
          <dgm:chMax val="1"/>
          <dgm:bulletEnabled val="1"/>
        </dgm:presLayoutVars>
      </dgm:prSet>
      <dgm:spPr/>
    </dgm:pt>
    <dgm:pt modelId="{5DE0E552-8541-7640-9199-E152E544DD69}" type="pres">
      <dgm:prSet presAssocID="{738ABCD8-E61C-CE49-A12F-E23EAB85BDFE}" presName="Name8" presStyleCnt="0"/>
      <dgm:spPr/>
    </dgm:pt>
    <dgm:pt modelId="{B293C187-3184-9A49-A849-DA56C57AC42B}" type="pres">
      <dgm:prSet presAssocID="{738ABCD8-E61C-CE49-A12F-E23EAB85BDFE}" presName="level" presStyleLbl="node1" presStyleIdx="1" presStyleCnt="3">
        <dgm:presLayoutVars>
          <dgm:chMax val="1"/>
          <dgm:bulletEnabled val="1"/>
        </dgm:presLayoutVars>
      </dgm:prSet>
      <dgm:spPr/>
    </dgm:pt>
    <dgm:pt modelId="{DC87D642-387E-3E48-8785-8E4818925991}" type="pres">
      <dgm:prSet presAssocID="{738ABCD8-E61C-CE49-A12F-E23EAB85BDFE}" presName="levelTx" presStyleLbl="revTx" presStyleIdx="0" presStyleCnt="0">
        <dgm:presLayoutVars>
          <dgm:chMax val="1"/>
          <dgm:bulletEnabled val="1"/>
        </dgm:presLayoutVars>
      </dgm:prSet>
      <dgm:spPr/>
    </dgm:pt>
    <dgm:pt modelId="{B95CDC10-3ABB-2242-B25D-3E89A88CAB49}" type="pres">
      <dgm:prSet presAssocID="{00FFFFA0-663A-AD4F-A8F7-857D7E468D2E}" presName="Name8" presStyleCnt="0"/>
      <dgm:spPr/>
    </dgm:pt>
    <dgm:pt modelId="{33A0E9E7-1F29-5F4E-829A-206B94FF2441}" type="pres">
      <dgm:prSet presAssocID="{00FFFFA0-663A-AD4F-A8F7-857D7E468D2E}" presName="level" presStyleLbl="node1" presStyleIdx="2" presStyleCnt="3">
        <dgm:presLayoutVars>
          <dgm:chMax val="1"/>
          <dgm:bulletEnabled val="1"/>
        </dgm:presLayoutVars>
      </dgm:prSet>
      <dgm:spPr/>
    </dgm:pt>
    <dgm:pt modelId="{5C8D4C66-30A6-8D48-BC63-44E38053B97D}" type="pres">
      <dgm:prSet presAssocID="{00FFFFA0-663A-AD4F-A8F7-857D7E468D2E}" presName="levelTx" presStyleLbl="revTx" presStyleIdx="0" presStyleCnt="0">
        <dgm:presLayoutVars>
          <dgm:chMax val="1"/>
          <dgm:bulletEnabled val="1"/>
        </dgm:presLayoutVars>
      </dgm:prSet>
      <dgm:spPr/>
    </dgm:pt>
  </dgm:ptLst>
  <dgm:cxnLst>
    <dgm:cxn modelId="{540D5C0B-FCCF-BB49-9490-6406A388EE52}" type="presOf" srcId="{738ABCD8-E61C-CE49-A12F-E23EAB85BDFE}" destId="{B293C187-3184-9A49-A849-DA56C57AC42B}" srcOrd="0" destOrd="0" presId="urn:microsoft.com/office/officeart/2005/8/layout/pyramid1"/>
    <dgm:cxn modelId="{95E9BC16-E059-1E46-8E73-9C36EBBD885E}" type="presOf" srcId="{738ABCD8-E61C-CE49-A12F-E23EAB85BDFE}" destId="{DC87D642-387E-3E48-8785-8E4818925991}" srcOrd="1" destOrd="0" presId="urn:microsoft.com/office/officeart/2005/8/layout/pyramid1"/>
    <dgm:cxn modelId="{6EB1C84B-342E-554D-B126-22007A99F0EE}" type="presOf" srcId="{4BD08C16-4960-4540-B16C-57D9E56726C6}" destId="{235CC40B-2295-8F4B-BC11-9BB7D2D0F84E}" srcOrd="0" destOrd="0" presId="urn:microsoft.com/office/officeart/2005/8/layout/pyramid1"/>
    <dgm:cxn modelId="{22566E4C-4EB1-A748-B856-90B543C48948}" type="presOf" srcId="{00FFFFA0-663A-AD4F-A8F7-857D7E468D2E}" destId="{5C8D4C66-30A6-8D48-BC63-44E38053B97D}" srcOrd="1" destOrd="0" presId="urn:microsoft.com/office/officeart/2005/8/layout/pyramid1"/>
    <dgm:cxn modelId="{0719AE5F-E3E0-F343-B226-8B299C1199E7}" srcId="{916A6FEC-344A-FD4F-8A57-F19CA0C189A3}" destId="{738ABCD8-E61C-CE49-A12F-E23EAB85BDFE}" srcOrd="1" destOrd="0" parTransId="{6AD8F49C-F299-8E4B-BE3E-772C4228C99D}" sibTransId="{AAD1A4BD-646C-B14D-AE8F-C3D92F0795DB}"/>
    <dgm:cxn modelId="{EE50E760-CB35-6045-BCDD-0C1422DC4906}" type="presOf" srcId="{4BD08C16-4960-4540-B16C-57D9E56726C6}" destId="{E125746E-9037-344A-989B-71E5AF47F645}" srcOrd="1" destOrd="0" presId="urn:microsoft.com/office/officeart/2005/8/layout/pyramid1"/>
    <dgm:cxn modelId="{B0FB6161-1BB3-5A42-8784-4AFBA74DFFB6}" srcId="{916A6FEC-344A-FD4F-8A57-F19CA0C189A3}" destId="{4BD08C16-4960-4540-B16C-57D9E56726C6}" srcOrd="0" destOrd="0" parTransId="{B8364AE1-3C77-FC4C-81F4-D33602B88C9E}" sibTransId="{137D2FC4-9FEB-A742-84E9-0752CF38944F}"/>
    <dgm:cxn modelId="{95725B6F-B7D1-1144-A6AD-1B136115BBC4}" type="presOf" srcId="{00FFFFA0-663A-AD4F-A8F7-857D7E468D2E}" destId="{33A0E9E7-1F29-5F4E-829A-206B94FF2441}" srcOrd="0" destOrd="0" presId="urn:microsoft.com/office/officeart/2005/8/layout/pyramid1"/>
    <dgm:cxn modelId="{5EACA5B1-98D8-9C4E-89F6-60F5B170C4E1}" srcId="{916A6FEC-344A-FD4F-8A57-F19CA0C189A3}" destId="{00FFFFA0-663A-AD4F-A8F7-857D7E468D2E}" srcOrd="2" destOrd="0" parTransId="{7A5AE592-AE94-284E-97EA-AE0FC948AB27}" sibTransId="{CAB67E99-518E-3241-9B58-4CA34CF43FE8}"/>
    <dgm:cxn modelId="{655855C7-2F6A-CD42-BCB0-E10B4A0F4D30}" type="presOf" srcId="{916A6FEC-344A-FD4F-8A57-F19CA0C189A3}" destId="{0D537DCC-E960-3840-B240-7DEAA9253A22}" srcOrd="0" destOrd="0" presId="urn:microsoft.com/office/officeart/2005/8/layout/pyramid1"/>
    <dgm:cxn modelId="{8852F758-7D13-D04D-87CF-3D3B568BF3C8}" type="presParOf" srcId="{0D537DCC-E960-3840-B240-7DEAA9253A22}" destId="{97F8BE0B-AC17-5A4B-840C-3E31B56546FF}" srcOrd="0" destOrd="0" presId="urn:microsoft.com/office/officeart/2005/8/layout/pyramid1"/>
    <dgm:cxn modelId="{F93CF3F5-2236-2E46-B9C0-441B8EF1EDAE}" type="presParOf" srcId="{97F8BE0B-AC17-5A4B-840C-3E31B56546FF}" destId="{235CC40B-2295-8F4B-BC11-9BB7D2D0F84E}" srcOrd="0" destOrd="0" presId="urn:microsoft.com/office/officeart/2005/8/layout/pyramid1"/>
    <dgm:cxn modelId="{E01F802A-4D66-8540-84D8-C77633780349}" type="presParOf" srcId="{97F8BE0B-AC17-5A4B-840C-3E31B56546FF}" destId="{E125746E-9037-344A-989B-71E5AF47F645}" srcOrd="1" destOrd="0" presId="urn:microsoft.com/office/officeart/2005/8/layout/pyramid1"/>
    <dgm:cxn modelId="{48552092-9AB1-2449-B7BC-096389BDD91E}" type="presParOf" srcId="{0D537DCC-E960-3840-B240-7DEAA9253A22}" destId="{5DE0E552-8541-7640-9199-E152E544DD69}" srcOrd="1" destOrd="0" presId="urn:microsoft.com/office/officeart/2005/8/layout/pyramid1"/>
    <dgm:cxn modelId="{7A1115F0-FB3D-EA43-A7A6-EDB64879913B}" type="presParOf" srcId="{5DE0E552-8541-7640-9199-E152E544DD69}" destId="{B293C187-3184-9A49-A849-DA56C57AC42B}" srcOrd="0" destOrd="0" presId="urn:microsoft.com/office/officeart/2005/8/layout/pyramid1"/>
    <dgm:cxn modelId="{6EF2BC99-0E1E-D347-B468-32777457F204}" type="presParOf" srcId="{5DE0E552-8541-7640-9199-E152E544DD69}" destId="{DC87D642-387E-3E48-8785-8E4818925991}" srcOrd="1" destOrd="0" presId="urn:microsoft.com/office/officeart/2005/8/layout/pyramid1"/>
    <dgm:cxn modelId="{22EF4829-C4E9-AC4C-BA87-B441BD1DBA7B}" type="presParOf" srcId="{0D537DCC-E960-3840-B240-7DEAA9253A22}" destId="{B95CDC10-3ABB-2242-B25D-3E89A88CAB49}" srcOrd="2" destOrd="0" presId="urn:microsoft.com/office/officeart/2005/8/layout/pyramid1"/>
    <dgm:cxn modelId="{15852456-BFF7-CE47-A543-750682B0F649}" type="presParOf" srcId="{B95CDC10-3ABB-2242-B25D-3E89A88CAB49}" destId="{33A0E9E7-1F29-5F4E-829A-206B94FF2441}" srcOrd="0" destOrd="0" presId="urn:microsoft.com/office/officeart/2005/8/layout/pyramid1"/>
    <dgm:cxn modelId="{0D0E8BE6-FFFB-5043-9D3D-42B9C1DF730F}" type="presParOf" srcId="{B95CDC10-3ABB-2242-B25D-3E89A88CAB49}" destId="{5C8D4C66-30A6-8D48-BC63-44E38053B97D}"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5CC40B-2295-8F4B-BC11-9BB7D2D0F84E}">
      <dsp:nvSpPr>
        <dsp:cNvPr id="0" name=""/>
        <dsp:cNvSpPr/>
      </dsp:nvSpPr>
      <dsp:spPr>
        <a:xfrm>
          <a:off x="2328242" y="0"/>
          <a:ext cx="2328242" cy="1784854"/>
        </a:xfrm>
        <a:prstGeom prst="trapezoid">
          <a:avLst>
            <a:gd name="adj" fmla="val 65222"/>
          </a:avLst>
        </a:prstGeom>
        <a:solidFill>
          <a:schemeClr val="accent5">
            <a:lumMod val="40000"/>
            <a:lumOff val="60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US" sz="2700" kern="1200" dirty="0"/>
            <a:t>Policies</a:t>
          </a:r>
        </a:p>
      </dsp:txBody>
      <dsp:txXfrm>
        <a:off x="2328242" y="0"/>
        <a:ext cx="2328242" cy="1784854"/>
      </dsp:txXfrm>
    </dsp:sp>
    <dsp:sp modelId="{B293C187-3184-9A49-A849-DA56C57AC42B}">
      <dsp:nvSpPr>
        <dsp:cNvPr id="0" name=""/>
        <dsp:cNvSpPr/>
      </dsp:nvSpPr>
      <dsp:spPr>
        <a:xfrm>
          <a:off x="1164121" y="1784854"/>
          <a:ext cx="4656484" cy="1784854"/>
        </a:xfrm>
        <a:prstGeom prst="trapezoid">
          <a:avLst>
            <a:gd name="adj" fmla="val 65222"/>
          </a:avLst>
        </a:prstGeom>
        <a:solidFill>
          <a:schemeClr val="accent5">
            <a:lumMod val="60000"/>
            <a:lumOff val="4000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US" sz="2700" kern="1200" dirty="0"/>
            <a:t>Implementation Measures</a:t>
          </a:r>
        </a:p>
      </dsp:txBody>
      <dsp:txXfrm>
        <a:off x="1979005" y="1784854"/>
        <a:ext cx="3026715" cy="1784854"/>
      </dsp:txXfrm>
    </dsp:sp>
    <dsp:sp modelId="{33A0E9E7-1F29-5F4E-829A-206B94FF2441}">
      <dsp:nvSpPr>
        <dsp:cNvPr id="0" name=""/>
        <dsp:cNvSpPr/>
      </dsp:nvSpPr>
      <dsp:spPr>
        <a:xfrm>
          <a:off x="0" y="3569709"/>
          <a:ext cx="6984727" cy="1784854"/>
        </a:xfrm>
        <a:prstGeom prst="trapezoid">
          <a:avLst>
            <a:gd name="adj" fmla="val 65222"/>
          </a:avLst>
        </a:prstGeom>
        <a:solidFill>
          <a:srgbClr val="009193"/>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US" sz="2700" kern="1200" dirty="0"/>
            <a:t>Strategies, Projects, and Programs to address pollution and water quality issues (sections 4 and 5)</a:t>
          </a:r>
        </a:p>
      </dsp:txBody>
      <dsp:txXfrm>
        <a:off x="1222327" y="3569709"/>
        <a:ext cx="4540072" cy="1784854"/>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F278D0-B18D-4546-B393-E3A669480B80}" type="datetimeFigureOut">
              <a:rPr lang="en-US" smtClean="0"/>
              <a:t>9/16/26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C6CC2C-182E-4A8F-A769-D13701334FC9}" type="slidenum">
              <a:rPr lang="en-US" smtClean="0"/>
              <a:t>‹#›</a:t>
            </a:fld>
            <a:endParaRPr lang="en-US" dirty="0"/>
          </a:p>
        </p:txBody>
      </p:sp>
    </p:spTree>
    <p:extLst>
      <p:ext uri="{BB962C8B-B14F-4D97-AF65-F5344CB8AC3E}">
        <p14:creationId xmlns:p14="http://schemas.microsoft.com/office/powerpoint/2010/main" val="3680089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C6CC2C-182E-4A8F-A769-D13701334FC9}" type="slidenum">
              <a:rPr lang="en-US" smtClean="0"/>
              <a:t>1</a:t>
            </a:fld>
            <a:endParaRPr lang="en-US" dirty="0"/>
          </a:p>
        </p:txBody>
      </p:sp>
    </p:spTree>
    <p:extLst>
      <p:ext uri="{BB962C8B-B14F-4D97-AF65-F5344CB8AC3E}">
        <p14:creationId xmlns:p14="http://schemas.microsoft.com/office/powerpoint/2010/main" val="213185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885E9-AFB1-277B-9936-BF41879840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0C544B-B0D2-A366-AF15-75D84694EA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8500F2-DF46-F6F7-2ABF-57E04B5B81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CD6941-D8B7-1B7B-5935-8887445AF206}"/>
              </a:ext>
            </a:extLst>
          </p:cNvPr>
          <p:cNvSpPr>
            <a:spLocks noGrp="1"/>
          </p:cNvSpPr>
          <p:nvPr>
            <p:ph type="sldNum" sz="quarter" idx="5"/>
          </p:nvPr>
        </p:nvSpPr>
        <p:spPr/>
        <p:txBody>
          <a:bodyPr/>
          <a:lstStyle/>
          <a:p>
            <a:fld id="{0AC6CC2C-182E-4A8F-A769-D13701334FC9}" type="slidenum">
              <a:rPr lang="en-US" smtClean="0"/>
              <a:t>2</a:t>
            </a:fld>
            <a:endParaRPr lang="en-US" dirty="0"/>
          </a:p>
        </p:txBody>
      </p:sp>
    </p:spTree>
    <p:extLst>
      <p:ext uri="{BB962C8B-B14F-4D97-AF65-F5344CB8AC3E}">
        <p14:creationId xmlns:p14="http://schemas.microsoft.com/office/powerpoint/2010/main" val="1886094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59A19-E688-1BDE-89EA-8C2DB83130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AA56D0-83C1-D0AD-31C9-D651A1FF43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27605E-CCEF-B64E-81F0-B6AEB43CC0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E17D41-92B4-B7F8-1B07-E87B4040984C}"/>
              </a:ext>
            </a:extLst>
          </p:cNvPr>
          <p:cNvSpPr>
            <a:spLocks noGrp="1"/>
          </p:cNvSpPr>
          <p:nvPr>
            <p:ph type="sldNum" sz="quarter" idx="5"/>
          </p:nvPr>
        </p:nvSpPr>
        <p:spPr/>
        <p:txBody>
          <a:bodyPr/>
          <a:lstStyle/>
          <a:p>
            <a:fld id="{0AC6CC2C-182E-4A8F-A769-D13701334FC9}" type="slidenum">
              <a:rPr lang="en-US" smtClean="0"/>
              <a:t>3</a:t>
            </a:fld>
            <a:endParaRPr lang="en-US" dirty="0"/>
          </a:p>
        </p:txBody>
      </p:sp>
    </p:spTree>
    <p:extLst>
      <p:ext uri="{BB962C8B-B14F-4D97-AF65-F5344CB8AC3E}">
        <p14:creationId xmlns:p14="http://schemas.microsoft.com/office/powerpoint/2010/main" val="24707328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C276D-FC0B-C5B3-0AE0-6CD45067B0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BE019E-3F16-2815-0701-304478A90B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D578CD-7F2F-A5DC-490F-9C550B6309E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99228CA-9295-18C5-FE9C-935B319C18CD}"/>
              </a:ext>
            </a:extLst>
          </p:cNvPr>
          <p:cNvSpPr>
            <a:spLocks noGrp="1"/>
          </p:cNvSpPr>
          <p:nvPr>
            <p:ph type="sldNum" sz="quarter" idx="5"/>
          </p:nvPr>
        </p:nvSpPr>
        <p:spPr/>
        <p:txBody>
          <a:bodyPr/>
          <a:lstStyle/>
          <a:p>
            <a:fld id="{0AC6CC2C-182E-4A8F-A769-D13701334FC9}" type="slidenum">
              <a:rPr lang="en-US" smtClean="0"/>
              <a:t>4</a:t>
            </a:fld>
            <a:endParaRPr lang="en-US" dirty="0"/>
          </a:p>
        </p:txBody>
      </p:sp>
    </p:spTree>
    <p:extLst>
      <p:ext uri="{BB962C8B-B14F-4D97-AF65-F5344CB8AC3E}">
        <p14:creationId xmlns:p14="http://schemas.microsoft.com/office/powerpoint/2010/main" val="830374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C907B-4417-B4A2-296B-023EA4E815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8C881F-5EC9-5189-2433-7997E5359E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DF3A78-4E27-3AD8-F8D3-8892485ACC7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7CCB63-5C5F-542C-B627-E626ECC77DD1}"/>
              </a:ext>
            </a:extLst>
          </p:cNvPr>
          <p:cNvSpPr>
            <a:spLocks noGrp="1"/>
          </p:cNvSpPr>
          <p:nvPr>
            <p:ph type="sldNum" sz="quarter" idx="5"/>
          </p:nvPr>
        </p:nvSpPr>
        <p:spPr/>
        <p:txBody>
          <a:bodyPr/>
          <a:lstStyle/>
          <a:p>
            <a:fld id="{0AC6CC2C-182E-4A8F-A769-D13701334FC9}" type="slidenum">
              <a:rPr lang="en-US" smtClean="0"/>
              <a:t>5</a:t>
            </a:fld>
            <a:endParaRPr lang="en-US" dirty="0"/>
          </a:p>
        </p:txBody>
      </p:sp>
    </p:spTree>
    <p:extLst>
      <p:ext uri="{BB962C8B-B14F-4D97-AF65-F5344CB8AC3E}">
        <p14:creationId xmlns:p14="http://schemas.microsoft.com/office/powerpoint/2010/main" val="4089111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04169-B686-5F9A-A1E1-0600756A2A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4A34EA-8A22-0822-76CF-35276AEC87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66AAB9-1879-BCF3-4936-87430926F8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617BC1-2353-5056-641F-68BD89D37A95}"/>
              </a:ext>
            </a:extLst>
          </p:cNvPr>
          <p:cNvSpPr>
            <a:spLocks noGrp="1"/>
          </p:cNvSpPr>
          <p:nvPr>
            <p:ph type="sldNum" sz="quarter" idx="5"/>
          </p:nvPr>
        </p:nvSpPr>
        <p:spPr/>
        <p:txBody>
          <a:bodyPr/>
          <a:lstStyle/>
          <a:p>
            <a:fld id="{0AC6CC2C-182E-4A8F-A769-D13701334FC9}" type="slidenum">
              <a:rPr lang="en-US" smtClean="0"/>
              <a:t>6</a:t>
            </a:fld>
            <a:endParaRPr lang="en-US" dirty="0"/>
          </a:p>
        </p:txBody>
      </p:sp>
    </p:spTree>
    <p:extLst>
      <p:ext uri="{BB962C8B-B14F-4D97-AF65-F5344CB8AC3E}">
        <p14:creationId xmlns:p14="http://schemas.microsoft.com/office/powerpoint/2010/main" val="5013469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10485-EEC7-54E5-C084-ACE87B1C7B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268BD7-6F26-21A3-ACD4-436336A931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372E28-CCFA-274B-2CF3-1BBFC211D3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29FEF9-2DC4-FE3E-1BB5-AADBE9DB7D75}"/>
              </a:ext>
            </a:extLst>
          </p:cNvPr>
          <p:cNvSpPr>
            <a:spLocks noGrp="1"/>
          </p:cNvSpPr>
          <p:nvPr>
            <p:ph type="sldNum" sz="quarter" idx="5"/>
          </p:nvPr>
        </p:nvSpPr>
        <p:spPr/>
        <p:txBody>
          <a:bodyPr/>
          <a:lstStyle/>
          <a:p>
            <a:fld id="{0AC6CC2C-182E-4A8F-A769-D13701334FC9}" type="slidenum">
              <a:rPr lang="en-US" smtClean="0"/>
              <a:t>7</a:t>
            </a:fld>
            <a:endParaRPr lang="en-US" dirty="0"/>
          </a:p>
        </p:txBody>
      </p:sp>
    </p:spTree>
    <p:extLst>
      <p:ext uri="{BB962C8B-B14F-4D97-AF65-F5344CB8AC3E}">
        <p14:creationId xmlns:p14="http://schemas.microsoft.com/office/powerpoint/2010/main" val="25767256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0ABA4-485B-223E-BFFA-433978CCAB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5A1F50-2F35-9725-17AC-D9CF817387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0AEFE5-EB8F-A21B-7474-349F9380E56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CCAEEBC-A3ED-6816-5352-AF3389F85B50}"/>
              </a:ext>
            </a:extLst>
          </p:cNvPr>
          <p:cNvSpPr>
            <a:spLocks noGrp="1"/>
          </p:cNvSpPr>
          <p:nvPr>
            <p:ph type="sldNum" sz="quarter" idx="5"/>
          </p:nvPr>
        </p:nvSpPr>
        <p:spPr/>
        <p:txBody>
          <a:bodyPr/>
          <a:lstStyle/>
          <a:p>
            <a:fld id="{0AC6CC2C-182E-4A8F-A769-D13701334FC9}" type="slidenum">
              <a:rPr lang="en-US" smtClean="0"/>
              <a:t>8</a:t>
            </a:fld>
            <a:endParaRPr lang="en-US" dirty="0"/>
          </a:p>
        </p:txBody>
      </p:sp>
    </p:spTree>
    <p:extLst>
      <p:ext uri="{BB962C8B-B14F-4D97-AF65-F5344CB8AC3E}">
        <p14:creationId xmlns:p14="http://schemas.microsoft.com/office/powerpoint/2010/main" val="1260177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044AF-DB40-1319-14D7-171B5FA10C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6689D2-0DDB-4550-20FF-C6886189FD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A2062F-CA8B-5034-E322-28B9F168EE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6AEABD4-C81D-D0C1-62B3-0304D2EDF21D}"/>
              </a:ext>
            </a:extLst>
          </p:cNvPr>
          <p:cNvSpPr>
            <a:spLocks noGrp="1"/>
          </p:cNvSpPr>
          <p:nvPr>
            <p:ph type="sldNum" sz="quarter" idx="5"/>
          </p:nvPr>
        </p:nvSpPr>
        <p:spPr/>
        <p:txBody>
          <a:bodyPr/>
          <a:lstStyle/>
          <a:p>
            <a:fld id="{0AC6CC2C-182E-4A8F-A769-D13701334FC9}" type="slidenum">
              <a:rPr lang="en-US" smtClean="0"/>
              <a:t>9</a:t>
            </a:fld>
            <a:endParaRPr lang="en-US" dirty="0"/>
          </a:p>
        </p:txBody>
      </p:sp>
    </p:spTree>
    <p:extLst>
      <p:ext uri="{BB962C8B-B14F-4D97-AF65-F5344CB8AC3E}">
        <p14:creationId xmlns:p14="http://schemas.microsoft.com/office/powerpoint/2010/main" val="24701877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C1689-A235-3E11-4821-D739F52611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EA33C4-66E8-A4F3-E4DF-C1CFEDAF0B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8B58A0-A39A-223B-099A-DC73473798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F0BA29-5883-2187-7065-E91A6A6A9E64}"/>
              </a:ext>
            </a:extLst>
          </p:cNvPr>
          <p:cNvSpPr>
            <a:spLocks noGrp="1"/>
          </p:cNvSpPr>
          <p:nvPr>
            <p:ph type="sldNum" sz="quarter" idx="5"/>
          </p:nvPr>
        </p:nvSpPr>
        <p:spPr/>
        <p:txBody>
          <a:bodyPr/>
          <a:lstStyle/>
          <a:p>
            <a:fld id="{0AC6CC2C-182E-4A8F-A769-D13701334FC9}" type="slidenum">
              <a:rPr lang="en-US" smtClean="0"/>
              <a:t>10</a:t>
            </a:fld>
            <a:endParaRPr lang="en-US" dirty="0"/>
          </a:p>
        </p:txBody>
      </p:sp>
    </p:spTree>
    <p:extLst>
      <p:ext uri="{BB962C8B-B14F-4D97-AF65-F5344CB8AC3E}">
        <p14:creationId xmlns:p14="http://schemas.microsoft.com/office/powerpoint/2010/main" val="28909441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00888-FE0C-F7D6-9602-1C5881E0DE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CACED0-CA7B-6D4C-C531-6E95A0A10C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E27D2D-9ECA-866E-3624-16676C5CDBA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6AB3490-BF12-33D6-1401-60D3BB02D94B}"/>
              </a:ext>
            </a:extLst>
          </p:cNvPr>
          <p:cNvSpPr>
            <a:spLocks noGrp="1"/>
          </p:cNvSpPr>
          <p:nvPr>
            <p:ph type="sldNum" sz="quarter" idx="5"/>
          </p:nvPr>
        </p:nvSpPr>
        <p:spPr/>
        <p:txBody>
          <a:bodyPr/>
          <a:lstStyle/>
          <a:p>
            <a:fld id="{0AC6CC2C-182E-4A8F-A769-D13701334FC9}" type="slidenum">
              <a:rPr lang="en-US" smtClean="0"/>
              <a:t>11</a:t>
            </a:fld>
            <a:endParaRPr lang="en-US" dirty="0"/>
          </a:p>
        </p:txBody>
      </p:sp>
    </p:spTree>
    <p:extLst>
      <p:ext uri="{BB962C8B-B14F-4D97-AF65-F5344CB8AC3E}">
        <p14:creationId xmlns:p14="http://schemas.microsoft.com/office/powerpoint/2010/main" val="10935068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DFB0D-64E2-EA73-9D60-2F6DFA8AC9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9352A0-C99A-6D3B-43DF-05EE2E6F2E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B41589-0F39-4D25-41CA-2C62ACF05CC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E49662D-7766-B377-6C10-C8C4FC1AAD75}"/>
              </a:ext>
            </a:extLst>
          </p:cNvPr>
          <p:cNvSpPr>
            <a:spLocks noGrp="1"/>
          </p:cNvSpPr>
          <p:nvPr>
            <p:ph type="sldNum" sz="quarter" idx="5"/>
          </p:nvPr>
        </p:nvSpPr>
        <p:spPr/>
        <p:txBody>
          <a:bodyPr/>
          <a:lstStyle/>
          <a:p>
            <a:fld id="{0AC6CC2C-182E-4A8F-A769-D13701334FC9}" type="slidenum">
              <a:rPr lang="en-US" smtClean="0"/>
              <a:t>12</a:t>
            </a:fld>
            <a:endParaRPr lang="en-US" dirty="0"/>
          </a:p>
        </p:txBody>
      </p:sp>
    </p:spTree>
    <p:extLst>
      <p:ext uri="{BB962C8B-B14F-4D97-AF65-F5344CB8AC3E}">
        <p14:creationId xmlns:p14="http://schemas.microsoft.com/office/powerpoint/2010/main" val="26384016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7166B-DC7B-BAE3-0A21-C6A5BCCABF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CAD716-2E6B-D2A5-4D54-29DCF723D9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39DE62-2219-F356-7480-A032752E125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BE8709-B960-6F51-5508-848F8E49E46E}"/>
              </a:ext>
            </a:extLst>
          </p:cNvPr>
          <p:cNvSpPr>
            <a:spLocks noGrp="1"/>
          </p:cNvSpPr>
          <p:nvPr>
            <p:ph type="sldNum" sz="quarter" idx="5"/>
          </p:nvPr>
        </p:nvSpPr>
        <p:spPr/>
        <p:txBody>
          <a:bodyPr/>
          <a:lstStyle/>
          <a:p>
            <a:fld id="{0AC6CC2C-182E-4A8F-A769-D13701334FC9}" type="slidenum">
              <a:rPr lang="en-US" smtClean="0"/>
              <a:t>13</a:t>
            </a:fld>
            <a:endParaRPr lang="en-US" dirty="0"/>
          </a:p>
        </p:txBody>
      </p:sp>
    </p:spTree>
    <p:extLst>
      <p:ext uri="{BB962C8B-B14F-4D97-AF65-F5344CB8AC3E}">
        <p14:creationId xmlns:p14="http://schemas.microsoft.com/office/powerpoint/2010/main" val="41258791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59792-33D5-A318-7C4F-11BCF98627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D67E25-3AA4-0553-E37F-4942A84207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7AA742-7D10-118A-C422-E6ADE5735BF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4744957-B38E-A3FD-D3B7-37116FBBD647}"/>
              </a:ext>
            </a:extLst>
          </p:cNvPr>
          <p:cNvSpPr>
            <a:spLocks noGrp="1"/>
          </p:cNvSpPr>
          <p:nvPr>
            <p:ph type="sldNum" sz="quarter" idx="5"/>
          </p:nvPr>
        </p:nvSpPr>
        <p:spPr/>
        <p:txBody>
          <a:bodyPr/>
          <a:lstStyle/>
          <a:p>
            <a:fld id="{0AC6CC2C-182E-4A8F-A769-D13701334FC9}" type="slidenum">
              <a:rPr lang="en-US" smtClean="0"/>
              <a:t>14</a:t>
            </a:fld>
            <a:endParaRPr lang="en-US" dirty="0"/>
          </a:p>
        </p:txBody>
      </p:sp>
    </p:spTree>
    <p:extLst>
      <p:ext uri="{BB962C8B-B14F-4D97-AF65-F5344CB8AC3E}">
        <p14:creationId xmlns:p14="http://schemas.microsoft.com/office/powerpoint/2010/main" val="26312675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C6CC2C-182E-4A8F-A769-D13701334FC9}" type="slidenum">
              <a:rPr lang="en-US" smtClean="0"/>
              <a:t>15</a:t>
            </a:fld>
            <a:endParaRPr lang="en-US" dirty="0"/>
          </a:p>
        </p:txBody>
      </p:sp>
    </p:spTree>
    <p:extLst>
      <p:ext uri="{BB962C8B-B14F-4D97-AF65-F5344CB8AC3E}">
        <p14:creationId xmlns:p14="http://schemas.microsoft.com/office/powerpoint/2010/main" val="3772815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that 1041 authority has been particularly important for addressing hydrologic modifications/ TMDs. </a:t>
            </a:r>
          </a:p>
          <a:p>
            <a:endParaRPr lang="en-US" dirty="0"/>
          </a:p>
          <a:p>
            <a:r>
              <a:rPr lang="en-US" dirty="0"/>
              <a:t>Because 1041 applies to home rule municipalities who are most likely to construct projects.  Also good case law on denial of a project thanks to Eagle Co. </a:t>
            </a:r>
          </a:p>
          <a:p>
            <a:endParaRPr lang="en-US" dirty="0"/>
          </a:p>
          <a:p>
            <a:r>
              <a:rPr lang="en-US" dirty="0"/>
              <a:t>Ashley to summarize Grand County’s 1041 permit for the Henderson Mill Water Treatment Plant.</a:t>
            </a:r>
          </a:p>
        </p:txBody>
      </p:sp>
      <p:sp>
        <p:nvSpPr>
          <p:cNvPr id="4" name="Slide Number Placeholder 3"/>
          <p:cNvSpPr>
            <a:spLocks noGrp="1"/>
          </p:cNvSpPr>
          <p:nvPr>
            <p:ph type="sldNum" sz="quarter" idx="5"/>
          </p:nvPr>
        </p:nvSpPr>
        <p:spPr/>
        <p:txBody>
          <a:bodyPr/>
          <a:lstStyle/>
          <a:p>
            <a:fld id="{0AC6CC2C-182E-4A8F-A769-D13701334FC9}" type="slidenum">
              <a:rPr lang="en-US" smtClean="0"/>
              <a:t>16</a:t>
            </a:fld>
            <a:endParaRPr lang="en-US" dirty="0"/>
          </a:p>
        </p:txBody>
      </p:sp>
    </p:spTree>
    <p:extLst>
      <p:ext uri="{BB962C8B-B14F-4D97-AF65-F5344CB8AC3E}">
        <p14:creationId xmlns:p14="http://schemas.microsoft.com/office/powerpoint/2010/main" val="26837926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1200"/>
              </a:spcAft>
            </a:pPr>
            <a:r>
              <a:rPr lang="en-US" sz="1200" dirty="0">
                <a:cs typeface="Times New Roman" panose="02020603050405020304" pitchFamily="18" charset="0"/>
              </a:rPr>
              <a:t>NWCCOG may assist members in water quality review of development proposals.  </a:t>
            </a:r>
          </a:p>
          <a:p>
            <a:pPr>
              <a:spcAft>
                <a:spcPts val="1200"/>
              </a:spcAft>
            </a:pPr>
            <a:r>
              <a:rPr lang="en-US" sz="1200" dirty="0">
                <a:cs typeface="Times New Roman" panose="02020603050405020304" pitchFamily="18" charset="0"/>
              </a:rPr>
              <a:t>	Some codes have consistency with 208 Plan as a standard.</a:t>
            </a:r>
          </a:p>
          <a:p>
            <a:pPr>
              <a:spcAft>
                <a:spcPts val="1200"/>
              </a:spcAft>
            </a:pPr>
            <a:r>
              <a:rPr lang="en-US" sz="1200" dirty="0">
                <a:cs typeface="Times New Roman" panose="02020603050405020304" pitchFamily="18" charset="0"/>
              </a:rPr>
              <a:t>	Others use NWCCOG as a referral agency. </a:t>
            </a:r>
          </a:p>
          <a:p>
            <a:endParaRPr lang="en-US" dirty="0"/>
          </a:p>
        </p:txBody>
      </p:sp>
      <p:sp>
        <p:nvSpPr>
          <p:cNvPr id="4" name="Slide Number Placeholder 3"/>
          <p:cNvSpPr>
            <a:spLocks noGrp="1"/>
          </p:cNvSpPr>
          <p:nvPr>
            <p:ph type="sldNum" sz="quarter" idx="5"/>
          </p:nvPr>
        </p:nvSpPr>
        <p:spPr/>
        <p:txBody>
          <a:bodyPr/>
          <a:lstStyle/>
          <a:p>
            <a:fld id="{0AC6CC2C-182E-4A8F-A769-D13701334FC9}" type="slidenum">
              <a:rPr lang="en-US" smtClean="0"/>
              <a:t>17</a:t>
            </a:fld>
            <a:endParaRPr lang="en-US" dirty="0"/>
          </a:p>
        </p:txBody>
      </p:sp>
    </p:spTree>
    <p:extLst>
      <p:ext uri="{BB962C8B-B14F-4D97-AF65-F5344CB8AC3E}">
        <p14:creationId xmlns:p14="http://schemas.microsoft.com/office/powerpoint/2010/main" val="28263056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579A7-3953-48EF-AF20-C1DC555065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ADCD055-51EE-4D36-BD80-31E1EF6BFA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C9F4EEA-F481-4596-845D-0001098BB112}"/>
              </a:ext>
            </a:extLst>
          </p:cNvPr>
          <p:cNvSpPr>
            <a:spLocks noGrp="1"/>
          </p:cNvSpPr>
          <p:nvPr>
            <p:ph type="dt" sz="half" idx="10"/>
          </p:nvPr>
        </p:nvSpPr>
        <p:spPr/>
        <p:txBody>
          <a:bodyPr/>
          <a:lstStyle/>
          <a:p>
            <a:fld id="{EFCBCE2E-AA22-43DC-B629-CE44DCDCA3D9}" type="datetimeFigureOut">
              <a:rPr lang="en-US" smtClean="0"/>
              <a:t>9/16/26</a:t>
            </a:fld>
            <a:endParaRPr lang="en-US" dirty="0"/>
          </a:p>
        </p:txBody>
      </p:sp>
      <p:sp>
        <p:nvSpPr>
          <p:cNvPr id="5" name="Footer Placeholder 4">
            <a:extLst>
              <a:ext uri="{FF2B5EF4-FFF2-40B4-BE49-F238E27FC236}">
                <a16:creationId xmlns:a16="http://schemas.microsoft.com/office/drawing/2014/main" id="{08F49359-CE8C-44EA-97B7-7FC7CB344FE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D4727A2-F1F0-41DF-87FB-9AC4743E1215}"/>
              </a:ext>
            </a:extLst>
          </p:cNvPr>
          <p:cNvSpPr>
            <a:spLocks noGrp="1"/>
          </p:cNvSpPr>
          <p:nvPr>
            <p:ph type="sldNum" sz="quarter" idx="12"/>
          </p:nvPr>
        </p:nvSpPr>
        <p:spPr/>
        <p:txBody>
          <a:bodyPr/>
          <a:lstStyle/>
          <a:p>
            <a:fld id="{1D531BA4-F97D-4D1B-B238-AC6792965311}" type="slidenum">
              <a:rPr lang="en-US" smtClean="0"/>
              <a:t>‹#›</a:t>
            </a:fld>
            <a:endParaRPr lang="en-US" dirty="0"/>
          </a:p>
        </p:txBody>
      </p:sp>
    </p:spTree>
    <p:extLst>
      <p:ext uri="{BB962C8B-B14F-4D97-AF65-F5344CB8AC3E}">
        <p14:creationId xmlns:p14="http://schemas.microsoft.com/office/powerpoint/2010/main" val="932855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122FA-E8B1-472E-8918-110D2B3CAB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2522EB-9F7F-4661-B020-73207658CF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60B237-5468-49A6-AC60-D382E7A0872B}"/>
              </a:ext>
            </a:extLst>
          </p:cNvPr>
          <p:cNvSpPr>
            <a:spLocks noGrp="1"/>
          </p:cNvSpPr>
          <p:nvPr>
            <p:ph type="dt" sz="half" idx="10"/>
          </p:nvPr>
        </p:nvSpPr>
        <p:spPr/>
        <p:txBody>
          <a:bodyPr/>
          <a:lstStyle/>
          <a:p>
            <a:fld id="{EFCBCE2E-AA22-43DC-B629-CE44DCDCA3D9}" type="datetimeFigureOut">
              <a:rPr lang="en-US" smtClean="0"/>
              <a:t>9/16/26</a:t>
            </a:fld>
            <a:endParaRPr lang="en-US" dirty="0"/>
          </a:p>
        </p:txBody>
      </p:sp>
      <p:sp>
        <p:nvSpPr>
          <p:cNvPr id="5" name="Footer Placeholder 4">
            <a:extLst>
              <a:ext uri="{FF2B5EF4-FFF2-40B4-BE49-F238E27FC236}">
                <a16:creationId xmlns:a16="http://schemas.microsoft.com/office/drawing/2014/main" id="{473F1AB6-A359-467E-8E8C-E467CB5987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1F514E9-99D3-480A-A6AD-45A5C8AB615E}"/>
              </a:ext>
            </a:extLst>
          </p:cNvPr>
          <p:cNvSpPr>
            <a:spLocks noGrp="1"/>
          </p:cNvSpPr>
          <p:nvPr>
            <p:ph type="sldNum" sz="quarter" idx="12"/>
          </p:nvPr>
        </p:nvSpPr>
        <p:spPr/>
        <p:txBody>
          <a:bodyPr/>
          <a:lstStyle/>
          <a:p>
            <a:fld id="{1D531BA4-F97D-4D1B-B238-AC6792965311}" type="slidenum">
              <a:rPr lang="en-US" smtClean="0"/>
              <a:t>‹#›</a:t>
            </a:fld>
            <a:endParaRPr lang="en-US" dirty="0"/>
          </a:p>
        </p:txBody>
      </p:sp>
    </p:spTree>
    <p:extLst>
      <p:ext uri="{BB962C8B-B14F-4D97-AF65-F5344CB8AC3E}">
        <p14:creationId xmlns:p14="http://schemas.microsoft.com/office/powerpoint/2010/main" val="1243124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C0286-DB79-4B82-A519-28527981E1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1B01FEE-061C-419F-8B3B-5162C60B05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695C54-0878-4548-8084-0BC798BB53AE}"/>
              </a:ext>
            </a:extLst>
          </p:cNvPr>
          <p:cNvSpPr>
            <a:spLocks noGrp="1"/>
          </p:cNvSpPr>
          <p:nvPr>
            <p:ph type="dt" sz="half" idx="10"/>
          </p:nvPr>
        </p:nvSpPr>
        <p:spPr/>
        <p:txBody>
          <a:bodyPr/>
          <a:lstStyle/>
          <a:p>
            <a:fld id="{EFCBCE2E-AA22-43DC-B629-CE44DCDCA3D9}" type="datetimeFigureOut">
              <a:rPr lang="en-US" smtClean="0"/>
              <a:t>9/16/26</a:t>
            </a:fld>
            <a:endParaRPr lang="en-US" dirty="0"/>
          </a:p>
        </p:txBody>
      </p:sp>
      <p:sp>
        <p:nvSpPr>
          <p:cNvPr id="5" name="Footer Placeholder 4">
            <a:extLst>
              <a:ext uri="{FF2B5EF4-FFF2-40B4-BE49-F238E27FC236}">
                <a16:creationId xmlns:a16="http://schemas.microsoft.com/office/drawing/2014/main" id="{C880FA3A-14F9-46AF-881A-38D1B9B0F0C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E3C499D-8DF9-4E97-873E-0AF4FA8CE53D}"/>
              </a:ext>
            </a:extLst>
          </p:cNvPr>
          <p:cNvSpPr>
            <a:spLocks noGrp="1"/>
          </p:cNvSpPr>
          <p:nvPr>
            <p:ph type="sldNum" sz="quarter" idx="12"/>
          </p:nvPr>
        </p:nvSpPr>
        <p:spPr/>
        <p:txBody>
          <a:bodyPr/>
          <a:lstStyle/>
          <a:p>
            <a:fld id="{1D531BA4-F97D-4D1B-B238-AC6792965311}" type="slidenum">
              <a:rPr lang="en-US" smtClean="0"/>
              <a:t>‹#›</a:t>
            </a:fld>
            <a:endParaRPr lang="en-US" dirty="0"/>
          </a:p>
        </p:txBody>
      </p:sp>
    </p:spTree>
    <p:extLst>
      <p:ext uri="{BB962C8B-B14F-4D97-AF65-F5344CB8AC3E}">
        <p14:creationId xmlns:p14="http://schemas.microsoft.com/office/powerpoint/2010/main" val="19225569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6F6D9-0672-487D-80C5-F73C8E84DB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56D605-B087-4D5D-B78A-AAC00CF5B8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4F8990D-2735-420F-8094-41B5821DA4E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26F6AF-5A2F-4079-A1EF-3468145F5FFE}"/>
              </a:ext>
            </a:extLst>
          </p:cNvPr>
          <p:cNvSpPr>
            <a:spLocks noGrp="1"/>
          </p:cNvSpPr>
          <p:nvPr>
            <p:ph type="dt" sz="half" idx="10"/>
          </p:nvPr>
        </p:nvSpPr>
        <p:spPr/>
        <p:txBody>
          <a:bodyPr/>
          <a:lstStyle/>
          <a:p>
            <a:fld id="{EFCBCE2E-AA22-43DC-B629-CE44DCDCA3D9}" type="datetimeFigureOut">
              <a:rPr lang="en-US" smtClean="0"/>
              <a:t>9/16/26</a:t>
            </a:fld>
            <a:endParaRPr lang="en-US" dirty="0"/>
          </a:p>
        </p:txBody>
      </p:sp>
      <p:sp>
        <p:nvSpPr>
          <p:cNvPr id="6" name="Footer Placeholder 5">
            <a:extLst>
              <a:ext uri="{FF2B5EF4-FFF2-40B4-BE49-F238E27FC236}">
                <a16:creationId xmlns:a16="http://schemas.microsoft.com/office/drawing/2014/main" id="{4C7FBB78-089F-4BB6-AA45-1B6AC6C7C6A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28F5030-C134-4FA5-9E3A-563494C83B92}"/>
              </a:ext>
            </a:extLst>
          </p:cNvPr>
          <p:cNvSpPr>
            <a:spLocks noGrp="1"/>
          </p:cNvSpPr>
          <p:nvPr>
            <p:ph type="sldNum" sz="quarter" idx="12"/>
          </p:nvPr>
        </p:nvSpPr>
        <p:spPr/>
        <p:txBody>
          <a:bodyPr/>
          <a:lstStyle/>
          <a:p>
            <a:fld id="{1D531BA4-F97D-4D1B-B238-AC6792965311}" type="slidenum">
              <a:rPr lang="en-US" smtClean="0"/>
              <a:t>‹#›</a:t>
            </a:fld>
            <a:endParaRPr lang="en-US" dirty="0"/>
          </a:p>
        </p:txBody>
      </p:sp>
    </p:spTree>
    <p:extLst>
      <p:ext uri="{BB962C8B-B14F-4D97-AF65-F5344CB8AC3E}">
        <p14:creationId xmlns:p14="http://schemas.microsoft.com/office/powerpoint/2010/main" val="3071628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2E0D4-EA4F-473B-87BE-06126A4D830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D04BEE0-B0C1-4578-B7DE-89CB52E267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AE54F6-23A0-4993-9B85-6452D35075C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48CD555-BCD5-400C-8F78-CB2965F523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53F8F9F-E751-4078-92B5-86D972AA458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2B39DEB-676D-44C1-BFF6-DE9EBED1F737}"/>
              </a:ext>
            </a:extLst>
          </p:cNvPr>
          <p:cNvSpPr>
            <a:spLocks noGrp="1"/>
          </p:cNvSpPr>
          <p:nvPr>
            <p:ph type="dt" sz="half" idx="10"/>
          </p:nvPr>
        </p:nvSpPr>
        <p:spPr/>
        <p:txBody>
          <a:bodyPr/>
          <a:lstStyle/>
          <a:p>
            <a:fld id="{EFCBCE2E-AA22-43DC-B629-CE44DCDCA3D9}" type="datetimeFigureOut">
              <a:rPr lang="en-US" smtClean="0"/>
              <a:t>9/16/26</a:t>
            </a:fld>
            <a:endParaRPr lang="en-US" dirty="0"/>
          </a:p>
        </p:txBody>
      </p:sp>
      <p:sp>
        <p:nvSpPr>
          <p:cNvPr id="8" name="Footer Placeholder 7">
            <a:extLst>
              <a:ext uri="{FF2B5EF4-FFF2-40B4-BE49-F238E27FC236}">
                <a16:creationId xmlns:a16="http://schemas.microsoft.com/office/drawing/2014/main" id="{FD276579-A6F6-4708-80C0-726160F45BF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C2B7808-0F64-4110-8BFD-94B36F4A8EFC}"/>
              </a:ext>
            </a:extLst>
          </p:cNvPr>
          <p:cNvSpPr>
            <a:spLocks noGrp="1"/>
          </p:cNvSpPr>
          <p:nvPr>
            <p:ph type="sldNum" sz="quarter" idx="12"/>
          </p:nvPr>
        </p:nvSpPr>
        <p:spPr/>
        <p:txBody>
          <a:bodyPr/>
          <a:lstStyle/>
          <a:p>
            <a:fld id="{1D531BA4-F97D-4D1B-B238-AC6792965311}" type="slidenum">
              <a:rPr lang="en-US" smtClean="0"/>
              <a:t>‹#›</a:t>
            </a:fld>
            <a:endParaRPr lang="en-US" dirty="0"/>
          </a:p>
        </p:txBody>
      </p:sp>
    </p:spTree>
    <p:extLst>
      <p:ext uri="{BB962C8B-B14F-4D97-AF65-F5344CB8AC3E}">
        <p14:creationId xmlns:p14="http://schemas.microsoft.com/office/powerpoint/2010/main" val="3104002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28EFA-2045-4F27-8025-C5037E0C666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E1C00F0-72E1-41C2-95CB-C70C53DFAA92}"/>
              </a:ext>
            </a:extLst>
          </p:cNvPr>
          <p:cNvSpPr>
            <a:spLocks noGrp="1"/>
          </p:cNvSpPr>
          <p:nvPr>
            <p:ph type="dt" sz="half" idx="10"/>
          </p:nvPr>
        </p:nvSpPr>
        <p:spPr/>
        <p:txBody>
          <a:bodyPr/>
          <a:lstStyle/>
          <a:p>
            <a:fld id="{EFCBCE2E-AA22-43DC-B629-CE44DCDCA3D9}" type="datetimeFigureOut">
              <a:rPr lang="en-US" smtClean="0"/>
              <a:t>9/16/26</a:t>
            </a:fld>
            <a:endParaRPr lang="en-US" dirty="0"/>
          </a:p>
        </p:txBody>
      </p:sp>
      <p:sp>
        <p:nvSpPr>
          <p:cNvPr id="4" name="Footer Placeholder 3">
            <a:extLst>
              <a:ext uri="{FF2B5EF4-FFF2-40B4-BE49-F238E27FC236}">
                <a16:creationId xmlns:a16="http://schemas.microsoft.com/office/drawing/2014/main" id="{206A4CE7-DC11-4293-A522-3D2AFE7CFCB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473703C-2E8C-4161-80CF-AE2623EA28DF}"/>
              </a:ext>
            </a:extLst>
          </p:cNvPr>
          <p:cNvSpPr>
            <a:spLocks noGrp="1"/>
          </p:cNvSpPr>
          <p:nvPr>
            <p:ph type="sldNum" sz="quarter" idx="12"/>
          </p:nvPr>
        </p:nvSpPr>
        <p:spPr/>
        <p:txBody>
          <a:bodyPr/>
          <a:lstStyle/>
          <a:p>
            <a:fld id="{1D531BA4-F97D-4D1B-B238-AC6792965311}" type="slidenum">
              <a:rPr lang="en-US" smtClean="0"/>
              <a:t>‹#›</a:t>
            </a:fld>
            <a:endParaRPr lang="en-US" dirty="0"/>
          </a:p>
        </p:txBody>
      </p:sp>
    </p:spTree>
    <p:extLst>
      <p:ext uri="{BB962C8B-B14F-4D97-AF65-F5344CB8AC3E}">
        <p14:creationId xmlns:p14="http://schemas.microsoft.com/office/powerpoint/2010/main" val="1436309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B2CE98-EA17-4368-9993-7BF31B491011}"/>
              </a:ext>
            </a:extLst>
          </p:cNvPr>
          <p:cNvSpPr>
            <a:spLocks noGrp="1"/>
          </p:cNvSpPr>
          <p:nvPr>
            <p:ph type="dt" sz="half" idx="10"/>
          </p:nvPr>
        </p:nvSpPr>
        <p:spPr/>
        <p:txBody>
          <a:bodyPr/>
          <a:lstStyle/>
          <a:p>
            <a:fld id="{EFCBCE2E-AA22-43DC-B629-CE44DCDCA3D9}" type="datetimeFigureOut">
              <a:rPr lang="en-US" smtClean="0"/>
              <a:t>9/16/26</a:t>
            </a:fld>
            <a:endParaRPr lang="en-US" dirty="0"/>
          </a:p>
        </p:txBody>
      </p:sp>
      <p:sp>
        <p:nvSpPr>
          <p:cNvPr id="3" name="Footer Placeholder 2">
            <a:extLst>
              <a:ext uri="{FF2B5EF4-FFF2-40B4-BE49-F238E27FC236}">
                <a16:creationId xmlns:a16="http://schemas.microsoft.com/office/drawing/2014/main" id="{053F2AD3-D260-4B88-B81D-87001DF023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F6E7F47-3255-43D2-A20E-61C79DB6CFEF}"/>
              </a:ext>
            </a:extLst>
          </p:cNvPr>
          <p:cNvSpPr>
            <a:spLocks noGrp="1"/>
          </p:cNvSpPr>
          <p:nvPr>
            <p:ph type="sldNum" sz="quarter" idx="12"/>
          </p:nvPr>
        </p:nvSpPr>
        <p:spPr/>
        <p:txBody>
          <a:bodyPr/>
          <a:lstStyle/>
          <a:p>
            <a:fld id="{1D531BA4-F97D-4D1B-B238-AC6792965311}" type="slidenum">
              <a:rPr lang="en-US" smtClean="0"/>
              <a:t>‹#›</a:t>
            </a:fld>
            <a:endParaRPr lang="en-US" dirty="0"/>
          </a:p>
        </p:txBody>
      </p:sp>
    </p:spTree>
    <p:extLst>
      <p:ext uri="{BB962C8B-B14F-4D97-AF65-F5344CB8AC3E}">
        <p14:creationId xmlns:p14="http://schemas.microsoft.com/office/powerpoint/2010/main" val="3969340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40EB9-DDD7-402A-8745-DBA7D01426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E82F9DD-F947-442E-A0BA-A2B567DC7F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1047990-54DA-4410-9E19-29E375C6F4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6D1CEE-6DC6-438E-A695-E6C05C5B82FC}"/>
              </a:ext>
            </a:extLst>
          </p:cNvPr>
          <p:cNvSpPr>
            <a:spLocks noGrp="1"/>
          </p:cNvSpPr>
          <p:nvPr>
            <p:ph type="dt" sz="half" idx="10"/>
          </p:nvPr>
        </p:nvSpPr>
        <p:spPr/>
        <p:txBody>
          <a:bodyPr/>
          <a:lstStyle/>
          <a:p>
            <a:fld id="{EFCBCE2E-AA22-43DC-B629-CE44DCDCA3D9}" type="datetimeFigureOut">
              <a:rPr lang="en-US" smtClean="0"/>
              <a:t>9/16/26</a:t>
            </a:fld>
            <a:endParaRPr lang="en-US" dirty="0"/>
          </a:p>
        </p:txBody>
      </p:sp>
      <p:sp>
        <p:nvSpPr>
          <p:cNvPr id="6" name="Footer Placeholder 5">
            <a:extLst>
              <a:ext uri="{FF2B5EF4-FFF2-40B4-BE49-F238E27FC236}">
                <a16:creationId xmlns:a16="http://schemas.microsoft.com/office/drawing/2014/main" id="{74CA5283-BF52-4FBC-84F9-87F29A5A34C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5B70C74-7BD1-4F33-A8C4-8DD3B3DF01CA}"/>
              </a:ext>
            </a:extLst>
          </p:cNvPr>
          <p:cNvSpPr>
            <a:spLocks noGrp="1"/>
          </p:cNvSpPr>
          <p:nvPr>
            <p:ph type="sldNum" sz="quarter" idx="12"/>
          </p:nvPr>
        </p:nvSpPr>
        <p:spPr/>
        <p:txBody>
          <a:bodyPr/>
          <a:lstStyle/>
          <a:p>
            <a:fld id="{1D531BA4-F97D-4D1B-B238-AC6792965311}" type="slidenum">
              <a:rPr lang="en-US" smtClean="0"/>
              <a:t>‹#›</a:t>
            </a:fld>
            <a:endParaRPr lang="en-US" dirty="0"/>
          </a:p>
        </p:txBody>
      </p:sp>
    </p:spTree>
    <p:extLst>
      <p:ext uri="{BB962C8B-B14F-4D97-AF65-F5344CB8AC3E}">
        <p14:creationId xmlns:p14="http://schemas.microsoft.com/office/powerpoint/2010/main" val="457512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4FCE6-2708-4AED-B438-26F5805D83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0C3B7A6-0796-4E25-A970-9A5EEB2A57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06BA0D5F-DD94-473B-B14F-A8BBA4C6B4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5334BA-DC4A-4252-B684-BB7E57E11FAC}"/>
              </a:ext>
            </a:extLst>
          </p:cNvPr>
          <p:cNvSpPr>
            <a:spLocks noGrp="1"/>
          </p:cNvSpPr>
          <p:nvPr>
            <p:ph type="dt" sz="half" idx="10"/>
          </p:nvPr>
        </p:nvSpPr>
        <p:spPr/>
        <p:txBody>
          <a:bodyPr/>
          <a:lstStyle/>
          <a:p>
            <a:fld id="{EFCBCE2E-AA22-43DC-B629-CE44DCDCA3D9}" type="datetimeFigureOut">
              <a:rPr lang="en-US" smtClean="0"/>
              <a:t>9/16/26</a:t>
            </a:fld>
            <a:endParaRPr lang="en-US" dirty="0"/>
          </a:p>
        </p:txBody>
      </p:sp>
      <p:sp>
        <p:nvSpPr>
          <p:cNvPr id="6" name="Footer Placeholder 5">
            <a:extLst>
              <a:ext uri="{FF2B5EF4-FFF2-40B4-BE49-F238E27FC236}">
                <a16:creationId xmlns:a16="http://schemas.microsoft.com/office/drawing/2014/main" id="{FD8BEC6D-9125-4D54-9019-77CC3AE35E2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5E8669A-05AA-4342-A457-96F07AA91EC0}"/>
              </a:ext>
            </a:extLst>
          </p:cNvPr>
          <p:cNvSpPr>
            <a:spLocks noGrp="1"/>
          </p:cNvSpPr>
          <p:nvPr>
            <p:ph type="sldNum" sz="quarter" idx="12"/>
          </p:nvPr>
        </p:nvSpPr>
        <p:spPr/>
        <p:txBody>
          <a:bodyPr/>
          <a:lstStyle/>
          <a:p>
            <a:fld id="{1D531BA4-F97D-4D1B-B238-AC6792965311}" type="slidenum">
              <a:rPr lang="en-US" smtClean="0"/>
              <a:t>‹#›</a:t>
            </a:fld>
            <a:endParaRPr lang="en-US" dirty="0"/>
          </a:p>
        </p:txBody>
      </p:sp>
    </p:spTree>
    <p:extLst>
      <p:ext uri="{BB962C8B-B14F-4D97-AF65-F5344CB8AC3E}">
        <p14:creationId xmlns:p14="http://schemas.microsoft.com/office/powerpoint/2010/main" val="2369339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1F38A-D210-46C8-AC3A-B9AA530671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EC963C-AE8B-498F-A2FE-2827C336256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ADCC03-F2C8-49CE-AE20-CEA7A1720E2F}"/>
              </a:ext>
            </a:extLst>
          </p:cNvPr>
          <p:cNvSpPr>
            <a:spLocks noGrp="1"/>
          </p:cNvSpPr>
          <p:nvPr>
            <p:ph type="dt" sz="half" idx="10"/>
          </p:nvPr>
        </p:nvSpPr>
        <p:spPr/>
        <p:txBody>
          <a:bodyPr/>
          <a:lstStyle/>
          <a:p>
            <a:fld id="{EFCBCE2E-AA22-43DC-B629-CE44DCDCA3D9}" type="datetimeFigureOut">
              <a:rPr lang="en-US" smtClean="0"/>
              <a:t>9/16/26</a:t>
            </a:fld>
            <a:endParaRPr lang="en-US" dirty="0"/>
          </a:p>
        </p:txBody>
      </p:sp>
      <p:sp>
        <p:nvSpPr>
          <p:cNvPr id="5" name="Footer Placeholder 4">
            <a:extLst>
              <a:ext uri="{FF2B5EF4-FFF2-40B4-BE49-F238E27FC236}">
                <a16:creationId xmlns:a16="http://schemas.microsoft.com/office/drawing/2014/main" id="{3C70743A-90D7-4B37-95B1-D3174E11F81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6C5C677-88CC-4C62-8D7B-68935C532753}"/>
              </a:ext>
            </a:extLst>
          </p:cNvPr>
          <p:cNvSpPr>
            <a:spLocks noGrp="1"/>
          </p:cNvSpPr>
          <p:nvPr>
            <p:ph type="sldNum" sz="quarter" idx="12"/>
          </p:nvPr>
        </p:nvSpPr>
        <p:spPr/>
        <p:txBody>
          <a:bodyPr/>
          <a:lstStyle/>
          <a:p>
            <a:fld id="{1D531BA4-F97D-4D1B-B238-AC6792965311}" type="slidenum">
              <a:rPr lang="en-US" smtClean="0"/>
              <a:t>‹#›</a:t>
            </a:fld>
            <a:endParaRPr lang="en-US" dirty="0"/>
          </a:p>
        </p:txBody>
      </p:sp>
    </p:spTree>
    <p:extLst>
      <p:ext uri="{BB962C8B-B14F-4D97-AF65-F5344CB8AC3E}">
        <p14:creationId xmlns:p14="http://schemas.microsoft.com/office/powerpoint/2010/main" val="3767726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F47EEDD-9691-47D2-A3FC-2BC130DE760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F3981FD-ADF6-4E63-A071-26A78AB1934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26C402-065F-4AAF-A124-FA0166189DC0}"/>
              </a:ext>
            </a:extLst>
          </p:cNvPr>
          <p:cNvSpPr>
            <a:spLocks noGrp="1"/>
          </p:cNvSpPr>
          <p:nvPr>
            <p:ph type="dt" sz="half" idx="10"/>
          </p:nvPr>
        </p:nvSpPr>
        <p:spPr/>
        <p:txBody>
          <a:bodyPr/>
          <a:lstStyle/>
          <a:p>
            <a:fld id="{EFCBCE2E-AA22-43DC-B629-CE44DCDCA3D9}" type="datetimeFigureOut">
              <a:rPr lang="en-US" smtClean="0"/>
              <a:t>9/16/26</a:t>
            </a:fld>
            <a:endParaRPr lang="en-US" dirty="0"/>
          </a:p>
        </p:txBody>
      </p:sp>
      <p:sp>
        <p:nvSpPr>
          <p:cNvPr id="5" name="Footer Placeholder 4">
            <a:extLst>
              <a:ext uri="{FF2B5EF4-FFF2-40B4-BE49-F238E27FC236}">
                <a16:creationId xmlns:a16="http://schemas.microsoft.com/office/drawing/2014/main" id="{C427C0B2-CEE4-4015-AF47-C925369AAE5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52E8B2F-EAD1-48AD-A129-F59F0EF585DA}"/>
              </a:ext>
            </a:extLst>
          </p:cNvPr>
          <p:cNvSpPr>
            <a:spLocks noGrp="1"/>
          </p:cNvSpPr>
          <p:nvPr>
            <p:ph type="sldNum" sz="quarter" idx="12"/>
          </p:nvPr>
        </p:nvSpPr>
        <p:spPr/>
        <p:txBody>
          <a:bodyPr/>
          <a:lstStyle/>
          <a:p>
            <a:fld id="{1D531BA4-F97D-4D1B-B238-AC6792965311}" type="slidenum">
              <a:rPr lang="en-US" smtClean="0"/>
              <a:t>‹#›</a:t>
            </a:fld>
            <a:endParaRPr lang="en-US" dirty="0"/>
          </a:p>
        </p:txBody>
      </p:sp>
    </p:spTree>
    <p:extLst>
      <p:ext uri="{BB962C8B-B14F-4D97-AF65-F5344CB8AC3E}">
        <p14:creationId xmlns:p14="http://schemas.microsoft.com/office/powerpoint/2010/main" val="3958356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2B50F0-996D-4364-A7A7-34CA616210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AC3CD1B-DB3C-40DC-97E1-AB55644645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B5C7C14-4113-41DA-B55B-760664C81EB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CBCE2E-AA22-43DC-B629-CE44DCDCA3D9}" type="datetimeFigureOut">
              <a:rPr lang="en-US" smtClean="0"/>
              <a:t>9/16/26</a:t>
            </a:fld>
            <a:endParaRPr lang="en-US" dirty="0"/>
          </a:p>
        </p:txBody>
      </p:sp>
      <p:sp>
        <p:nvSpPr>
          <p:cNvPr id="5" name="Footer Placeholder 4">
            <a:extLst>
              <a:ext uri="{FF2B5EF4-FFF2-40B4-BE49-F238E27FC236}">
                <a16:creationId xmlns:a16="http://schemas.microsoft.com/office/drawing/2014/main" id="{6777073D-E2FD-44B2-A960-A833B4D38D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43F5DD94-7F30-4841-973F-102EF36B3B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531BA4-F97D-4D1B-B238-AC6792965311}" type="slidenum">
              <a:rPr lang="en-US" smtClean="0"/>
              <a:t>‹#›</a:t>
            </a:fld>
            <a:endParaRPr lang="en-US" dirty="0"/>
          </a:p>
        </p:txBody>
      </p:sp>
    </p:spTree>
    <p:extLst>
      <p:ext uri="{BB962C8B-B14F-4D97-AF65-F5344CB8AC3E}">
        <p14:creationId xmlns:p14="http://schemas.microsoft.com/office/powerpoint/2010/main" val="23517118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Bitter"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nwccog.org/wp-content/uploads/2018/06/2018.06.20.-NWCCOG-Model-Water-Quality-Prot.-Stnds-FINAL-with-appendices.pdf"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hyperlink" Target="https://www.dropbox.com/scl/fi/qprch1kun4mwbm1for67i/25-01-23-208-Plan-Policies-for-Consistency-Review.pdf?rlkey=ej6w8gr4to6dbh6ia7v2wz9c4&amp;e=1&amp;st=tgfishi8&amp;dl=0" TargetMode="Externa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782B7CE-F4BD-00DE-49F2-6D84ABCB4346}"/>
              </a:ext>
            </a:extLst>
          </p:cNvPr>
          <p:cNvSpPr txBox="1"/>
          <p:nvPr/>
        </p:nvSpPr>
        <p:spPr>
          <a:xfrm>
            <a:off x="6300591" y="1524075"/>
            <a:ext cx="5724395" cy="2862322"/>
          </a:xfrm>
          <a:prstGeom prst="rect">
            <a:avLst/>
          </a:prstGeom>
          <a:noFill/>
        </p:spPr>
        <p:txBody>
          <a:bodyPr wrap="square" rtlCol="0">
            <a:spAutoFit/>
          </a:bodyPr>
          <a:lstStyle/>
          <a:p>
            <a:r>
              <a:rPr lang="en-US" sz="3600" b="1" dirty="0">
                <a:solidFill>
                  <a:srgbClr val="094D24"/>
                </a:solidFill>
                <a:effectLst/>
                <a:latin typeface="Calibri" panose="020F0502020204030204" pitchFamily="34" charset="0"/>
                <a:ea typeface="Calibri" panose="020F0502020204030204" pitchFamily="34" charset="0"/>
                <a:cs typeface="Times New Roman" panose="02020603050405020304" pitchFamily="18" charset="0"/>
              </a:rPr>
              <a:t>Northwest Colorado Council of Governments </a:t>
            </a:r>
          </a:p>
          <a:p>
            <a:r>
              <a:rPr lang="en-US" sz="3600" b="1" dirty="0">
                <a:solidFill>
                  <a:srgbClr val="094D24"/>
                </a:solidFill>
                <a:effectLst/>
                <a:latin typeface="Calibri" panose="020F0502020204030204" pitchFamily="34" charset="0"/>
                <a:ea typeface="Calibri" panose="020F0502020204030204" pitchFamily="34" charset="0"/>
                <a:cs typeface="Times New Roman" panose="02020603050405020304" pitchFamily="18" charset="0"/>
              </a:rPr>
              <a:t>Regional Water Quality Management Plan</a:t>
            </a:r>
          </a:p>
          <a:p>
            <a:r>
              <a:rPr lang="en-US" sz="3600" b="1" dirty="0">
                <a:solidFill>
                  <a:srgbClr val="094D24"/>
                </a:solidFill>
                <a:latin typeface="Calibri" panose="020F0502020204030204" pitchFamily="34" charset="0"/>
                <a:ea typeface="Calibri" panose="020F0502020204030204" pitchFamily="34" charset="0"/>
                <a:cs typeface="Times New Roman" panose="02020603050405020304" pitchFamily="18" charset="0"/>
              </a:rPr>
              <a:t>(“208 Plan”)</a:t>
            </a:r>
            <a:endParaRPr lang="en-US" sz="3600" b="1" dirty="0">
              <a:solidFill>
                <a:srgbClr val="094D24"/>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0EA4B33B-B0A4-414C-7847-7AC1DD4673A0}"/>
              </a:ext>
            </a:extLst>
          </p:cNvPr>
          <p:cNvSpPr txBox="1"/>
          <p:nvPr/>
        </p:nvSpPr>
        <p:spPr>
          <a:xfrm>
            <a:off x="0" y="5646410"/>
            <a:ext cx="12191999" cy="369332"/>
          </a:xfrm>
          <a:prstGeom prst="rect">
            <a:avLst/>
          </a:prstGeom>
          <a:noFill/>
        </p:spPr>
        <p:txBody>
          <a:bodyPr wrap="square" rtlCol="0">
            <a:spAutoFit/>
          </a:bodyPr>
          <a:lstStyle/>
          <a:p>
            <a:pPr algn="ctr"/>
            <a:r>
              <a:rPr lang="en-US" dirty="0"/>
              <a:t>September 17, 2026</a:t>
            </a:r>
          </a:p>
        </p:txBody>
      </p:sp>
      <p:pic>
        <p:nvPicPr>
          <p:cNvPr id="5" name="Picture 4">
            <a:extLst>
              <a:ext uri="{FF2B5EF4-FFF2-40B4-BE49-F238E27FC236}">
                <a16:creationId xmlns:a16="http://schemas.microsoft.com/office/drawing/2014/main" id="{FA56FBAF-5260-8A3E-AF17-A6E7F721A3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672" y="775322"/>
            <a:ext cx="5334160" cy="3680570"/>
          </a:xfrm>
          <a:prstGeom prst="rect">
            <a:avLst/>
          </a:prstGeom>
        </p:spPr>
      </p:pic>
    </p:spTree>
    <p:extLst>
      <p:ext uri="{BB962C8B-B14F-4D97-AF65-F5344CB8AC3E}">
        <p14:creationId xmlns:p14="http://schemas.microsoft.com/office/powerpoint/2010/main" val="2020703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614DDAE-0586-73FA-A4C0-9528D569EB9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DF37EF7-839F-332F-196C-5D0AAAAA98A2}"/>
              </a:ext>
            </a:extLst>
          </p:cNvPr>
          <p:cNvSpPr txBox="1"/>
          <p:nvPr/>
        </p:nvSpPr>
        <p:spPr>
          <a:xfrm>
            <a:off x="218658" y="318732"/>
            <a:ext cx="11899725" cy="1200329"/>
          </a:xfrm>
          <a:prstGeom prst="rect">
            <a:avLst/>
          </a:prstGeom>
          <a:noFill/>
        </p:spPr>
        <p:txBody>
          <a:bodyPr wrap="square" rtlCol="0">
            <a:spAutoFit/>
          </a:bodyPr>
          <a:lstStyle/>
          <a:p>
            <a:r>
              <a:rPr lang="en-US" sz="3600" b="1" dirty="0">
                <a:solidFill>
                  <a:srgbClr val="094D24"/>
                </a:solidFill>
                <a:effectLst/>
                <a:latin typeface="Calibri" panose="020F0502020204030204" pitchFamily="34" charset="0"/>
                <a:ea typeface="Calibri" panose="020F0502020204030204" pitchFamily="34" charset="0"/>
                <a:cs typeface="Times New Roman" panose="02020603050405020304" pitchFamily="18" charset="0"/>
              </a:rPr>
              <a:t>The goal of the 208 Plan </a:t>
            </a:r>
            <a:r>
              <a:rPr lang="en-US" sz="3600" b="1" dirty="0">
                <a:solidFill>
                  <a:srgbClr val="094D24"/>
                </a:solidFill>
                <a:latin typeface="Calibri" panose="020F0502020204030204" pitchFamily="34" charset="0"/>
                <a:ea typeface="Calibri" panose="020F0502020204030204" pitchFamily="34" charset="0"/>
                <a:cs typeface="Times New Roman" panose="02020603050405020304" pitchFamily="18" charset="0"/>
              </a:rPr>
              <a:t>is to maintain and enhance water quality in the NWCCOG Region. The plan includes:</a:t>
            </a:r>
            <a:endParaRPr lang="en-US" sz="3600" b="1" dirty="0">
              <a:solidFill>
                <a:srgbClr val="094D24"/>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BB3D24DB-3395-C641-E30C-EF90A5098E60}"/>
              </a:ext>
            </a:extLst>
          </p:cNvPr>
          <p:cNvSpPr txBox="1"/>
          <p:nvPr/>
        </p:nvSpPr>
        <p:spPr>
          <a:xfrm>
            <a:off x="493582" y="2093667"/>
            <a:ext cx="10717213" cy="3970318"/>
          </a:xfrm>
          <a:prstGeom prst="rect">
            <a:avLst/>
          </a:prstGeom>
          <a:noFill/>
        </p:spPr>
        <p:txBody>
          <a:bodyPr wrap="square" rtlCol="0">
            <a:spAutoFit/>
          </a:bodyPr>
          <a:lstStyle/>
          <a:p>
            <a:pPr marL="514350" indent="-514350">
              <a:buFont typeface="+mj-lt"/>
              <a:buAutoNum type="arabicPeriod"/>
            </a:pPr>
            <a:r>
              <a:rPr lang="en-US" sz="2800" dirty="0"/>
              <a:t>NWCCOG Regional Water Quality Management</a:t>
            </a:r>
          </a:p>
          <a:p>
            <a:pPr marL="514350" indent="-514350">
              <a:buFont typeface="+mj-lt"/>
              <a:buAutoNum type="arabicPeriod"/>
            </a:pPr>
            <a:r>
              <a:rPr lang="en-US" sz="2800" dirty="0"/>
              <a:t>Policies and Implementation Measures</a:t>
            </a:r>
          </a:p>
          <a:p>
            <a:pPr marL="514350" indent="-514350">
              <a:buFont typeface="+mj-lt"/>
              <a:buAutoNum type="arabicPeriod"/>
            </a:pPr>
            <a:r>
              <a:rPr lang="en-US" sz="2800" dirty="0"/>
              <a:t>Attainment of Water Quality Standards and Use Classifications</a:t>
            </a:r>
          </a:p>
          <a:p>
            <a:pPr marL="514350" indent="-514350">
              <a:buFont typeface="+mj-lt"/>
              <a:buAutoNum type="arabicPeriod"/>
            </a:pPr>
            <a:r>
              <a:rPr lang="en-US" sz="2800" dirty="0"/>
              <a:t>Nonpoint Source Pollution Management and Control</a:t>
            </a:r>
          </a:p>
          <a:p>
            <a:pPr marL="514350" indent="-514350">
              <a:buFont typeface="+mj-lt"/>
              <a:buAutoNum type="arabicPeriod"/>
            </a:pPr>
            <a:r>
              <a:rPr lang="en-US" sz="2800" dirty="0"/>
              <a:t>Point Sources</a:t>
            </a:r>
          </a:p>
          <a:p>
            <a:pPr marL="514350" indent="-514350">
              <a:buFont typeface="+mj-lt"/>
              <a:buAutoNum type="arabicPeriod"/>
            </a:pPr>
            <a:r>
              <a:rPr lang="en-US" sz="2800" dirty="0"/>
              <a:t>Climate Change</a:t>
            </a:r>
          </a:p>
          <a:p>
            <a:pPr marL="514350" indent="-514350">
              <a:buFont typeface="+mj-lt"/>
              <a:buAutoNum type="arabicPeriod"/>
            </a:pPr>
            <a:r>
              <a:rPr lang="en-US" sz="2800" dirty="0"/>
              <a:t>Water Quality’s Relationship to the Region’s Economy and Environmental Justice</a:t>
            </a:r>
          </a:p>
        </p:txBody>
      </p:sp>
    </p:spTree>
    <p:extLst>
      <p:ext uri="{BB962C8B-B14F-4D97-AF65-F5344CB8AC3E}">
        <p14:creationId xmlns:p14="http://schemas.microsoft.com/office/powerpoint/2010/main" val="2005105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90E3B52-0633-015F-4342-90393952E74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3C2DAAB-EA72-971D-BE91-3B2B2B97B3A6}"/>
              </a:ext>
            </a:extLst>
          </p:cNvPr>
          <p:cNvSpPr txBox="1"/>
          <p:nvPr/>
        </p:nvSpPr>
        <p:spPr>
          <a:xfrm>
            <a:off x="493582" y="219343"/>
            <a:ext cx="11548833" cy="646331"/>
          </a:xfrm>
          <a:prstGeom prst="rect">
            <a:avLst/>
          </a:prstGeom>
          <a:noFill/>
        </p:spPr>
        <p:txBody>
          <a:bodyPr wrap="square" rtlCol="0">
            <a:spAutoFit/>
          </a:bodyPr>
          <a:lstStyle/>
          <a:p>
            <a:r>
              <a:rPr lang="en-US" sz="3600" b="1" dirty="0">
                <a:solidFill>
                  <a:srgbClr val="094D24"/>
                </a:solidFill>
                <a:effectLst/>
                <a:latin typeface="Calibri" panose="020F0502020204030204" pitchFamily="34" charset="0"/>
                <a:ea typeface="Calibri" panose="020F0502020204030204" pitchFamily="34" charset="0"/>
                <a:cs typeface="Times New Roman" panose="02020603050405020304" pitchFamily="18" charset="0"/>
              </a:rPr>
              <a:t>1. NWCCOG Regional Water Quality Management</a:t>
            </a:r>
          </a:p>
        </p:txBody>
      </p:sp>
      <p:pic>
        <p:nvPicPr>
          <p:cNvPr id="2" name="Picture 1">
            <a:extLst>
              <a:ext uri="{FF2B5EF4-FFF2-40B4-BE49-F238E27FC236}">
                <a16:creationId xmlns:a16="http://schemas.microsoft.com/office/drawing/2014/main" id="{1A077CFC-64D5-890E-4865-E1435B7D6D3D}"/>
              </a:ext>
            </a:extLst>
          </p:cNvPr>
          <p:cNvPicPr>
            <a:picLocks noChangeAspect="1"/>
          </p:cNvPicPr>
          <p:nvPr/>
        </p:nvPicPr>
        <p:blipFill>
          <a:blip r:embed="rId3" cstate="print">
            <a:extLst>
              <a:ext uri="{28A0092B-C50C-407E-A947-70E740481C1C}">
                <a14:useLocalDpi xmlns:a14="http://schemas.microsoft.com/office/drawing/2010/main" val="0"/>
              </a:ext>
            </a:extLst>
          </a:blip>
          <a:srcRect t="12055"/>
          <a:stretch>
            <a:fillRect/>
          </a:stretch>
        </p:blipFill>
        <p:spPr bwMode="auto">
          <a:xfrm>
            <a:off x="6585735" y="1282829"/>
            <a:ext cx="5456681" cy="5486400"/>
          </a:xfrm>
          <a:prstGeom prst="rect">
            <a:avLst/>
          </a:prstGeom>
          <a:noFill/>
          <a:ln w="6350">
            <a:solidFill>
              <a:schemeClr val="tx1"/>
            </a:solidFill>
          </a:ln>
        </p:spPr>
      </p:pic>
      <p:sp>
        <p:nvSpPr>
          <p:cNvPr id="4" name="TextBox 3">
            <a:extLst>
              <a:ext uri="{FF2B5EF4-FFF2-40B4-BE49-F238E27FC236}">
                <a16:creationId xmlns:a16="http://schemas.microsoft.com/office/drawing/2014/main" id="{C7776144-D0FC-5503-354F-71B69053FD46}"/>
              </a:ext>
            </a:extLst>
          </p:cNvPr>
          <p:cNvSpPr txBox="1"/>
          <p:nvPr/>
        </p:nvSpPr>
        <p:spPr>
          <a:xfrm>
            <a:off x="483644" y="1290465"/>
            <a:ext cx="6235208" cy="5399533"/>
          </a:xfrm>
          <a:prstGeom prst="rect">
            <a:avLst/>
          </a:prstGeom>
          <a:noFill/>
        </p:spPr>
        <p:txBody>
          <a:bodyPr wrap="square" rtlCol="0">
            <a:spAutoFit/>
          </a:bodyPr>
          <a:lstStyle/>
          <a:p>
            <a:r>
              <a:rPr lang="en-US" sz="2400" dirty="0"/>
              <a:t>NWCCOG is the Designated Planning Agency in 6 counties:</a:t>
            </a:r>
          </a:p>
          <a:p>
            <a:endParaRPr lang="en-US" sz="2400" dirty="0"/>
          </a:p>
          <a:p>
            <a:pPr marL="800100" lvl="1" indent="-342900">
              <a:buFont typeface="Arial" panose="020B0604020202020204" pitchFamily="34" charset="0"/>
              <a:buChar char="•"/>
            </a:pPr>
            <a:r>
              <a:rPr lang="en-US" sz="2400" dirty="0"/>
              <a:t>Routt</a:t>
            </a:r>
          </a:p>
          <a:p>
            <a:pPr marL="800100" lvl="1" indent="-342900">
              <a:buFont typeface="Arial" panose="020B0604020202020204" pitchFamily="34" charset="0"/>
              <a:buChar char="•"/>
            </a:pPr>
            <a:r>
              <a:rPr lang="en-US" sz="2400" dirty="0"/>
              <a:t>Jackson</a:t>
            </a:r>
          </a:p>
          <a:p>
            <a:pPr marL="800100" lvl="1" indent="-342900">
              <a:buFont typeface="Arial" panose="020B0604020202020204" pitchFamily="34" charset="0"/>
              <a:buChar char="•"/>
            </a:pPr>
            <a:r>
              <a:rPr lang="en-US" sz="2400" dirty="0"/>
              <a:t>Grand</a:t>
            </a:r>
          </a:p>
          <a:p>
            <a:endParaRPr lang="en-US" sz="2400" dirty="0"/>
          </a:p>
          <a:p>
            <a:r>
              <a:rPr lang="en-US" sz="2400" dirty="0"/>
              <a:t>Counties and municipalities are management agencies</a:t>
            </a:r>
          </a:p>
          <a:p>
            <a:endParaRPr lang="en-US" sz="2400" dirty="0"/>
          </a:p>
          <a:p>
            <a:r>
              <a:rPr lang="en-US" sz="2400" dirty="0"/>
              <a:t>Domestic WWTFs are operating agencies</a:t>
            </a:r>
          </a:p>
          <a:p>
            <a:endParaRPr lang="en-US" sz="2400" dirty="0"/>
          </a:p>
          <a:p>
            <a:r>
              <a:rPr lang="en-US" sz="2400" dirty="0"/>
              <a:t>QQ provides legal, technical, and policy advice</a:t>
            </a:r>
          </a:p>
        </p:txBody>
      </p:sp>
      <p:sp>
        <p:nvSpPr>
          <p:cNvPr id="6" name="TextBox 5">
            <a:extLst>
              <a:ext uri="{FF2B5EF4-FFF2-40B4-BE49-F238E27FC236}">
                <a16:creationId xmlns:a16="http://schemas.microsoft.com/office/drawing/2014/main" id="{08A18FC7-BF54-922D-2EFD-19FACF0C2707}"/>
              </a:ext>
            </a:extLst>
          </p:cNvPr>
          <p:cNvSpPr txBox="1"/>
          <p:nvPr/>
        </p:nvSpPr>
        <p:spPr>
          <a:xfrm>
            <a:off x="3207854" y="2409650"/>
            <a:ext cx="2606538" cy="1200329"/>
          </a:xfrm>
          <a:prstGeom prst="rect">
            <a:avLst/>
          </a:prstGeom>
          <a:noFill/>
        </p:spPr>
        <p:txBody>
          <a:bodyPr wrap="square">
            <a:spAutoFit/>
          </a:bodyPr>
          <a:lstStyle/>
          <a:p>
            <a:pPr marL="342900" indent="-342900">
              <a:buFont typeface="Arial" panose="020B0604020202020204" pitchFamily="34" charset="0"/>
              <a:buChar char="•"/>
            </a:pPr>
            <a:r>
              <a:rPr lang="en-US" sz="2400" dirty="0"/>
              <a:t>Eagle</a:t>
            </a:r>
          </a:p>
          <a:p>
            <a:pPr marL="342900" indent="-342900">
              <a:buFont typeface="Arial" panose="020B0604020202020204" pitchFamily="34" charset="0"/>
              <a:buChar char="•"/>
            </a:pPr>
            <a:r>
              <a:rPr lang="en-US" sz="2400" dirty="0"/>
              <a:t>Summit</a:t>
            </a:r>
          </a:p>
          <a:p>
            <a:pPr marL="342900" indent="-342900">
              <a:buFont typeface="Arial" panose="020B0604020202020204" pitchFamily="34" charset="0"/>
              <a:buChar char="•"/>
            </a:pPr>
            <a:r>
              <a:rPr lang="en-US" sz="2400" dirty="0"/>
              <a:t>Pitkin</a:t>
            </a:r>
          </a:p>
        </p:txBody>
      </p:sp>
    </p:spTree>
    <p:extLst>
      <p:ext uri="{BB962C8B-B14F-4D97-AF65-F5344CB8AC3E}">
        <p14:creationId xmlns:p14="http://schemas.microsoft.com/office/powerpoint/2010/main" val="2425124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069B73-A90B-1BD5-F914-C29963D133F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72150E3-1C11-ABED-FF93-2482069217E1}"/>
              </a:ext>
            </a:extLst>
          </p:cNvPr>
          <p:cNvSpPr txBox="1"/>
          <p:nvPr/>
        </p:nvSpPr>
        <p:spPr>
          <a:xfrm>
            <a:off x="503630" y="219343"/>
            <a:ext cx="11548833" cy="646331"/>
          </a:xfrm>
          <a:prstGeom prst="rect">
            <a:avLst/>
          </a:prstGeom>
          <a:noFill/>
        </p:spPr>
        <p:txBody>
          <a:bodyPr wrap="square" rtlCol="0">
            <a:spAutoFit/>
          </a:bodyPr>
          <a:lstStyle/>
          <a:p>
            <a:r>
              <a:rPr lang="en-US" sz="3600" b="1" dirty="0">
                <a:solidFill>
                  <a:srgbClr val="094D24"/>
                </a:solidFill>
                <a:latin typeface="Calibri" panose="020F0502020204030204" pitchFamily="34" charset="0"/>
                <a:ea typeface="Calibri" panose="020F0502020204030204" pitchFamily="34" charset="0"/>
                <a:cs typeface="Times New Roman" panose="02020603050405020304" pitchFamily="18" charset="0"/>
              </a:rPr>
              <a:t>2</a:t>
            </a:r>
            <a:r>
              <a:rPr lang="en-US" sz="3600" b="1" dirty="0">
                <a:solidFill>
                  <a:srgbClr val="094D24"/>
                </a:solidFill>
                <a:effectLst/>
                <a:latin typeface="Calibri" panose="020F0502020204030204" pitchFamily="34" charset="0"/>
                <a:ea typeface="Calibri" panose="020F0502020204030204" pitchFamily="34" charset="0"/>
                <a:cs typeface="Times New Roman" panose="02020603050405020304" pitchFamily="18" charset="0"/>
              </a:rPr>
              <a:t>. Policies and Implementation Measures</a:t>
            </a:r>
          </a:p>
        </p:txBody>
      </p:sp>
      <p:sp>
        <p:nvSpPr>
          <p:cNvPr id="4" name="TextBox 3">
            <a:extLst>
              <a:ext uri="{FF2B5EF4-FFF2-40B4-BE49-F238E27FC236}">
                <a16:creationId xmlns:a16="http://schemas.microsoft.com/office/drawing/2014/main" id="{88759402-02DD-D645-5764-1E60FB4E353E}"/>
              </a:ext>
            </a:extLst>
          </p:cNvPr>
          <p:cNvSpPr txBox="1"/>
          <p:nvPr/>
        </p:nvSpPr>
        <p:spPr>
          <a:xfrm>
            <a:off x="252533" y="1109596"/>
            <a:ext cx="6235208" cy="6001643"/>
          </a:xfrm>
          <a:prstGeom prst="rect">
            <a:avLst/>
          </a:prstGeom>
          <a:noFill/>
        </p:spPr>
        <p:txBody>
          <a:bodyPr wrap="square" rtlCol="0">
            <a:spAutoFit/>
          </a:bodyPr>
          <a:lstStyle/>
          <a:p>
            <a:r>
              <a:rPr lang="en-US" sz="2400" b="1" dirty="0"/>
              <a:t>9 Policies: </a:t>
            </a:r>
            <a:r>
              <a:rPr lang="en-US" sz="2400" dirty="0"/>
              <a:t>Used by NWCCOG to determine whether development applications are consistent with the 208 Plan</a:t>
            </a:r>
          </a:p>
          <a:p>
            <a:endParaRPr lang="en-US" sz="2400" dirty="0"/>
          </a:p>
          <a:p>
            <a:r>
              <a:rPr lang="en-US" sz="2400" b="1" dirty="0"/>
              <a:t>10 Implementation Measures: </a:t>
            </a:r>
            <a:r>
              <a:rPr lang="en-US" sz="2400" dirty="0"/>
              <a:t>Support policies and used by NWCCOG, QQ, and local governments to guide water quality protection</a:t>
            </a:r>
          </a:p>
          <a:p>
            <a:endParaRPr lang="en-US" sz="2400" dirty="0"/>
          </a:p>
          <a:p>
            <a:r>
              <a:rPr lang="en-US" sz="2400" b="1" dirty="0"/>
              <a:t>Strategies, Projects, and Programs: </a:t>
            </a:r>
            <a:r>
              <a:rPr lang="en-US" sz="2400" dirty="0"/>
              <a:t>provide detailed recommendations to protect and enhance water quality        (see sections 4 and 5) </a:t>
            </a:r>
          </a:p>
          <a:p>
            <a:endParaRPr lang="en-US" sz="2400" dirty="0"/>
          </a:p>
          <a:p>
            <a:endParaRPr lang="en-US" sz="2400" dirty="0"/>
          </a:p>
        </p:txBody>
      </p:sp>
      <p:graphicFrame>
        <p:nvGraphicFramePr>
          <p:cNvPr id="12" name="Diagram 11">
            <a:extLst>
              <a:ext uri="{FF2B5EF4-FFF2-40B4-BE49-F238E27FC236}">
                <a16:creationId xmlns:a16="http://schemas.microsoft.com/office/drawing/2014/main" id="{D826E822-6215-38E9-97A1-E3119EFEA537}"/>
              </a:ext>
            </a:extLst>
          </p:cNvPr>
          <p:cNvGraphicFramePr/>
          <p:nvPr>
            <p:extLst>
              <p:ext uri="{D42A27DB-BD31-4B8C-83A1-F6EECF244321}">
                <p14:modId xmlns:p14="http://schemas.microsoft.com/office/powerpoint/2010/main" val="723585321"/>
              </p:ext>
            </p:extLst>
          </p:nvPr>
        </p:nvGraphicFramePr>
        <p:xfrm>
          <a:off x="5074415" y="1306285"/>
          <a:ext cx="6984727" cy="53545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84554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595793E-BD22-2257-DDD6-BA7066A7BD08}"/>
            </a:ext>
          </a:extLst>
        </p:cNvPr>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CAA25C17-F97A-DBCB-9184-5398876572B4}"/>
              </a:ext>
            </a:extLst>
          </p:cNvPr>
          <p:cNvSpPr txBox="1"/>
          <p:nvPr/>
        </p:nvSpPr>
        <p:spPr>
          <a:xfrm>
            <a:off x="793662" y="386930"/>
            <a:ext cx="10066122" cy="1298448"/>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600" b="1" kern="1200" dirty="0">
                <a:solidFill>
                  <a:srgbClr val="094D24"/>
                </a:solidFill>
                <a:effectLst/>
                <a:latin typeface="Calibri" panose="020F0502020204030204" pitchFamily="34" charset="0"/>
                <a:ea typeface="+mj-ea"/>
                <a:cs typeface="Calibri" panose="020F0502020204030204" pitchFamily="34" charset="0"/>
              </a:rPr>
              <a:t>3. Attainment of State Water Quality Standards and Use Classifications</a:t>
            </a:r>
          </a:p>
        </p:txBody>
      </p:sp>
      <p:sp>
        <p:nvSpPr>
          <p:cNvPr id="22" name="Rectangle 21">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66AD6A3D-84B9-6D01-1E94-7934C1773C1B}"/>
              </a:ext>
            </a:extLst>
          </p:cNvPr>
          <p:cNvSpPr txBox="1"/>
          <p:nvPr/>
        </p:nvSpPr>
        <p:spPr>
          <a:xfrm>
            <a:off x="381838" y="2308114"/>
            <a:ext cx="5513664" cy="3639450"/>
          </a:xfrm>
          <a:prstGeom prst="rect">
            <a:avLst/>
          </a:prstGeom>
        </p:spPr>
        <p:txBody>
          <a:bodyPr vert="horz" lIns="91440" tIns="45720" rIns="91440" bIns="45720" rtlCol="0" anchor="ctr">
            <a:normAutofit/>
          </a:bodyPr>
          <a:lstStyle/>
          <a:p>
            <a:pPr>
              <a:lnSpc>
                <a:spcPct val="90000"/>
              </a:lnSpc>
              <a:spcAft>
                <a:spcPts val="600"/>
              </a:spcAft>
            </a:pPr>
            <a:r>
              <a:rPr lang="en-US" sz="2800" b="1" dirty="0"/>
              <a:t>How common are WQ Issues?</a:t>
            </a:r>
          </a:p>
          <a:p>
            <a:pPr>
              <a:lnSpc>
                <a:spcPct val="90000"/>
              </a:lnSpc>
              <a:spcAft>
                <a:spcPts val="600"/>
              </a:spcAft>
            </a:pPr>
            <a:endParaRPr lang="en-US" sz="2800" b="1" dirty="0"/>
          </a:p>
          <a:p>
            <a:pPr indent="-228600">
              <a:lnSpc>
                <a:spcPct val="90000"/>
              </a:lnSpc>
              <a:spcAft>
                <a:spcPts val="600"/>
              </a:spcAft>
              <a:buFont typeface="Arial" panose="020B0604020202020204" pitchFamily="34" charset="0"/>
              <a:buChar char="•"/>
            </a:pPr>
            <a:r>
              <a:rPr lang="en-US" sz="2800" dirty="0"/>
              <a:t>43% of streams meet water quality standards</a:t>
            </a:r>
          </a:p>
          <a:p>
            <a:pPr indent="-228600">
              <a:lnSpc>
                <a:spcPct val="90000"/>
              </a:lnSpc>
              <a:spcAft>
                <a:spcPts val="600"/>
              </a:spcAft>
              <a:buFont typeface="Arial" panose="020B0604020202020204" pitchFamily="34" charset="0"/>
              <a:buChar char="•"/>
            </a:pPr>
            <a:r>
              <a:rPr lang="en-US" sz="2800" dirty="0"/>
              <a:t>24% of streams impaired for one or more uses</a:t>
            </a:r>
          </a:p>
          <a:p>
            <a:pPr indent="-228600">
              <a:lnSpc>
                <a:spcPct val="90000"/>
              </a:lnSpc>
              <a:spcAft>
                <a:spcPts val="600"/>
              </a:spcAft>
              <a:buFont typeface="Arial" panose="020B0604020202020204" pitchFamily="34" charset="0"/>
              <a:buChar char="•"/>
            </a:pPr>
            <a:r>
              <a:rPr lang="en-US" sz="2800" dirty="0"/>
              <a:t>26% of streams potentially impaired (M&amp;E List)</a:t>
            </a:r>
          </a:p>
        </p:txBody>
      </p:sp>
      <p:pic>
        <p:nvPicPr>
          <p:cNvPr id="2" name="image3.png">
            <a:extLst>
              <a:ext uri="{FF2B5EF4-FFF2-40B4-BE49-F238E27FC236}">
                <a16:creationId xmlns:a16="http://schemas.microsoft.com/office/drawing/2014/main" id="{DC858A69-8096-5661-6FFC-1FA04A296649}"/>
              </a:ext>
            </a:extLst>
          </p:cNvPr>
          <p:cNvPicPr/>
          <p:nvPr/>
        </p:nvPicPr>
        <p:blipFill>
          <a:blip r:embed="rId3"/>
          <a:stretch>
            <a:fillRect/>
          </a:stretch>
        </p:blipFill>
        <p:spPr>
          <a:xfrm>
            <a:off x="5911532" y="3012895"/>
            <a:ext cx="5150277" cy="3320147"/>
          </a:xfrm>
          <a:prstGeom prst="rect">
            <a:avLst/>
          </a:prstGeom>
        </p:spPr>
      </p:pic>
      <p:sp>
        <p:nvSpPr>
          <p:cNvPr id="24" name="Rectangle 23">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5967B672-80E1-FDDE-583F-A298FDAF86AE}"/>
              </a:ext>
            </a:extLst>
          </p:cNvPr>
          <p:cNvSpPr txBox="1"/>
          <p:nvPr/>
        </p:nvSpPr>
        <p:spPr>
          <a:xfrm>
            <a:off x="5911531" y="2030508"/>
            <a:ext cx="5134249" cy="3639450"/>
          </a:xfrm>
          <a:prstGeom prst="rect">
            <a:avLst/>
          </a:prstGeom>
        </p:spPr>
        <p:txBody>
          <a:bodyPr vert="horz" lIns="91440" tIns="45720" rIns="91440" bIns="45720" rtlCol="0" anchor="ctr">
            <a:normAutofit/>
          </a:bodyPr>
          <a:lstStyle/>
          <a:p>
            <a:pPr>
              <a:lnSpc>
                <a:spcPct val="90000"/>
              </a:lnSpc>
              <a:spcAft>
                <a:spcPts val="600"/>
              </a:spcAft>
            </a:pPr>
            <a:endParaRPr lang="en-US" sz="1600" dirty="0"/>
          </a:p>
        </p:txBody>
      </p:sp>
      <p:sp>
        <p:nvSpPr>
          <p:cNvPr id="7" name="TextBox 6">
            <a:extLst>
              <a:ext uri="{FF2B5EF4-FFF2-40B4-BE49-F238E27FC236}">
                <a16:creationId xmlns:a16="http://schemas.microsoft.com/office/drawing/2014/main" id="{10FCB743-22B3-61A4-E160-3F53EF22557B}"/>
              </a:ext>
            </a:extLst>
          </p:cNvPr>
          <p:cNvSpPr txBox="1"/>
          <p:nvPr/>
        </p:nvSpPr>
        <p:spPr>
          <a:xfrm>
            <a:off x="6060005" y="1444996"/>
            <a:ext cx="5475492" cy="2755184"/>
          </a:xfrm>
          <a:prstGeom prst="rect">
            <a:avLst/>
          </a:prstGeom>
        </p:spPr>
        <p:txBody>
          <a:bodyPr vert="horz" lIns="91440" tIns="45720" rIns="91440" bIns="45720" rtlCol="0" anchor="ctr">
            <a:normAutofit/>
          </a:bodyPr>
          <a:lstStyle/>
          <a:p>
            <a:pPr>
              <a:lnSpc>
                <a:spcPct val="90000"/>
              </a:lnSpc>
              <a:spcAft>
                <a:spcPts val="600"/>
              </a:spcAft>
            </a:pPr>
            <a:r>
              <a:rPr lang="en-US" sz="2000" dirty="0"/>
              <a:t>Attainment status of streams and rivers</a:t>
            </a:r>
          </a:p>
        </p:txBody>
      </p:sp>
    </p:spTree>
    <p:extLst>
      <p:ext uri="{BB962C8B-B14F-4D97-AF65-F5344CB8AC3E}">
        <p14:creationId xmlns:p14="http://schemas.microsoft.com/office/powerpoint/2010/main" val="1596588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D62A211-074B-9422-90BE-459F89EB0EC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5F07839-CE40-4629-3AEB-8531EDD9B2BD}"/>
              </a:ext>
            </a:extLst>
          </p:cNvPr>
          <p:cNvSpPr txBox="1"/>
          <p:nvPr/>
        </p:nvSpPr>
        <p:spPr>
          <a:xfrm>
            <a:off x="503630" y="219343"/>
            <a:ext cx="11548833" cy="1200329"/>
          </a:xfrm>
          <a:prstGeom prst="rect">
            <a:avLst/>
          </a:prstGeom>
          <a:noFill/>
        </p:spPr>
        <p:txBody>
          <a:bodyPr wrap="square" rtlCol="0">
            <a:spAutoFit/>
          </a:bodyPr>
          <a:lstStyle/>
          <a:p>
            <a:r>
              <a:rPr lang="en-US" sz="3600" b="1" dirty="0">
                <a:solidFill>
                  <a:srgbClr val="094D24"/>
                </a:solidFill>
                <a:latin typeface="Calibri" panose="020F0502020204030204" pitchFamily="34" charset="0"/>
                <a:ea typeface="Calibri" panose="020F0502020204030204" pitchFamily="34" charset="0"/>
                <a:cs typeface="Times New Roman" panose="02020603050405020304" pitchFamily="18" charset="0"/>
              </a:rPr>
              <a:t>3 Continued.</a:t>
            </a:r>
            <a:r>
              <a:rPr lang="en-US" sz="3600" b="1" dirty="0">
                <a:solidFill>
                  <a:srgbClr val="094D24"/>
                </a:solidFill>
                <a:latin typeface="Calibri" panose="020F0502020204030204" pitchFamily="34" charset="0"/>
                <a:cs typeface="Calibri" panose="020F0502020204030204" pitchFamily="34" charset="0"/>
              </a:rPr>
              <a:t> Which pollutants and where are they most common?</a:t>
            </a:r>
          </a:p>
        </p:txBody>
      </p:sp>
      <p:sp>
        <p:nvSpPr>
          <p:cNvPr id="4" name="TextBox 3">
            <a:extLst>
              <a:ext uri="{FF2B5EF4-FFF2-40B4-BE49-F238E27FC236}">
                <a16:creationId xmlns:a16="http://schemas.microsoft.com/office/drawing/2014/main" id="{A3C05D0A-B467-DA9E-800E-FAB2AC8654C9}"/>
              </a:ext>
            </a:extLst>
          </p:cNvPr>
          <p:cNvSpPr txBox="1"/>
          <p:nvPr/>
        </p:nvSpPr>
        <p:spPr>
          <a:xfrm>
            <a:off x="242484" y="1622061"/>
            <a:ext cx="11548833" cy="4154984"/>
          </a:xfrm>
          <a:prstGeom prst="rect">
            <a:avLst/>
          </a:prstGeom>
          <a:noFill/>
        </p:spPr>
        <p:txBody>
          <a:bodyPr wrap="square" rtlCol="0">
            <a:spAutoFit/>
          </a:bodyPr>
          <a:lstStyle/>
          <a:p>
            <a:endParaRPr lang="en-US" sz="2400" dirty="0"/>
          </a:p>
          <a:p>
            <a:pPr marL="800100" lvl="1" indent="-342900">
              <a:buFont typeface="Arial" panose="020B0604020202020204" pitchFamily="34" charset="0"/>
              <a:buChar char="•"/>
            </a:pPr>
            <a:r>
              <a:rPr lang="en-US" sz="2400" dirty="0"/>
              <a:t>Total arsenic</a:t>
            </a:r>
          </a:p>
          <a:p>
            <a:pPr marL="1257300" lvl="2" indent="-342900">
              <a:buFont typeface="Arial" panose="020B0604020202020204" pitchFamily="34" charset="0"/>
              <a:buChar char="•"/>
            </a:pPr>
            <a:r>
              <a:rPr lang="en-US" sz="2400" dirty="0"/>
              <a:t>Common throughout the Region</a:t>
            </a:r>
          </a:p>
          <a:p>
            <a:pPr marL="800100" lvl="1" indent="-342900">
              <a:buFont typeface="Arial" panose="020B0604020202020204" pitchFamily="34" charset="0"/>
              <a:buChar char="•"/>
            </a:pPr>
            <a:r>
              <a:rPr lang="en-US" sz="2400" dirty="0"/>
              <a:t>Temperature</a:t>
            </a:r>
          </a:p>
          <a:p>
            <a:pPr marL="1257300" lvl="2" indent="-342900">
              <a:buFont typeface="Arial" panose="020B0604020202020204" pitchFamily="34" charset="0"/>
              <a:buChar char="•"/>
            </a:pPr>
            <a:r>
              <a:rPr lang="en-US" sz="2400" dirty="0"/>
              <a:t>Grand, Eagle, Routt, Summit, and Pitkin counties</a:t>
            </a:r>
          </a:p>
          <a:p>
            <a:pPr marL="800100" lvl="1" indent="-342900">
              <a:buFont typeface="Arial" panose="020B0604020202020204" pitchFamily="34" charset="0"/>
              <a:buChar char="•"/>
            </a:pPr>
            <a:r>
              <a:rPr lang="en-US" sz="2400" dirty="0"/>
              <a:t>Dissolved oxygen</a:t>
            </a:r>
          </a:p>
          <a:p>
            <a:pPr marL="1257300" lvl="2" indent="-342900">
              <a:buFont typeface="Arial" panose="020B0604020202020204" pitchFamily="34" charset="0"/>
              <a:buChar char="•"/>
            </a:pPr>
            <a:r>
              <a:rPr lang="en-US" sz="2400" dirty="0"/>
              <a:t>Jackson county</a:t>
            </a:r>
          </a:p>
          <a:p>
            <a:pPr marL="800100" lvl="1" indent="-342900">
              <a:buFont typeface="Arial" panose="020B0604020202020204" pitchFamily="34" charset="0"/>
              <a:buChar char="•"/>
            </a:pPr>
            <a:r>
              <a:rPr lang="en-US" sz="2400" dirty="0"/>
              <a:t>Dissolved iron</a:t>
            </a:r>
          </a:p>
          <a:p>
            <a:pPr marL="1257300" lvl="2" indent="-342900">
              <a:buFont typeface="Arial" panose="020B0604020202020204" pitchFamily="34" charset="0"/>
              <a:buChar char="•"/>
            </a:pPr>
            <a:r>
              <a:rPr lang="en-US" sz="2400" dirty="0"/>
              <a:t>Eagle and Jackson counties</a:t>
            </a:r>
          </a:p>
          <a:p>
            <a:pPr marL="800100" lvl="1" indent="-342900">
              <a:buFont typeface="Arial" panose="020B0604020202020204" pitchFamily="34" charset="0"/>
              <a:buChar char="•"/>
            </a:pPr>
            <a:r>
              <a:rPr lang="en-US" sz="2400" dirty="0"/>
              <a:t>Dissolved zinc</a:t>
            </a:r>
          </a:p>
          <a:p>
            <a:pPr marL="1257300" lvl="2" indent="-342900">
              <a:buFont typeface="Arial" panose="020B0604020202020204" pitchFamily="34" charset="0"/>
              <a:buChar char="•"/>
            </a:pPr>
            <a:r>
              <a:rPr lang="en-US" sz="2400" dirty="0"/>
              <a:t>Summit, Eagle, Routt, and Grand counties </a:t>
            </a:r>
          </a:p>
        </p:txBody>
      </p:sp>
    </p:spTree>
    <p:extLst>
      <p:ext uri="{BB962C8B-B14F-4D97-AF65-F5344CB8AC3E}">
        <p14:creationId xmlns:p14="http://schemas.microsoft.com/office/powerpoint/2010/main" val="4070439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EE2B5AE-77C4-8B94-65DC-013EEC76771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AAA7150-CDF9-9666-9062-895DBDED768E}"/>
              </a:ext>
            </a:extLst>
          </p:cNvPr>
          <p:cNvSpPr txBox="1"/>
          <p:nvPr/>
        </p:nvSpPr>
        <p:spPr>
          <a:xfrm>
            <a:off x="232436" y="219343"/>
            <a:ext cx="11820028" cy="646331"/>
          </a:xfrm>
          <a:prstGeom prst="rect">
            <a:avLst/>
          </a:prstGeom>
          <a:noFill/>
        </p:spPr>
        <p:txBody>
          <a:bodyPr wrap="square" rtlCol="0">
            <a:spAutoFit/>
          </a:bodyPr>
          <a:lstStyle/>
          <a:p>
            <a:r>
              <a:rPr lang="en-US" sz="3600" b="1" dirty="0">
                <a:solidFill>
                  <a:srgbClr val="094D24"/>
                </a:solidFill>
                <a:latin typeface="Calibri" panose="020F0502020204030204" pitchFamily="34" charset="0"/>
                <a:ea typeface="Calibri" panose="020F0502020204030204" pitchFamily="34" charset="0"/>
                <a:cs typeface="Times New Roman" panose="02020603050405020304" pitchFamily="18" charset="0"/>
              </a:rPr>
              <a:t>4</a:t>
            </a:r>
            <a:r>
              <a:rPr lang="en-US" sz="3600" b="1" dirty="0">
                <a:solidFill>
                  <a:srgbClr val="094D24"/>
                </a:solidFill>
                <a:effectLst/>
                <a:latin typeface="Calibri" panose="020F0502020204030204" pitchFamily="34" charset="0"/>
                <a:ea typeface="Calibri" panose="020F0502020204030204" pitchFamily="34" charset="0"/>
                <a:cs typeface="Times New Roman" panose="02020603050405020304" pitchFamily="18" charset="0"/>
              </a:rPr>
              <a:t>.</a:t>
            </a:r>
            <a:r>
              <a:rPr lang="en-US" sz="3600" b="1" dirty="0">
                <a:solidFill>
                  <a:srgbClr val="094D24"/>
                </a:solidFill>
                <a:latin typeface="Calibri" panose="020F0502020204030204" pitchFamily="34" charset="0"/>
                <a:cs typeface="Calibri" panose="020F0502020204030204" pitchFamily="34" charset="0"/>
              </a:rPr>
              <a:t> Nonpoint Source (NPS) Pollution Management and Control</a:t>
            </a:r>
            <a:endParaRPr lang="en-US" sz="3600" b="1" dirty="0">
              <a:solidFill>
                <a:srgbClr val="094D24"/>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E3A2ED3A-31E0-FCF6-C1D9-6C7D30D2426C}"/>
              </a:ext>
            </a:extLst>
          </p:cNvPr>
          <p:cNvSpPr txBox="1"/>
          <p:nvPr/>
        </p:nvSpPr>
        <p:spPr>
          <a:xfrm>
            <a:off x="232435" y="1166842"/>
            <a:ext cx="11548833" cy="3046988"/>
          </a:xfrm>
          <a:prstGeom prst="rect">
            <a:avLst/>
          </a:prstGeom>
          <a:noFill/>
        </p:spPr>
        <p:txBody>
          <a:bodyPr wrap="square" rtlCol="0">
            <a:spAutoFit/>
          </a:bodyPr>
          <a:lstStyle/>
          <a:p>
            <a:r>
              <a:rPr lang="en-US" sz="2400" dirty="0"/>
              <a:t>Diffuse “nonpoint sources” of pollution such as runoff from urban development, agriculture, or abandoned mines are not regulated through a federal or state permit system, but are instead left to state, regional, and local governments to address, including through 208 planning. </a:t>
            </a:r>
          </a:p>
          <a:p>
            <a:endParaRPr lang="en-US" sz="2400" dirty="0"/>
          </a:p>
          <a:p>
            <a:r>
              <a:rPr lang="en-US" sz="2400" dirty="0"/>
              <a:t>In the NWCCOG Region, transmountain diversions have created substantial water quality problems because they remove significant amounts of water and alter the natural flow and timing in streams and rivers. </a:t>
            </a:r>
          </a:p>
        </p:txBody>
      </p:sp>
    </p:spTree>
    <p:extLst>
      <p:ext uri="{BB962C8B-B14F-4D97-AF65-F5344CB8AC3E}">
        <p14:creationId xmlns:p14="http://schemas.microsoft.com/office/powerpoint/2010/main" val="70459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C48566F-ABBF-8890-9CED-9B12A7D53D5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2B10A82-F0E7-FFA5-4238-B616BAA651B7}"/>
              </a:ext>
            </a:extLst>
          </p:cNvPr>
          <p:cNvSpPr txBox="1"/>
          <p:nvPr/>
        </p:nvSpPr>
        <p:spPr>
          <a:xfrm>
            <a:off x="232436" y="138959"/>
            <a:ext cx="11820028" cy="1200329"/>
          </a:xfrm>
          <a:prstGeom prst="rect">
            <a:avLst/>
          </a:prstGeom>
          <a:noFill/>
        </p:spPr>
        <p:txBody>
          <a:bodyPr wrap="square" rtlCol="0">
            <a:spAutoFit/>
          </a:bodyPr>
          <a:lstStyle/>
          <a:p>
            <a:r>
              <a:rPr lang="en-US" sz="3600" b="1" dirty="0">
                <a:solidFill>
                  <a:srgbClr val="094D24"/>
                </a:solidFill>
                <a:latin typeface="Calibri" panose="020F0502020204030204" pitchFamily="34" charset="0"/>
                <a:ea typeface="Calibri" panose="020F0502020204030204" pitchFamily="34" charset="0"/>
                <a:cs typeface="Times New Roman" panose="02020603050405020304" pitchFamily="18" charset="0"/>
              </a:rPr>
              <a:t>4 continued</a:t>
            </a:r>
            <a:r>
              <a:rPr lang="en-US" sz="3600" b="1" dirty="0">
                <a:solidFill>
                  <a:srgbClr val="094D24"/>
                </a:solidFill>
                <a:effectLst/>
                <a:latin typeface="Calibri" panose="020F0502020204030204" pitchFamily="34" charset="0"/>
                <a:ea typeface="Calibri" panose="020F0502020204030204" pitchFamily="34" charset="0"/>
                <a:cs typeface="Times New Roman" panose="02020603050405020304" pitchFamily="18" charset="0"/>
              </a:rPr>
              <a:t>.</a:t>
            </a:r>
            <a:r>
              <a:rPr lang="en-US" sz="3600" b="1" dirty="0">
                <a:solidFill>
                  <a:srgbClr val="094D24"/>
                </a:solidFill>
                <a:latin typeface="Calibri" panose="020F0502020204030204" pitchFamily="34" charset="0"/>
                <a:cs typeface="Calibri" panose="020F0502020204030204" pitchFamily="34" charset="0"/>
              </a:rPr>
              <a:t> Nonpoint Source (NPS) Pollution: TMDs setting the stage</a:t>
            </a:r>
            <a:endParaRPr lang="en-US" sz="3600" b="1" dirty="0">
              <a:solidFill>
                <a:srgbClr val="094D24"/>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16F01619-9C4E-630E-63BE-7A9B94D1E3DA}"/>
              </a:ext>
            </a:extLst>
          </p:cNvPr>
          <p:cNvSpPr txBox="1"/>
          <p:nvPr/>
        </p:nvSpPr>
        <p:spPr>
          <a:xfrm>
            <a:off x="232435" y="1387902"/>
            <a:ext cx="11548833" cy="5262979"/>
          </a:xfrm>
          <a:prstGeom prst="rect">
            <a:avLst/>
          </a:prstGeom>
          <a:noFill/>
        </p:spPr>
        <p:txBody>
          <a:bodyPr wrap="square" rtlCol="0">
            <a:spAutoFit/>
          </a:bodyPr>
          <a:lstStyle/>
          <a:p>
            <a:pPr marL="342900" indent="-342900">
              <a:buFont typeface="Arial" panose="020B0604020202020204" pitchFamily="34" charset="0"/>
              <a:buChar char="•"/>
            </a:pPr>
            <a:r>
              <a:rPr lang="en-US" sz="2400" dirty="0"/>
              <a:t>TMDs remove about 21 percent of the water from the Blue River Watershed in Summit County.</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TMDs remove about 40 percent of the water from the headwaters of the Roaring Fork Watershed in Pitkin County</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TMDs remove about 60 percent of the water from the headwaters of the Colorado River in Grand County</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The Plan also discusses future TMDs including:</a:t>
            </a:r>
          </a:p>
          <a:p>
            <a:pPr marL="800100" lvl="1" indent="-342900">
              <a:buFont typeface="Arial" panose="020B0604020202020204" pitchFamily="34" charset="0"/>
              <a:buChar char="•"/>
            </a:pPr>
            <a:r>
              <a:rPr lang="en-US" sz="2400" dirty="0"/>
              <a:t>Windy Gap Firming Project</a:t>
            </a:r>
          </a:p>
          <a:p>
            <a:pPr marL="800100" lvl="1" indent="-342900">
              <a:buFont typeface="Arial" panose="020B0604020202020204" pitchFamily="34" charset="0"/>
              <a:buChar char="•"/>
            </a:pPr>
            <a:r>
              <a:rPr lang="en-US" sz="2400" dirty="0"/>
              <a:t>Moffat Collection System</a:t>
            </a:r>
          </a:p>
          <a:p>
            <a:pPr marL="800100" lvl="1" indent="-342900">
              <a:buFont typeface="Arial" panose="020B0604020202020204" pitchFamily="34" charset="0"/>
              <a:buChar char="•"/>
            </a:pPr>
            <a:r>
              <a:rPr lang="en-US" sz="2400" dirty="0"/>
              <a:t>Wild Horse Reservoir</a:t>
            </a:r>
          </a:p>
          <a:p>
            <a:pPr marL="800100" lvl="1" indent="-342900">
              <a:buFont typeface="Arial" panose="020B0604020202020204" pitchFamily="34" charset="0"/>
              <a:buChar char="•"/>
            </a:pPr>
            <a:r>
              <a:rPr lang="en-US" sz="2400" dirty="0"/>
              <a:t>And others</a:t>
            </a:r>
          </a:p>
        </p:txBody>
      </p:sp>
    </p:spTree>
    <p:extLst>
      <p:ext uri="{BB962C8B-B14F-4D97-AF65-F5344CB8AC3E}">
        <p14:creationId xmlns:p14="http://schemas.microsoft.com/office/powerpoint/2010/main" val="3922946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A8D331E-65DF-2F7D-4646-57EB124FE2A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82BA536-895E-175E-66E1-4F57031DE584}"/>
              </a:ext>
            </a:extLst>
          </p:cNvPr>
          <p:cNvSpPr txBox="1"/>
          <p:nvPr/>
        </p:nvSpPr>
        <p:spPr>
          <a:xfrm>
            <a:off x="232436" y="219343"/>
            <a:ext cx="11820028" cy="1200329"/>
          </a:xfrm>
          <a:prstGeom prst="rect">
            <a:avLst/>
          </a:prstGeom>
          <a:noFill/>
        </p:spPr>
        <p:txBody>
          <a:bodyPr wrap="square" rtlCol="0">
            <a:spAutoFit/>
          </a:bodyPr>
          <a:lstStyle/>
          <a:p>
            <a:r>
              <a:rPr lang="en-US" sz="3600" b="1" dirty="0">
                <a:solidFill>
                  <a:srgbClr val="094D24"/>
                </a:solidFill>
                <a:latin typeface="Calibri" panose="020F0502020204030204" pitchFamily="34" charset="0"/>
                <a:ea typeface="Calibri" panose="020F0502020204030204" pitchFamily="34" charset="0"/>
                <a:cs typeface="Times New Roman" panose="02020603050405020304" pitchFamily="18" charset="0"/>
              </a:rPr>
              <a:t>4 continued</a:t>
            </a:r>
            <a:r>
              <a:rPr lang="en-US" sz="3600" b="1" dirty="0">
                <a:solidFill>
                  <a:srgbClr val="094D24"/>
                </a:solidFill>
                <a:effectLst/>
                <a:latin typeface="Calibri" panose="020F0502020204030204" pitchFamily="34" charset="0"/>
                <a:ea typeface="Calibri" panose="020F0502020204030204" pitchFamily="34" charset="0"/>
                <a:cs typeface="Times New Roman" panose="02020603050405020304" pitchFamily="18" charset="0"/>
              </a:rPr>
              <a:t>.</a:t>
            </a:r>
            <a:r>
              <a:rPr lang="en-US" sz="3600" b="1" dirty="0">
                <a:solidFill>
                  <a:srgbClr val="094D24"/>
                </a:solidFill>
                <a:latin typeface="Calibri" panose="020F0502020204030204" pitchFamily="34" charset="0"/>
                <a:cs typeface="Calibri" panose="020F0502020204030204" pitchFamily="34" charset="0"/>
              </a:rPr>
              <a:t> Nonpoint Source (NPS) Pollution: Issues in the Region</a:t>
            </a:r>
            <a:endParaRPr lang="en-US" sz="3600" b="1" dirty="0">
              <a:solidFill>
                <a:srgbClr val="094D24"/>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B7DE894D-8FC4-89AB-A4C3-A8B842ADAE07}"/>
              </a:ext>
            </a:extLst>
          </p:cNvPr>
          <p:cNvSpPr txBox="1"/>
          <p:nvPr/>
        </p:nvSpPr>
        <p:spPr>
          <a:xfrm>
            <a:off x="232435" y="1327614"/>
            <a:ext cx="11548833" cy="5262979"/>
          </a:xfrm>
          <a:prstGeom prst="rect">
            <a:avLst/>
          </a:prstGeom>
          <a:noFill/>
        </p:spPr>
        <p:txBody>
          <a:bodyPr wrap="square" rtlCol="0">
            <a:spAutoFit/>
          </a:bodyPr>
          <a:lstStyle/>
          <a:p>
            <a:r>
              <a:rPr lang="en-US" sz="2400" dirty="0"/>
              <a:t>Several types of NPS pollution are directly related to development and land uses associated with increasing urbanization. Because the Region continues to grow, there is a need to prevent and reduce NPS pollution. NWCCOG members address these impacts through land use regulations. Primary sources include:</a:t>
            </a:r>
          </a:p>
          <a:p>
            <a:endParaRPr lang="en-US" sz="2400" dirty="0"/>
          </a:p>
          <a:p>
            <a:pPr marL="800100" lvl="1" indent="-342900">
              <a:buFont typeface="Arial" panose="020B0604020202020204" pitchFamily="34" charset="0"/>
              <a:buChar char="•"/>
            </a:pPr>
            <a:r>
              <a:rPr lang="en-US" sz="2400" dirty="0"/>
              <a:t>Urban Development and Runoff</a:t>
            </a:r>
          </a:p>
          <a:p>
            <a:pPr marL="800100" lvl="1" indent="-342900">
              <a:buFont typeface="Arial" panose="020B0604020202020204" pitchFamily="34" charset="0"/>
              <a:buChar char="•"/>
            </a:pPr>
            <a:r>
              <a:rPr lang="en-US" sz="2400" dirty="0"/>
              <a:t>Runoff from roadways</a:t>
            </a:r>
          </a:p>
          <a:p>
            <a:pPr marL="800100" lvl="1" indent="-342900">
              <a:buFont typeface="Arial" panose="020B0604020202020204" pitchFamily="34" charset="0"/>
              <a:buChar char="•"/>
            </a:pPr>
            <a:r>
              <a:rPr lang="en-US" sz="2400" dirty="0"/>
              <a:t>Onsite wastewater treatment systems</a:t>
            </a:r>
          </a:p>
          <a:p>
            <a:pPr marL="342900" indent="-342900">
              <a:buFont typeface="Arial" panose="020B0604020202020204" pitchFamily="34" charset="0"/>
              <a:buChar char="•"/>
            </a:pPr>
            <a:endParaRPr lang="en-US" sz="2400" dirty="0"/>
          </a:p>
          <a:p>
            <a:r>
              <a:rPr lang="en-US" sz="2400" dirty="0"/>
              <a:t>Additional sources of NPS pollution</a:t>
            </a:r>
          </a:p>
          <a:p>
            <a:pPr marL="800100" lvl="1" indent="-342900">
              <a:buFont typeface="Arial" panose="020B0604020202020204" pitchFamily="34" charset="0"/>
              <a:buChar char="•"/>
            </a:pPr>
            <a:r>
              <a:rPr lang="en-US" sz="2400" dirty="0"/>
              <a:t>Abandoned mine lands</a:t>
            </a:r>
          </a:p>
          <a:p>
            <a:pPr marL="800100" lvl="1" indent="-342900">
              <a:buFont typeface="Arial" panose="020B0604020202020204" pitchFamily="34" charset="0"/>
              <a:buChar char="•"/>
            </a:pPr>
            <a:r>
              <a:rPr lang="en-US" sz="2400" dirty="0"/>
              <a:t>Agricultural grazing and irrigation</a:t>
            </a:r>
          </a:p>
          <a:p>
            <a:pPr marL="800100" lvl="1" indent="-342900">
              <a:buFont typeface="Arial" panose="020B0604020202020204" pitchFamily="34" charset="0"/>
              <a:buChar char="•"/>
            </a:pPr>
            <a:r>
              <a:rPr lang="en-US" sz="2400" dirty="0"/>
              <a:t>Wildfire</a:t>
            </a:r>
          </a:p>
          <a:p>
            <a:pPr marL="800100" lvl="1" indent="-342900">
              <a:buFont typeface="Arial" panose="020B0604020202020204" pitchFamily="34" charset="0"/>
              <a:buChar char="•"/>
            </a:pPr>
            <a:r>
              <a:rPr lang="en-US" sz="2400" dirty="0"/>
              <a:t>Silviculture</a:t>
            </a:r>
          </a:p>
        </p:txBody>
      </p:sp>
      <p:sp>
        <p:nvSpPr>
          <p:cNvPr id="6" name="TextBox 5">
            <a:extLst>
              <a:ext uri="{FF2B5EF4-FFF2-40B4-BE49-F238E27FC236}">
                <a16:creationId xmlns:a16="http://schemas.microsoft.com/office/drawing/2014/main" id="{8858879B-03D6-70B3-B931-53539F38B570}"/>
              </a:ext>
            </a:extLst>
          </p:cNvPr>
          <p:cNvSpPr txBox="1"/>
          <p:nvPr/>
        </p:nvSpPr>
        <p:spPr>
          <a:xfrm>
            <a:off x="5790363" y="5020933"/>
            <a:ext cx="6094324" cy="1200329"/>
          </a:xfrm>
          <a:prstGeom prst="rect">
            <a:avLst/>
          </a:prstGeom>
          <a:noFill/>
        </p:spPr>
        <p:txBody>
          <a:bodyPr wrap="square">
            <a:spAutoFit/>
          </a:bodyPr>
          <a:lstStyle/>
          <a:p>
            <a:pPr marL="800100" lvl="1" indent="-342900">
              <a:buFont typeface="Arial" panose="020B0604020202020204" pitchFamily="34" charset="0"/>
              <a:buChar char="•"/>
            </a:pPr>
            <a:r>
              <a:rPr lang="en-US" sz="2400" dirty="0"/>
              <a:t>Impacts from recreation</a:t>
            </a:r>
          </a:p>
          <a:p>
            <a:pPr marL="800100" lvl="1" indent="-342900">
              <a:buFont typeface="Arial" panose="020B0604020202020204" pitchFamily="34" charset="0"/>
              <a:buChar char="•"/>
            </a:pPr>
            <a:r>
              <a:rPr lang="en-US" sz="2400" dirty="0"/>
              <a:t>In-basin water diversions</a:t>
            </a:r>
          </a:p>
          <a:p>
            <a:pPr marL="800100" lvl="1" indent="-342900">
              <a:buFont typeface="Arial" panose="020B0604020202020204" pitchFamily="34" charset="0"/>
              <a:buChar char="•"/>
            </a:pPr>
            <a:r>
              <a:rPr lang="en-US" sz="2400" dirty="0"/>
              <a:t>Invasive species</a:t>
            </a:r>
          </a:p>
        </p:txBody>
      </p:sp>
    </p:spTree>
    <p:extLst>
      <p:ext uri="{BB962C8B-B14F-4D97-AF65-F5344CB8AC3E}">
        <p14:creationId xmlns:p14="http://schemas.microsoft.com/office/powerpoint/2010/main" val="1804917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6B50821-99F9-FCD5-8EE7-1CB315DBAD2D}"/>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C96B8F1E-5E5A-9452-BD4F-C48E23030A82}"/>
              </a:ext>
            </a:extLst>
          </p:cNvPr>
          <p:cNvSpPr txBox="1"/>
          <p:nvPr/>
        </p:nvSpPr>
        <p:spPr>
          <a:xfrm>
            <a:off x="589560" y="112603"/>
            <a:ext cx="4560584" cy="11280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400" b="1" dirty="0">
                <a:solidFill>
                  <a:srgbClr val="094D24"/>
                </a:solidFill>
                <a:latin typeface="+mj-lt"/>
                <a:ea typeface="+mj-ea"/>
                <a:cs typeface="+mj-cs"/>
              </a:rPr>
              <a:t>5</a:t>
            </a:r>
            <a:r>
              <a:rPr lang="en-US" sz="3400" b="1" dirty="0">
                <a:solidFill>
                  <a:srgbClr val="094D24"/>
                </a:solidFill>
                <a:effectLst/>
                <a:latin typeface="+mj-lt"/>
                <a:ea typeface="+mj-ea"/>
                <a:cs typeface="+mj-cs"/>
              </a:rPr>
              <a:t>.</a:t>
            </a:r>
            <a:r>
              <a:rPr lang="en-US" sz="3400" b="1" dirty="0">
                <a:solidFill>
                  <a:srgbClr val="094D24"/>
                </a:solidFill>
                <a:latin typeface="+mj-lt"/>
                <a:ea typeface="+mj-ea"/>
                <a:cs typeface="+mj-cs"/>
              </a:rPr>
              <a:t> Point Sources the NWCCOG Region</a:t>
            </a:r>
            <a:endParaRPr lang="en-US" sz="3400" b="1" dirty="0">
              <a:solidFill>
                <a:srgbClr val="094D24"/>
              </a:solidFill>
              <a:effectLst/>
              <a:latin typeface="+mj-lt"/>
              <a:ea typeface="+mj-ea"/>
              <a:cs typeface="+mj-cs"/>
            </a:endParaRPr>
          </a:p>
        </p:txBody>
      </p:sp>
      <p:grpSp>
        <p:nvGrpSpPr>
          <p:cNvPr id="11" name="Group 10">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2" name="Rectangle 1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 name="Rectangle 14">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image1.png">
            <a:extLst>
              <a:ext uri="{FF2B5EF4-FFF2-40B4-BE49-F238E27FC236}">
                <a16:creationId xmlns:a16="http://schemas.microsoft.com/office/drawing/2014/main" id="{488128FC-BCBC-22B9-2E5B-D8435DC1CD22}"/>
              </a:ext>
            </a:extLst>
          </p:cNvPr>
          <p:cNvPicPr>
            <a:picLocks noChangeAspect="1"/>
          </p:cNvPicPr>
          <p:nvPr/>
        </p:nvPicPr>
        <p:blipFill>
          <a:blip r:embed="rId3"/>
          <a:srcRect t="1" r="33572" b="1"/>
          <a:stretch>
            <a:fillRect/>
          </a:stretch>
        </p:blipFill>
        <p:spPr>
          <a:xfrm>
            <a:off x="6490249" y="1593165"/>
            <a:ext cx="5206027" cy="5259296"/>
          </a:xfrm>
          <a:prstGeom prst="rect">
            <a:avLst/>
          </a:prstGeom>
        </p:spPr>
      </p:pic>
      <p:sp>
        <p:nvSpPr>
          <p:cNvPr id="2" name="TextBox 1">
            <a:extLst>
              <a:ext uri="{FF2B5EF4-FFF2-40B4-BE49-F238E27FC236}">
                <a16:creationId xmlns:a16="http://schemas.microsoft.com/office/drawing/2014/main" id="{DEA20F27-1D1C-F5C3-5E97-6294E010EE55}"/>
              </a:ext>
            </a:extLst>
          </p:cNvPr>
          <p:cNvSpPr txBox="1"/>
          <p:nvPr/>
        </p:nvSpPr>
        <p:spPr>
          <a:xfrm>
            <a:off x="590719" y="2370697"/>
            <a:ext cx="5779936" cy="3979585"/>
          </a:xfrm>
          <a:prstGeom prst="rect">
            <a:avLst/>
          </a:prstGeom>
          <a:solidFill>
            <a:schemeClr val="bg1"/>
          </a:solidFill>
        </p:spPr>
        <p:txBody>
          <a:bodyPr vert="horz" lIns="91440" tIns="45720" rIns="91440" bIns="45720" rtlCol="0" anchor="ctr">
            <a:normAutofit/>
          </a:bodyPr>
          <a:lstStyle/>
          <a:p>
            <a:pPr>
              <a:lnSpc>
                <a:spcPct val="90000"/>
              </a:lnSpc>
              <a:spcAft>
                <a:spcPts val="600"/>
              </a:spcAft>
            </a:pPr>
            <a:r>
              <a:rPr lang="en-US" sz="2000" dirty="0"/>
              <a:t>As of early 2026, there were approximately 500 permits in the NWCCOG Region. The five most common types of permits include:</a:t>
            </a:r>
          </a:p>
          <a:p>
            <a:pPr>
              <a:lnSpc>
                <a:spcPct val="90000"/>
              </a:lnSpc>
              <a:spcAft>
                <a:spcPts val="600"/>
              </a:spcAft>
            </a:pPr>
            <a:endParaRPr lang="en-US" sz="2000" dirty="0"/>
          </a:p>
          <a:p>
            <a:pPr marL="342900" indent="-342900">
              <a:lnSpc>
                <a:spcPct val="90000"/>
              </a:lnSpc>
              <a:spcAft>
                <a:spcPts val="600"/>
              </a:spcAft>
              <a:buFont typeface="Arial" panose="020B0604020202020204" pitchFamily="34" charset="0"/>
              <a:buChar char="•"/>
            </a:pPr>
            <a:r>
              <a:rPr lang="en-US" sz="2000" dirty="0"/>
              <a:t>Construction Stormwater (218)</a:t>
            </a:r>
          </a:p>
          <a:p>
            <a:pPr marL="342900" indent="-342900">
              <a:lnSpc>
                <a:spcPct val="90000"/>
              </a:lnSpc>
              <a:spcAft>
                <a:spcPts val="600"/>
              </a:spcAft>
              <a:buFont typeface="Arial" panose="020B0604020202020204" pitchFamily="34" charset="0"/>
              <a:buChar char="•"/>
            </a:pPr>
            <a:r>
              <a:rPr lang="en-US" sz="2000" dirty="0"/>
              <a:t>Domestic Wastewater Treatment Facility (69)</a:t>
            </a:r>
          </a:p>
          <a:p>
            <a:pPr marL="342900" indent="-342900">
              <a:lnSpc>
                <a:spcPct val="90000"/>
              </a:lnSpc>
              <a:spcAft>
                <a:spcPts val="600"/>
              </a:spcAft>
              <a:buFont typeface="Arial" panose="020B0604020202020204" pitchFamily="34" charset="0"/>
              <a:buChar char="•"/>
            </a:pPr>
            <a:r>
              <a:rPr lang="en-US" sz="2000" dirty="0"/>
              <a:t>Industrial Stormwater (54)</a:t>
            </a:r>
          </a:p>
          <a:p>
            <a:pPr marL="342900" indent="-342900">
              <a:lnSpc>
                <a:spcPct val="90000"/>
              </a:lnSpc>
              <a:spcAft>
                <a:spcPts val="600"/>
              </a:spcAft>
              <a:buFont typeface="Arial" panose="020B0604020202020204" pitchFamily="34" charset="0"/>
              <a:buChar char="•"/>
            </a:pPr>
            <a:r>
              <a:rPr lang="en-US" sz="2000" dirty="0"/>
              <a:t>Sand and Gravel Industry (47)</a:t>
            </a:r>
          </a:p>
          <a:p>
            <a:pPr marL="342900" indent="-342900">
              <a:lnSpc>
                <a:spcPct val="90000"/>
              </a:lnSpc>
              <a:spcAft>
                <a:spcPts val="600"/>
              </a:spcAft>
              <a:buFont typeface="Arial" panose="020B0604020202020204" pitchFamily="34" charset="0"/>
              <a:buChar char="•"/>
            </a:pPr>
            <a:r>
              <a:rPr lang="en-US" sz="2000" dirty="0"/>
              <a:t>Dewatering (36)</a:t>
            </a:r>
          </a:p>
        </p:txBody>
      </p:sp>
      <p:sp>
        <p:nvSpPr>
          <p:cNvPr id="7" name="TextBox 6">
            <a:extLst>
              <a:ext uri="{FF2B5EF4-FFF2-40B4-BE49-F238E27FC236}">
                <a16:creationId xmlns:a16="http://schemas.microsoft.com/office/drawing/2014/main" id="{8B999610-0937-60F0-FAFC-E98E6BC5D555}"/>
              </a:ext>
            </a:extLst>
          </p:cNvPr>
          <p:cNvSpPr txBox="1"/>
          <p:nvPr/>
        </p:nvSpPr>
        <p:spPr>
          <a:xfrm>
            <a:off x="589560" y="1257655"/>
            <a:ext cx="10624400" cy="646331"/>
          </a:xfrm>
          <a:prstGeom prst="rect">
            <a:avLst/>
          </a:prstGeom>
          <a:solidFill>
            <a:schemeClr val="bg1"/>
          </a:solidFill>
        </p:spPr>
        <p:txBody>
          <a:bodyPr wrap="square">
            <a:spAutoFit/>
          </a:bodyPr>
          <a:lstStyle/>
          <a:p>
            <a:pPr>
              <a:lnSpc>
                <a:spcPct val="90000"/>
              </a:lnSpc>
              <a:spcAft>
                <a:spcPts val="600"/>
              </a:spcAft>
            </a:pPr>
            <a:r>
              <a:rPr lang="en-US" sz="2000" dirty="0"/>
              <a:t>Point source pollution originates from any confined and discrete discharge to a waterbody. This term does not include agricultural stormwater or irrigation return flows.</a:t>
            </a:r>
          </a:p>
        </p:txBody>
      </p:sp>
    </p:spTree>
    <p:extLst>
      <p:ext uri="{BB962C8B-B14F-4D97-AF65-F5344CB8AC3E}">
        <p14:creationId xmlns:p14="http://schemas.microsoft.com/office/powerpoint/2010/main" val="3101533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2CF73AE-5477-56BE-C7A7-C9C0C4A1642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C025AC0-88B0-8199-B8F3-9ABE7D465C64}"/>
              </a:ext>
            </a:extLst>
          </p:cNvPr>
          <p:cNvSpPr txBox="1"/>
          <p:nvPr/>
        </p:nvSpPr>
        <p:spPr>
          <a:xfrm>
            <a:off x="232436" y="219343"/>
            <a:ext cx="11820028" cy="646331"/>
          </a:xfrm>
          <a:prstGeom prst="rect">
            <a:avLst/>
          </a:prstGeom>
          <a:noFill/>
        </p:spPr>
        <p:txBody>
          <a:bodyPr wrap="square" rtlCol="0">
            <a:spAutoFit/>
          </a:bodyPr>
          <a:lstStyle/>
          <a:p>
            <a:r>
              <a:rPr lang="en-US" sz="3600" b="1" dirty="0">
                <a:solidFill>
                  <a:srgbClr val="094D24"/>
                </a:solidFill>
                <a:latin typeface="Calibri" panose="020F0502020204030204" pitchFamily="34" charset="0"/>
                <a:ea typeface="Calibri" panose="020F0502020204030204" pitchFamily="34" charset="0"/>
                <a:cs typeface="Times New Roman" panose="02020603050405020304" pitchFamily="18" charset="0"/>
              </a:rPr>
              <a:t>5 continued</a:t>
            </a:r>
            <a:r>
              <a:rPr lang="en-US" sz="3600" b="1" dirty="0">
                <a:solidFill>
                  <a:srgbClr val="094D24"/>
                </a:solidFill>
                <a:effectLst/>
                <a:latin typeface="Calibri" panose="020F0502020204030204" pitchFamily="34" charset="0"/>
                <a:ea typeface="Calibri" panose="020F0502020204030204" pitchFamily="34" charset="0"/>
                <a:cs typeface="Times New Roman" panose="02020603050405020304" pitchFamily="18" charset="0"/>
              </a:rPr>
              <a:t>.</a:t>
            </a:r>
            <a:r>
              <a:rPr lang="en-US" sz="3600" b="1" dirty="0">
                <a:solidFill>
                  <a:srgbClr val="094D24"/>
                </a:solidFill>
                <a:latin typeface="Calibri" panose="020F0502020204030204" pitchFamily="34" charset="0"/>
                <a:cs typeface="Calibri" panose="020F0502020204030204" pitchFamily="34" charset="0"/>
              </a:rPr>
              <a:t> Point Sources: Domestic WWTFs</a:t>
            </a:r>
            <a:endParaRPr lang="en-US" sz="3600" b="1" dirty="0">
              <a:solidFill>
                <a:srgbClr val="094D24"/>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D0831B35-8232-E8FC-2C27-5F0DAE1F9552}"/>
              </a:ext>
            </a:extLst>
          </p:cNvPr>
          <p:cNvSpPr txBox="1"/>
          <p:nvPr/>
        </p:nvSpPr>
        <p:spPr>
          <a:xfrm>
            <a:off x="232435" y="1287422"/>
            <a:ext cx="11548833" cy="4893647"/>
          </a:xfrm>
          <a:prstGeom prst="rect">
            <a:avLst/>
          </a:prstGeom>
          <a:noFill/>
        </p:spPr>
        <p:txBody>
          <a:bodyPr wrap="square" rtlCol="0">
            <a:spAutoFit/>
          </a:bodyPr>
          <a:lstStyle/>
          <a:p>
            <a:r>
              <a:rPr lang="en-US" sz="2400" dirty="0"/>
              <a:t>Discharge permits issued by Water Quality Control Division include effluent limitations and other requirements that protect existing water quality, protect designated uses, and support attainment of applicable water quality standards. In the NWCCOG Region: </a:t>
            </a:r>
          </a:p>
          <a:p>
            <a:endParaRPr lang="en-US" sz="2400" dirty="0"/>
          </a:p>
          <a:p>
            <a:pPr marL="800100" lvl="1" indent="-342900">
              <a:buFont typeface="Arial" panose="020B0604020202020204" pitchFamily="34" charset="0"/>
              <a:buChar char="•"/>
            </a:pPr>
            <a:r>
              <a:rPr lang="en-US" sz="2400" dirty="0"/>
              <a:t>21 domestic WWTFs discharge into waterbodies that attain all applicable water quality standards. </a:t>
            </a:r>
          </a:p>
          <a:p>
            <a:pPr marL="800100" lvl="1" indent="-342900">
              <a:buFont typeface="Arial" panose="020B0604020202020204" pitchFamily="34" charset="0"/>
              <a:buChar char="•"/>
            </a:pPr>
            <a:endParaRPr lang="en-US" sz="2400" dirty="0"/>
          </a:p>
          <a:p>
            <a:pPr marL="800100" lvl="1" indent="-342900">
              <a:buFont typeface="Arial" panose="020B0604020202020204" pitchFamily="34" charset="0"/>
              <a:buChar char="•"/>
            </a:pPr>
            <a:r>
              <a:rPr lang="en-US" sz="2400" dirty="0"/>
              <a:t>35 domestic WWTFs discharge into waterbodies that are listed as impaired. </a:t>
            </a:r>
          </a:p>
          <a:p>
            <a:pPr marL="800100" lvl="1" indent="-342900">
              <a:buFont typeface="Arial" panose="020B0604020202020204" pitchFamily="34" charset="0"/>
              <a:buChar char="•"/>
            </a:pPr>
            <a:endParaRPr lang="en-US" sz="2400" dirty="0"/>
          </a:p>
          <a:p>
            <a:pPr marL="800100" lvl="1" indent="-342900">
              <a:buFont typeface="Arial" panose="020B0604020202020204" pitchFamily="34" charset="0"/>
              <a:buChar char="•"/>
            </a:pPr>
            <a:r>
              <a:rPr lang="en-US" sz="2400" dirty="0"/>
              <a:t>10 domestic WWTFs discharge into waterbodies that may be impaired and appear on the M&amp;E List </a:t>
            </a:r>
          </a:p>
        </p:txBody>
      </p:sp>
    </p:spTree>
    <p:extLst>
      <p:ext uri="{BB962C8B-B14F-4D97-AF65-F5344CB8AC3E}">
        <p14:creationId xmlns:p14="http://schemas.microsoft.com/office/powerpoint/2010/main" val="40909139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91BC7E3-7457-D8E3-0002-B055547E743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02E1FEB-C87F-27C2-F0CE-96EFF05534D1}"/>
              </a:ext>
            </a:extLst>
          </p:cNvPr>
          <p:cNvSpPr txBox="1"/>
          <p:nvPr/>
        </p:nvSpPr>
        <p:spPr>
          <a:xfrm>
            <a:off x="232435" y="239439"/>
            <a:ext cx="11820028" cy="1200329"/>
          </a:xfrm>
          <a:prstGeom prst="rect">
            <a:avLst/>
          </a:prstGeom>
          <a:noFill/>
        </p:spPr>
        <p:txBody>
          <a:bodyPr wrap="square" rtlCol="0">
            <a:spAutoFit/>
          </a:bodyPr>
          <a:lstStyle/>
          <a:p>
            <a:r>
              <a:rPr lang="en-US" sz="3600" b="1" dirty="0">
                <a:solidFill>
                  <a:srgbClr val="094D24"/>
                </a:solidFill>
                <a:latin typeface="Calibri" panose="020F0502020204030204" pitchFamily="34" charset="0"/>
                <a:ea typeface="Calibri" panose="020F0502020204030204" pitchFamily="34" charset="0"/>
                <a:cs typeface="Times New Roman" panose="02020603050405020304" pitchFamily="18" charset="0"/>
              </a:rPr>
              <a:t>5 continued</a:t>
            </a:r>
            <a:r>
              <a:rPr lang="en-US" sz="3600" b="1" dirty="0">
                <a:solidFill>
                  <a:srgbClr val="094D24"/>
                </a:solidFill>
                <a:effectLst/>
                <a:latin typeface="Calibri" panose="020F0502020204030204" pitchFamily="34" charset="0"/>
                <a:ea typeface="Calibri" panose="020F0502020204030204" pitchFamily="34" charset="0"/>
                <a:cs typeface="Times New Roman" panose="02020603050405020304" pitchFamily="18" charset="0"/>
              </a:rPr>
              <a:t>.</a:t>
            </a:r>
            <a:r>
              <a:rPr lang="en-US" sz="3600" b="1" dirty="0">
                <a:solidFill>
                  <a:srgbClr val="094D24"/>
                </a:solidFill>
                <a:latin typeface="Calibri" panose="020F0502020204030204" pitchFamily="34" charset="0"/>
                <a:cs typeface="Calibri" panose="020F0502020204030204" pitchFamily="34" charset="0"/>
              </a:rPr>
              <a:t> Point Sources: Common Compliance Challenges at Domestic WWTFs </a:t>
            </a:r>
            <a:endParaRPr lang="en-US" sz="3600" b="1" dirty="0">
              <a:solidFill>
                <a:srgbClr val="094D24"/>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AE0B0DF1-9B81-656D-C295-4C5FC35DF489}"/>
              </a:ext>
            </a:extLst>
          </p:cNvPr>
          <p:cNvSpPr txBox="1"/>
          <p:nvPr/>
        </p:nvSpPr>
        <p:spPr>
          <a:xfrm>
            <a:off x="272627" y="1779788"/>
            <a:ext cx="11548833" cy="3416320"/>
          </a:xfrm>
          <a:prstGeom prst="rect">
            <a:avLst/>
          </a:prstGeom>
          <a:noFill/>
        </p:spPr>
        <p:txBody>
          <a:bodyPr wrap="square" rtlCol="0">
            <a:spAutoFit/>
          </a:bodyPr>
          <a:lstStyle/>
          <a:p>
            <a:pPr marL="342900" indent="-342900">
              <a:buFont typeface="Arial" panose="020B0604020202020204" pitchFamily="34" charset="0"/>
              <a:buChar char="•"/>
            </a:pPr>
            <a:r>
              <a:rPr lang="en-US" sz="2400" dirty="0"/>
              <a:t>37 WWTFs discharge into segments that are impaired or potentially impaired for arsenic</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17 WWTFs discharge into segments that are impaired for temperature</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In 2030, the Water Quality Control Division plans to propose updated technology-based effluent limits for nutrients (total nitrogen and total phosphorus). These limits will account for technological and economic feasibility. Appropriate planning is required for WWTFs to meet these limits.</a:t>
            </a:r>
          </a:p>
        </p:txBody>
      </p:sp>
    </p:spTree>
    <p:extLst>
      <p:ext uri="{BB962C8B-B14F-4D97-AF65-F5344CB8AC3E}">
        <p14:creationId xmlns:p14="http://schemas.microsoft.com/office/powerpoint/2010/main" val="510555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A32FA7B-64E1-4457-A15B-96C42D82297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3B70261-FBD8-1D1E-137F-73E9F96F3E78}"/>
              </a:ext>
            </a:extLst>
          </p:cNvPr>
          <p:cNvSpPr txBox="1"/>
          <p:nvPr/>
        </p:nvSpPr>
        <p:spPr>
          <a:xfrm>
            <a:off x="232435" y="239439"/>
            <a:ext cx="11820028" cy="646331"/>
          </a:xfrm>
          <a:prstGeom prst="rect">
            <a:avLst/>
          </a:prstGeom>
          <a:noFill/>
        </p:spPr>
        <p:txBody>
          <a:bodyPr wrap="square" rtlCol="0">
            <a:spAutoFit/>
          </a:bodyPr>
          <a:lstStyle/>
          <a:p>
            <a:r>
              <a:rPr lang="en-US" sz="3600" b="1" dirty="0">
                <a:solidFill>
                  <a:srgbClr val="094D24"/>
                </a:solidFill>
                <a:latin typeface="Calibri" panose="020F0502020204030204" pitchFamily="34" charset="0"/>
                <a:ea typeface="Calibri" panose="020F0502020204030204" pitchFamily="34" charset="0"/>
                <a:cs typeface="Times New Roman" panose="02020603050405020304" pitchFamily="18" charset="0"/>
              </a:rPr>
              <a:t>6</a:t>
            </a:r>
            <a:r>
              <a:rPr lang="en-US" sz="3600" b="1" dirty="0">
                <a:solidFill>
                  <a:srgbClr val="094D24"/>
                </a:solidFill>
                <a:effectLst/>
                <a:latin typeface="Calibri" panose="020F0502020204030204" pitchFamily="34" charset="0"/>
                <a:ea typeface="Calibri" panose="020F0502020204030204" pitchFamily="34" charset="0"/>
                <a:cs typeface="Times New Roman" panose="02020603050405020304" pitchFamily="18" charset="0"/>
              </a:rPr>
              <a:t>.</a:t>
            </a:r>
            <a:r>
              <a:rPr lang="en-US" sz="3600" b="1" dirty="0">
                <a:solidFill>
                  <a:srgbClr val="094D24"/>
                </a:solidFill>
                <a:latin typeface="Calibri" panose="020F0502020204030204" pitchFamily="34" charset="0"/>
                <a:cs typeface="Calibri" panose="020F0502020204030204" pitchFamily="34" charset="0"/>
              </a:rPr>
              <a:t> Climate Change</a:t>
            </a:r>
            <a:endParaRPr lang="en-US" sz="3600" b="1" dirty="0">
              <a:solidFill>
                <a:srgbClr val="094D24"/>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6AF289BC-07FB-88FA-D61A-9971C30CBED1}"/>
              </a:ext>
            </a:extLst>
          </p:cNvPr>
          <p:cNvSpPr txBox="1"/>
          <p:nvPr/>
        </p:nvSpPr>
        <p:spPr>
          <a:xfrm>
            <a:off x="232435" y="1689356"/>
            <a:ext cx="11548833" cy="3785652"/>
          </a:xfrm>
          <a:prstGeom prst="rect">
            <a:avLst/>
          </a:prstGeom>
          <a:noFill/>
        </p:spPr>
        <p:txBody>
          <a:bodyPr wrap="square" rtlCol="0">
            <a:spAutoFit/>
          </a:bodyPr>
          <a:lstStyle/>
          <a:p>
            <a:r>
              <a:rPr lang="en-US" sz="2400" dirty="0"/>
              <a:t>Predicted impacts of climate change in the NWCCOG Region include: </a:t>
            </a:r>
          </a:p>
          <a:p>
            <a:endParaRPr lang="en-US" sz="2400" dirty="0"/>
          </a:p>
          <a:p>
            <a:pPr marL="800100" lvl="1" indent="-342900">
              <a:buFont typeface="Arial" panose="020B0604020202020204" pitchFamily="34" charset="0"/>
              <a:buChar char="•"/>
            </a:pPr>
            <a:r>
              <a:rPr lang="en-US" sz="2400" dirty="0"/>
              <a:t>increased air temperatures </a:t>
            </a:r>
          </a:p>
          <a:p>
            <a:pPr marL="800100" lvl="1" indent="-342900">
              <a:buFont typeface="Arial" panose="020B0604020202020204" pitchFamily="34" charset="0"/>
              <a:buChar char="•"/>
            </a:pPr>
            <a:r>
              <a:rPr lang="en-US" sz="2400" dirty="0"/>
              <a:t>increased water temperatures </a:t>
            </a:r>
          </a:p>
          <a:p>
            <a:pPr marL="800100" lvl="1" indent="-342900">
              <a:buFont typeface="Arial" panose="020B0604020202020204" pitchFamily="34" charset="0"/>
              <a:buChar char="•"/>
            </a:pPr>
            <a:r>
              <a:rPr lang="en-US" sz="2400" dirty="0"/>
              <a:t>decreased snowpack accumulation </a:t>
            </a:r>
          </a:p>
          <a:p>
            <a:pPr marL="800100" lvl="1" indent="-342900">
              <a:buFont typeface="Arial" panose="020B0604020202020204" pitchFamily="34" charset="0"/>
              <a:buChar char="•"/>
            </a:pPr>
            <a:r>
              <a:rPr lang="en-US" sz="2400" dirty="0"/>
              <a:t>accelerated snowmelt runoff, and reduced peak flows</a:t>
            </a:r>
          </a:p>
          <a:p>
            <a:pPr marL="800100" lvl="1" indent="-342900">
              <a:buFont typeface="Arial" panose="020B0604020202020204" pitchFamily="34" charset="0"/>
              <a:buChar char="•"/>
            </a:pPr>
            <a:r>
              <a:rPr lang="en-US" sz="2400" dirty="0"/>
              <a:t>increased water demand</a:t>
            </a:r>
          </a:p>
          <a:p>
            <a:pPr marL="800100" lvl="1" indent="-342900">
              <a:buFont typeface="Arial" panose="020B0604020202020204" pitchFamily="34" charset="0"/>
              <a:buChar char="•"/>
            </a:pPr>
            <a:r>
              <a:rPr lang="en-US" sz="2400" dirty="0"/>
              <a:t>more frequent and prolonged drought </a:t>
            </a:r>
          </a:p>
          <a:p>
            <a:pPr marL="342900" indent="-342900">
              <a:buFont typeface="Arial" panose="020B0604020202020204" pitchFamily="34" charset="0"/>
              <a:buChar char="•"/>
            </a:pPr>
            <a:endParaRPr lang="en-US" sz="2400" dirty="0"/>
          </a:p>
          <a:p>
            <a:r>
              <a:rPr lang="en-US" sz="2400" dirty="0"/>
              <a:t>These factors are inextricably linked to one another and water quality. </a:t>
            </a:r>
          </a:p>
        </p:txBody>
      </p:sp>
    </p:spTree>
    <p:extLst>
      <p:ext uri="{BB962C8B-B14F-4D97-AF65-F5344CB8AC3E}">
        <p14:creationId xmlns:p14="http://schemas.microsoft.com/office/powerpoint/2010/main" val="16920936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A58B48A-6599-1789-E9C0-2652E851D89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9504F15-18E9-56D8-42B3-51021FDA9709}"/>
              </a:ext>
            </a:extLst>
          </p:cNvPr>
          <p:cNvSpPr txBox="1"/>
          <p:nvPr/>
        </p:nvSpPr>
        <p:spPr>
          <a:xfrm>
            <a:off x="185986" y="249487"/>
            <a:ext cx="11820028" cy="1200329"/>
          </a:xfrm>
          <a:prstGeom prst="rect">
            <a:avLst/>
          </a:prstGeom>
          <a:noFill/>
        </p:spPr>
        <p:txBody>
          <a:bodyPr wrap="square" rtlCol="0">
            <a:spAutoFit/>
          </a:bodyPr>
          <a:lstStyle/>
          <a:p>
            <a:r>
              <a:rPr lang="en-US" sz="3600" b="1" dirty="0">
                <a:solidFill>
                  <a:srgbClr val="094D24"/>
                </a:solidFill>
                <a:latin typeface="Calibri" panose="020F0502020204030204" pitchFamily="34" charset="0"/>
                <a:ea typeface="Calibri" panose="020F0502020204030204" pitchFamily="34" charset="0"/>
                <a:cs typeface="Times New Roman" panose="02020603050405020304" pitchFamily="18" charset="0"/>
              </a:rPr>
              <a:t>7</a:t>
            </a:r>
            <a:r>
              <a:rPr lang="en-US" sz="3600" b="1" dirty="0">
                <a:solidFill>
                  <a:srgbClr val="094D24"/>
                </a:solidFill>
                <a:effectLst/>
                <a:latin typeface="Calibri" panose="020F0502020204030204" pitchFamily="34" charset="0"/>
                <a:ea typeface="Calibri" panose="020F0502020204030204" pitchFamily="34" charset="0"/>
                <a:cs typeface="Times New Roman" panose="02020603050405020304" pitchFamily="18" charset="0"/>
              </a:rPr>
              <a:t>.</a:t>
            </a:r>
            <a:r>
              <a:rPr lang="en-US" sz="3600" b="1" dirty="0">
                <a:solidFill>
                  <a:srgbClr val="094D24"/>
                </a:solidFill>
                <a:latin typeface="Calibri" panose="020F0502020204030204" pitchFamily="34" charset="0"/>
                <a:cs typeface="Calibri" panose="020F0502020204030204" pitchFamily="34" charset="0"/>
              </a:rPr>
              <a:t> Water Quality’s Relationship to the Region’s Economy and Environmental Justice</a:t>
            </a:r>
          </a:p>
        </p:txBody>
      </p:sp>
      <p:sp>
        <p:nvSpPr>
          <p:cNvPr id="2" name="TextBox 1">
            <a:extLst>
              <a:ext uri="{FF2B5EF4-FFF2-40B4-BE49-F238E27FC236}">
                <a16:creationId xmlns:a16="http://schemas.microsoft.com/office/drawing/2014/main" id="{00FC48E9-BE21-ACD2-0A18-8C1B700501F7}"/>
              </a:ext>
            </a:extLst>
          </p:cNvPr>
          <p:cNvSpPr txBox="1"/>
          <p:nvPr/>
        </p:nvSpPr>
        <p:spPr>
          <a:xfrm>
            <a:off x="232435" y="1689356"/>
            <a:ext cx="11548833" cy="4893647"/>
          </a:xfrm>
          <a:prstGeom prst="rect">
            <a:avLst/>
          </a:prstGeom>
          <a:noFill/>
        </p:spPr>
        <p:txBody>
          <a:bodyPr wrap="square" rtlCol="0">
            <a:spAutoFit/>
          </a:bodyPr>
          <a:lstStyle/>
          <a:p>
            <a:r>
              <a:rPr lang="en-US" sz="2400" dirty="0"/>
              <a:t>The economy of the NWCCOG Region is focused on recreation and tourism, with $5.5 million in visitor spending from 18 million visitors in 2024. The bulk of this economic activity is water-based, including snow sports, fishing, and boating. Water quality problems can quickly generate economic challenges. </a:t>
            </a:r>
          </a:p>
          <a:p>
            <a:endParaRPr lang="en-US" sz="2400" dirty="0"/>
          </a:p>
          <a:p>
            <a:r>
              <a:rPr lang="en-US" sz="2400" dirty="0"/>
              <a:t>Many communities in the NWCCOG Region are considered disadvantaged communities primarily because of the disparity between income levels and the cost of living. Residents spend a disproportionate amount of their income on housing. </a:t>
            </a:r>
          </a:p>
          <a:p>
            <a:endParaRPr lang="en-US" sz="2400" dirty="0"/>
          </a:p>
          <a:p>
            <a:r>
              <a:rPr lang="en-US" sz="2400" dirty="0"/>
              <a:t>The 208 Plan includes some recommendations to address housing affordability as it relates to water quality (e.g., wastewater utility rates, economic feasibility of WWTF upgrades).</a:t>
            </a:r>
          </a:p>
        </p:txBody>
      </p:sp>
    </p:spTree>
    <p:extLst>
      <p:ext uri="{BB962C8B-B14F-4D97-AF65-F5344CB8AC3E}">
        <p14:creationId xmlns:p14="http://schemas.microsoft.com/office/powerpoint/2010/main" val="1577198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B5253C-2233-202B-1404-4E306F097C16}"/>
              </a:ext>
            </a:extLst>
          </p:cNvPr>
          <p:cNvSpPr txBox="1"/>
          <p:nvPr/>
        </p:nvSpPr>
        <p:spPr>
          <a:xfrm>
            <a:off x="459705" y="754811"/>
            <a:ext cx="11527979" cy="6040115"/>
          </a:xfrm>
          <a:prstGeom prst="rect">
            <a:avLst/>
          </a:prstGeom>
          <a:noFill/>
        </p:spPr>
        <p:txBody>
          <a:bodyPr wrap="square" rtlCol="0">
            <a:spAutoFit/>
          </a:bodyPr>
          <a:lstStyle/>
          <a:p>
            <a:pPr>
              <a:spcAft>
                <a:spcPts val="1200"/>
              </a:spcAft>
            </a:pPr>
            <a:r>
              <a:rPr lang="en-US" sz="2400" dirty="0">
                <a:cs typeface="Times New Roman" panose="02020603050405020304" pitchFamily="18" charset="0"/>
              </a:rPr>
              <a:t>Water Quality Control Division must consider consistency with 208 Plan for: </a:t>
            </a:r>
          </a:p>
          <a:p>
            <a:pPr>
              <a:spcAft>
                <a:spcPts val="1200"/>
              </a:spcAft>
            </a:pPr>
            <a:r>
              <a:rPr lang="en-US" sz="2400" dirty="0">
                <a:cs typeface="Times New Roman" panose="02020603050405020304" pitchFamily="18" charset="0"/>
              </a:rPr>
              <a:t>1. </a:t>
            </a:r>
            <a:r>
              <a:rPr lang="pt-BR" sz="2400" dirty="0">
                <a:effectLst/>
                <a:ea typeface="Calibri" panose="020F0502020204030204" pitchFamily="34" charset="0"/>
                <a:cs typeface="Times New Roman" panose="02020603050405020304" pitchFamily="18" charset="0"/>
              </a:rPr>
              <a:t>Colorado Discharge Permit System (“CDPS”) permits (under 402 of CWA)</a:t>
            </a:r>
            <a:r>
              <a:rPr lang="en-US" sz="2400" dirty="0">
                <a:effectLst/>
                <a:ea typeface="Calibri" panose="020F0502020204030204" pitchFamily="34" charset="0"/>
                <a:cs typeface="Times New Roman" panose="02020603050405020304" pitchFamily="18" charset="0"/>
              </a:rPr>
              <a:t>. </a:t>
            </a:r>
            <a:r>
              <a:rPr lang="en-US" sz="1050" dirty="0">
                <a:effectLst/>
                <a:latin typeface="Open Sans" panose="020B0606030504020204" pitchFamily="34" charset="0"/>
                <a:ea typeface="Calibri" panose="020F0502020204030204" pitchFamily="34" charset="0"/>
                <a:cs typeface="Times New Roman" panose="02020603050405020304" pitchFamily="18" charset="0"/>
              </a:rPr>
              <a:t>C.R.S. § 25-8-503(2); 5 C.C.R. 1002-61.8(1)(c).</a:t>
            </a:r>
            <a:endParaRPr lang="en-US" sz="2400" dirty="0">
              <a:cs typeface="Times New Roman" panose="02020603050405020304" pitchFamily="18" charset="0"/>
            </a:endParaRPr>
          </a:p>
          <a:p>
            <a:pPr>
              <a:spcAft>
                <a:spcPts val="1200"/>
              </a:spcAft>
            </a:pPr>
            <a:r>
              <a:rPr lang="en-US" sz="2400" dirty="0">
                <a:cs typeface="Times New Roman" panose="02020603050405020304" pitchFamily="18" charset="0"/>
              </a:rPr>
              <a:t>2. As part of antidegradation review for facility/ utility plans, site location applications, and 401 certifications</a:t>
            </a:r>
            <a:r>
              <a:rPr lang="en-US" sz="1050" dirty="0">
                <a:cs typeface="Times New Roman" panose="02020603050405020304" pitchFamily="18" charset="0"/>
              </a:rPr>
              <a:t>. </a:t>
            </a:r>
            <a:r>
              <a:rPr lang="en-US" sz="1050" dirty="0">
                <a:effectLst/>
                <a:latin typeface="Open Sans" panose="020B0606030504020204" pitchFamily="34" charset="0"/>
                <a:ea typeface="Calibri" panose="020F0502020204030204" pitchFamily="34" charset="0"/>
                <a:cs typeface="Times New Roman" panose="02020603050405020304" pitchFamily="18" charset="0"/>
              </a:rPr>
              <a:t>5 C.C.R. 1002-21.16(B)</a:t>
            </a:r>
            <a:endParaRPr lang="en-US" sz="1050" dirty="0">
              <a:cs typeface="Times New Roman" panose="02020603050405020304" pitchFamily="18" charset="0"/>
            </a:endParaRPr>
          </a:p>
          <a:p>
            <a:pPr lvl="1">
              <a:spcAft>
                <a:spcPts val="1200"/>
              </a:spcAft>
            </a:pPr>
            <a:r>
              <a:rPr lang="en-US" dirty="0">
                <a:effectLst/>
                <a:latin typeface="Open Sans" panose="020B0606030504020204" pitchFamily="34" charset="0"/>
                <a:ea typeface="Calibri" panose="020F0502020204030204" pitchFamily="34" charset="0"/>
              </a:rPr>
              <a:t>Division should give </a:t>
            </a:r>
            <a:r>
              <a:rPr lang="en-US" u="sng" dirty="0">
                <a:effectLst/>
                <a:latin typeface="Open Sans" panose="020B0606030504020204" pitchFamily="34" charset="0"/>
                <a:ea typeface="Calibri" panose="020F0502020204030204" pitchFamily="34" charset="0"/>
              </a:rPr>
              <a:t>“substantial weight to any applicability determinations by local governments or land use planning authorities.”</a:t>
            </a:r>
            <a:r>
              <a:rPr lang="en-US" sz="2400" dirty="0">
                <a:effectLst/>
                <a:latin typeface="Open Sans" panose="020B0606030504020204" pitchFamily="34" charset="0"/>
                <a:ea typeface="Calibri" panose="020F0502020204030204" pitchFamily="34" charset="0"/>
                <a:cs typeface="Times New Roman" panose="02020603050405020304" pitchFamily="18" charset="0"/>
              </a:rPr>
              <a:t> </a:t>
            </a:r>
            <a:r>
              <a:rPr lang="en-US" sz="1050" dirty="0">
                <a:effectLst/>
                <a:latin typeface="Open Sans" panose="020B0606030504020204" pitchFamily="34" charset="0"/>
                <a:ea typeface="Calibri" panose="020F0502020204030204" pitchFamily="34" charset="0"/>
                <a:cs typeface="Times New Roman" panose="02020603050405020304" pitchFamily="18" charset="0"/>
              </a:rPr>
              <a:t>5 C.C.R. 1002-</a:t>
            </a:r>
            <a:r>
              <a:rPr lang="en-US" sz="1050" dirty="0">
                <a:effectLst/>
                <a:latin typeface="Open Sans" panose="020B0606030504020204" pitchFamily="34" charset="0"/>
                <a:ea typeface="Calibri" panose="020F0502020204030204" pitchFamily="34" charset="0"/>
              </a:rPr>
              <a:t>31.8(3)(d)</a:t>
            </a:r>
            <a:endParaRPr lang="en-US" sz="1050" dirty="0">
              <a:cs typeface="Times New Roman" panose="02020603050405020304" pitchFamily="18" charset="0"/>
            </a:endParaRPr>
          </a:p>
          <a:p>
            <a:pPr marL="457200" indent="-457200">
              <a:spcAft>
                <a:spcPts val="1200"/>
              </a:spcAft>
              <a:buAutoNum type="arabicPeriod" startAt="3"/>
            </a:pPr>
            <a:r>
              <a:rPr lang="en-US" sz="2400" dirty="0">
                <a:cs typeface="Times New Roman" panose="02020603050405020304" pitchFamily="18" charset="0"/>
              </a:rPr>
              <a:t>Site location &amp; Design Reviews (Reg. 22)</a:t>
            </a:r>
          </a:p>
          <a:p>
            <a:pPr lvl="1">
              <a:spcAft>
                <a:spcPts val="1200"/>
              </a:spcAft>
            </a:pPr>
            <a:r>
              <a:rPr lang="en-US" sz="2400" dirty="0">
                <a:cs typeface="Times New Roman" panose="02020603050405020304" pitchFamily="18" charset="0"/>
              </a:rPr>
              <a:t>	</a:t>
            </a:r>
          </a:p>
          <a:p>
            <a:pPr>
              <a:spcAft>
                <a:spcPts val="1200"/>
              </a:spcAft>
            </a:pPr>
            <a:r>
              <a:rPr lang="en-US" sz="2400" dirty="0">
                <a:cs typeface="Times New Roman" panose="02020603050405020304" pitchFamily="18" charset="0"/>
              </a:rPr>
              <a:t>4. Grants or loans to publicly owned treatment works</a:t>
            </a:r>
          </a:p>
          <a:p>
            <a:pPr>
              <a:spcAft>
                <a:spcPts val="1200"/>
              </a:spcAft>
            </a:pPr>
            <a:r>
              <a:rPr lang="en-US" sz="2400" dirty="0"/>
              <a:t>Along with 208 Plan, the CWQCA also requires the Division to consider “</a:t>
            </a:r>
            <a:r>
              <a:rPr lang="en-US" sz="2400" u="sng" dirty="0"/>
              <a:t>long-range comprehensive plan for the area as it affects water quality</a:t>
            </a:r>
            <a:r>
              <a:rPr lang="en-US" sz="2400" dirty="0"/>
              <a:t>” before approving of the site location and the design for new or enlarged domestic wastewater treatment works. </a:t>
            </a:r>
            <a:r>
              <a:rPr lang="pt-BR" sz="1050" dirty="0"/>
              <a:t>C.R.S. § 25-8-702(2)(a).</a:t>
            </a:r>
            <a:endParaRPr lang="en-US" sz="1050" dirty="0"/>
          </a:p>
        </p:txBody>
      </p:sp>
      <p:sp>
        <p:nvSpPr>
          <p:cNvPr id="3" name="TextBox 2">
            <a:extLst>
              <a:ext uri="{FF2B5EF4-FFF2-40B4-BE49-F238E27FC236}">
                <a16:creationId xmlns:a16="http://schemas.microsoft.com/office/drawing/2014/main" id="{5782B7CE-F4BD-00DE-49F2-6D84ABCB4346}"/>
              </a:ext>
            </a:extLst>
          </p:cNvPr>
          <p:cNvSpPr txBox="1"/>
          <p:nvPr/>
        </p:nvSpPr>
        <p:spPr>
          <a:xfrm>
            <a:off x="411983" y="98431"/>
            <a:ext cx="11971146" cy="646331"/>
          </a:xfrm>
          <a:prstGeom prst="rect">
            <a:avLst/>
          </a:prstGeom>
          <a:noFill/>
        </p:spPr>
        <p:txBody>
          <a:bodyPr wrap="square" rtlCol="0">
            <a:spAutoFit/>
          </a:bodyPr>
          <a:lstStyle/>
          <a:p>
            <a:r>
              <a:rPr lang="en-US" sz="3600" b="1" dirty="0">
                <a:solidFill>
                  <a:srgbClr val="094D24"/>
                </a:solidFill>
                <a:effectLst/>
                <a:latin typeface="Calibri" panose="020F0502020204030204" pitchFamily="34" charset="0"/>
                <a:ea typeface="Calibri" panose="020F0502020204030204" pitchFamily="34" charset="0"/>
                <a:cs typeface="Times New Roman" panose="02020603050405020304" pitchFamily="18" charset="0"/>
              </a:rPr>
              <a:t>How The State uses 208 Plans</a:t>
            </a:r>
          </a:p>
        </p:txBody>
      </p:sp>
      <p:graphicFrame>
        <p:nvGraphicFramePr>
          <p:cNvPr id="4" name="Table 3">
            <a:extLst>
              <a:ext uri="{FF2B5EF4-FFF2-40B4-BE49-F238E27FC236}">
                <a16:creationId xmlns:a16="http://schemas.microsoft.com/office/drawing/2014/main" id="{B6EE2AB5-A07B-21F2-C92F-FC81A7BEFFBE}"/>
              </a:ext>
            </a:extLst>
          </p:cNvPr>
          <p:cNvGraphicFramePr>
            <a:graphicFrameLocks noGrp="1"/>
          </p:cNvGraphicFramePr>
          <p:nvPr>
            <p:extLst>
              <p:ext uri="{D42A27DB-BD31-4B8C-83A1-F6EECF244321}">
                <p14:modId xmlns:p14="http://schemas.microsoft.com/office/powerpoint/2010/main" val="2441314772"/>
              </p:ext>
            </p:extLst>
          </p:nvPr>
        </p:nvGraphicFramePr>
        <p:xfrm>
          <a:off x="1585511" y="4034960"/>
          <a:ext cx="8800124" cy="741680"/>
        </p:xfrm>
        <a:graphic>
          <a:graphicData uri="http://schemas.openxmlformats.org/drawingml/2006/table">
            <a:tbl>
              <a:tblPr firstRow="1" bandRow="1">
                <a:tableStyleId>{5C22544A-7EE6-4342-B048-85BDC9FD1C3A}</a:tableStyleId>
              </a:tblPr>
              <a:tblGrid>
                <a:gridCol w="4400062">
                  <a:extLst>
                    <a:ext uri="{9D8B030D-6E8A-4147-A177-3AD203B41FA5}">
                      <a16:colId xmlns:a16="http://schemas.microsoft.com/office/drawing/2014/main" val="3525404917"/>
                    </a:ext>
                  </a:extLst>
                </a:gridCol>
                <a:gridCol w="4400062">
                  <a:extLst>
                    <a:ext uri="{9D8B030D-6E8A-4147-A177-3AD203B41FA5}">
                      <a16:colId xmlns:a16="http://schemas.microsoft.com/office/drawing/2014/main" val="3349654220"/>
                    </a:ext>
                  </a:extLst>
                </a:gridCol>
              </a:tblGrid>
              <a:tr h="370840">
                <a:tc>
                  <a:txBody>
                    <a:bodyPr/>
                    <a:lstStyle/>
                    <a:p>
                      <a:pPr marL="285750" indent="-285750">
                        <a:buFont typeface="Arial" panose="020B0604020202020204" pitchFamily="34" charset="0"/>
                        <a:buChar char="•"/>
                      </a:pPr>
                      <a:r>
                        <a:rPr lang="en-US" b="0" dirty="0">
                          <a:solidFill>
                            <a:schemeClr val="tx1"/>
                          </a:solidFill>
                        </a:rPr>
                        <a:t>WWTP applications</a:t>
                      </a: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r>
                        <a:rPr lang="en-US" b="0" dirty="0">
                          <a:solidFill>
                            <a:schemeClr val="tx1"/>
                          </a:solidFill>
                        </a:rPr>
                        <a:t>Interceptor sewer sites</a:t>
                      </a: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9283286"/>
                  </a:ext>
                </a:extLst>
              </a:tr>
              <a:tr h="370840">
                <a:tc>
                  <a:txBody>
                    <a:bodyPr/>
                    <a:lstStyle/>
                    <a:p>
                      <a:pPr marL="285750" indent="-285750">
                        <a:buFont typeface="Arial" panose="020B0604020202020204" pitchFamily="34" charset="0"/>
                        <a:buChar char="•"/>
                      </a:pPr>
                      <a:r>
                        <a:rPr lang="en-US" dirty="0">
                          <a:solidFill>
                            <a:schemeClr val="tx1"/>
                          </a:solidFill>
                        </a:rPr>
                        <a:t>Increase or decrease design capacity</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r>
                        <a:rPr lang="en-US" dirty="0">
                          <a:solidFill>
                            <a:schemeClr val="tx1"/>
                          </a:solidFill>
                        </a:rPr>
                        <a:t>Lift stations</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86328436"/>
                  </a:ext>
                </a:extLst>
              </a:tr>
            </a:tbl>
          </a:graphicData>
        </a:graphic>
      </p:graphicFrame>
    </p:spTree>
    <p:extLst>
      <p:ext uri="{BB962C8B-B14F-4D97-AF65-F5344CB8AC3E}">
        <p14:creationId xmlns:p14="http://schemas.microsoft.com/office/powerpoint/2010/main" val="41787792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B5253C-2233-202B-1404-4E306F097C16}"/>
              </a:ext>
            </a:extLst>
          </p:cNvPr>
          <p:cNvSpPr txBox="1"/>
          <p:nvPr/>
        </p:nvSpPr>
        <p:spPr>
          <a:xfrm>
            <a:off x="186561" y="1251825"/>
            <a:ext cx="11243689" cy="461665"/>
          </a:xfrm>
          <a:prstGeom prst="rect">
            <a:avLst/>
          </a:prstGeom>
          <a:noFill/>
        </p:spPr>
        <p:txBody>
          <a:bodyPr wrap="square" rtlCol="0">
            <a:spAutoFit/>
          </a:bodyPr>
          <a:lstStyle/>
          <a:p>
            <a:pPr>
              <a:spcAft>
                <a:spcPts val="1200"/>
              </a:spcAft>
            </a:pPr>
            <a:r>
              <a:rPr lang="en-US" sz="2400" b="1" dirty="0">
                <a:cs typeface="Times New Roman" panose="02020603050405020304" pitchFamily="18" charset="0"/>
              </a:rPr>
              <a:t>Local regulations can address water quality impacts such as:</a:t>
            </a:r>
            <a:r>
              <a:rPr lang="en-US" sz="2400" dirty="0">
                <a:cs typeface="Times New Roman" panose="02020603050405020304" pitchFamily="18" charset="0"/>
              </a:rPr>
              <a:t>	</a:t>
            </a:r>
          </a:p>
        </p:txBody>
      </p:sp>
      <p:sp>
        <p:nvSpPr>
          <p:cNvPr id="3" name="TextBox 2">
            <a:extLst>
              <a:ext uri="{FF2B5EF4-FFF2-40B4-BE49-F238E27FC236}">
                <a16:creationId xmlns:a16="http://schemas.microsoft.com/office/drawing/2014/main" id="{5782B7CE-F4BD-00DE-49F2-6D84ABCB4346}"/>
              </a:ext>
            </a:extLst>
          </p:cNvPr>
          <p:cNvSpPr txBox="1"/>
          <p:nvPr/>
        </p:nvSpPr>
        <p:spPr>
          <a:xfrm>
            <a:off x="1" y="533984"/>
            <a:ext cx="12192000" cy="646331"/>
          </a:xfrm>
          <a:prstGeom prst="rect">
            <a:avLst/>
          </a:prstGeom>
          <a:noFill/>
        </p:spPr>
        <p:txBody>
          <a:bodyPr wrap="square" rtlCol="0">
            <a:spAutoFit/>
          </a:bodyPr>
          <a:lstStyle/>
          <a:p>
            <a:pPr lvl="1"/>
            <a:r>
              <a:rPr lang="en-US" sz="3600" b="1" dirty="0">
                <a:solidFill>
                  <a:srgbClr val="094D24"/>
                </a:solidFill>
                <a:effectLst/>
                <a:latin typeface="Calibri" panose="020F0502020204030204" pitchFamily="34" charset="0"/>
                <a:ea typeface="Calibri" panose="020F0502020204030204" pitchFamily="34" charset="0"/>
                <a:cs typeface="Times New Roman" panose="02020603050405020304" pitchFamily="18" charset="0"/>
              </a:rPr>
              <a:t>How Local Governments use the 208 Plan</a:t>
            </a:r>
          </a:p>
        </p:txBody>
      </p:sp>
      <p:sp>
        <p:nvSpPr>
          <p:cNvPr id="6" name="TextBox 5">
            <a:extLst>
              <a:ext uri="{FF2B5EF4-FFF2-40B4-BE49-F238E27FC236}">
                <a16:creationId xmlns:a16="http://schemas.microsoft.com/office/drawing/2014/main" id="{5E3D2B9C-38D9-1A89-7B53-91673508D3AC}"/>
              </a:ext>
            </a:extLst>
          </p:cNvPr>
          <p:cNvSpPr txBox="1"/>
          <p:nvPr/>
        </p:nvSpPr>
        <p:spPr>
          <a:xfrm>
            <a:off x="186561" y="3273283"/>
            <a:ext cx="11071625" cy="461665"/>
          </a:xfrm>
          <a:prstGeom prst="rect">
            <a:avLst/>
          </a:prstGeom>
          <a:noFill/>
        </p:spPr>
        <p:txBody>
          <a:bodyPr wrap="square" rtlCol="0">
            <a:spAutoFit/>
          </a:bodyPr>
          <a:lstStyle/>
          <a:p>
            <a:pPr>
              <a:spcAft>
                <a:spcPts val="1200"/>
              </a:spcAft>
            </a:pPr>
            <a:r>
              <a:rPr lang="en-US" sz="2400" b="1" dirty="0">
                <a:cs typeface="Times New Roman" panose="02020603050405020304" pitchFamily="18" charset="0"/>
              </a:rPr>
              <a:t>Types of local regulations may include: </a:t>
            </a:r>
          </a:p>
        </p:txBody>
      </p:sp>
      <p:sp>
        <p:nvSpPr>
          <p:cNvPr id="9" name="TextBox 8">
            <a:extLst>
              <a:ext uri="{FF2B5EF4-FFF2-40B4-BE49-F238E27FC236}">
                <a16:creationId xmlns:a16="http://schemas.microsoft.com/office/drawing/2014/main" id="{E467A000-E42B-B6DC-1026-EA9DB5FABEF0}"/>
              </a:ext>
            </a:extLst>
          </p:cNvPr>
          <p:cNvSpPr txBox="1"/>
          <p:nvPr/>
        </p:nvSpPr>
        <p:spPr>
          <a:xfrm>
            <a:off x="339147" y="6412251"/>
            <a:ext cx="6376285" cy="246221"/>
          </a:xfrm>
          <a:prstGeom prst="rect">
            <a:avLst/>
          </a:prstGeom>
          <a:solidFill>
            <a:schemeClr val="bg1"/>
          </a:solidFill>
        </p:spPr>
        <p:txBody>
          <a:bodyPr wrap="square">
            <a:spAutoFit/>
          </a:bodyPr>
          <a:lstStyle/>
          <a:p>
            <a:pPr>
              <a:spcAft>
                <a:spcPts val="1200"/>
              </a:spcAft>
            </a:pPr>
            <a:r>
              <a:rPr lang="en-US" sz="1000" dirty="0">
                <a:cs typeface="Times New Roman" panose="02020603050405020304" pitchFamily="18" charset="0"/>
              </a:rPr>
              <a:t>The </a:t>
            </a:r>
            <a:r>
              <a:rPr lang="en-US" sz="1000" dirty="0">
                <a:cs typeface="Times New Roman" panose="02020603050405020304" pitchFamily="18" charset="0"/>
                <a:hlinkClick r:id="rId3"/>
              </a:rPr>
              <a:t>NWCCOG Model Water Quality Protection Standards</a:t>
            </a:r>
            <a:r>
              <a:rPr lang="en-US" sz="1000" dirty="0">
                <a:cs typeface="Times New Roman" panose="02020603050405020304" pitchFamily="18" charset="0"/>
              </a:rPr>
              <a:t> provides additional examples and explanation.</a:t>
            </a:r>
            <a:endParaRPr lang="en-US" sz="1000" dirty="0"/>
          </a:p>
        </p:txBody>
      </p:sp>
      <p:sp>
        <p:nvSpPr>
          <p:cNvPr id="10" name="TextBox 9">
            <a:extLst>
              <a:ext uri="{FF2B5EF4-FFF2-40B4-BE49-F238E27FC236}">
                <a16:creationId xmlns:a16="http://schemas.microsoft.com/office/drawing/2014/main" id="{3B9949FC-B697-17BC-5E1E-99BCC365A8CA}"/>
              </a:ext>
            </a:extLst>
          </p:cNvPr>
          <p:cNvSpPr txBox="1"/>
          <p:nvPr/>
        </p:nvSpPr>
        <p:spPr>
          <a:xfrm>
            <a:off x="712587" y="1785000"/>
            <a:ext cx="11387555" cy="1323439"/>
          </a:xfrm>
          <a:prstGeom prst="rect">
            <a:avLst/>
          </a:prstGeom>
          <a:noFill/>
        </p:spPr>
        <p:txBody>
          <a:bodyPr wrap="square" rtlCol="0">
            <a:spAutoFit/>
          </a:bodyPr>
          <a:lstStyle/>
          <a:p>
            <a:pPr marL="342900" indent="-342900">
              <a:buFont typeface="Arial" panose="020B0604020202020204" pitchFamily="34" charset="0"/>
              <a:buChar char="•"/>
            </a:pPr>
            <a:r>
              <a:rPr lang="en-US" sz="2000" dirty="0"/>
              <a:t>Runoff from urban development (construction and site planning)</a:t>
            </a:r>
          </a:p>
          <a:p>
            <a:pPr marL="342900" indent="-342900">
              <a:buFont typeface="Arial" panose="020B0604020202020204" pitchFamily="34" charset="0"/>
              <a:buChar char="•"/>
            </a:pPr>
            <a:r>
              <a:rPr lang="en-US" sz="2000" dirty="0"/>
              <a:t>Runoff from roadways</a:t>
            </a:r>
          </a:p>
          <a:p>
            <a:pPr marL="342900" indent="-342900">
              <a:buFont typeface="Arial" panose="020B0604020202020204" pitchFamily="34" charset="0"/>
              <a:buChar char="•"/>
            </a:pPr>
            <a:r>
              <a:rPr lang="en-US" sz="2000" dirty="0"/>
              <a:t>Increased pollutant concentrations, reduced flows, and habitat impacts attributed to transmountain diversions</a:t>
            </a:r>
          </a:p>
        </p:txBody>
      </p:sp>
      <p:sp>
        <p:nvSpPr>
          <p:cNvPr id="11" name="TextBox 10">
            <a:extLst>
              <a:ext uri="{FF2B5EF4-FFF2-40B4-BE49-F238E27FC236}">
                <a16:creationId xmlns:a16="http://schemas.microsoft.com/office/drawing/2014/main" id="{0BF68C22-49E6-122E-BEE0-0D173C22D460}"/>
              </a:ext>
            </a:extLst>
          </p:cNvPr>
          <p:cNvSpPr txBox="1"/>
          <p:nvPr/>
        </p:nvSpPr>
        <p:spPr>
          <a:xfrm>
            <a:off x="712587" y="3814546"/>
            <a:ext cx="6056145" cy="1938992"/>
          </a:xfrm>
          <a:prstGeom prst="rect">
            <a:avLst/>
          </a:prstGeom>
          <a:noFill/>
        </p:spPr>
        <p:txBody>
          <a:bodyPr wrap="none" rtlCol="0">
            <a:spAutoFit/>
          </a:bodyPr>
          <a:lstStyle/>
          <a:p>
            <a:pPr marL="342900" indent="-342900">
              <a:buFont typeface="Arial" panose="020B0604020202020204" pitchFamily="34" charset="0"/>
              <a:buChar char="•"/>
            </a:pPr>
            <a:r>
              <a:rPr lang="en-US" sz="2000" dirty="0"/>
              <a:t>Municipal Watershed Protection Ordinances</a:t>
            </a:r>
          </a:p>
          <a:p>
            <a:pPr marL="342900" indent="-342900">
              <a:buFont typeface="Arial" panose="020B0604020202020204" pitchFamily="34" charset="0"/>
              <a:buChar char="•"/>
            </a:pPr>
            <a:r>
              <a:rPr lang="en-US" sz="2000" dirty="0"/>
              <a:t>Zoning Overlay Districts</a:t>
            </a:r>
          </a:p>
          <a:p>
            <a:pPr marL="342900" indent="-342900">
              <a:buFont typeface="Arial" panose="020B0604020202020204" pitchFamily="34" charset="0"/>
              <a:buChar char="•"/>
            </a:pPr>
            <a:r>
              <a:rPr lang="en-US" sz="2000" dirty="0"/>
              <a:t>Impervious surface limits</a:t>
            </a:r>
          </a:p>
          <a:p>
            <a:pPr marL="342900" indent="-342900">
              <a:buFont typeface="Arial" panose="020B0604020202020204" pitchFamily="34" charset="0"/>
              <a:buChar char="•"/>
            </a:pPr>
            <a:r>
              <a:rPr lang="en-US" sz="2000" dirty="0"/>
              <a:t>Waterbody setbacks or buffers</a:t>
            </a:r>
          </a:p>
          <a:p>
            <a:pPr marL="342900" indent="-342900">
              <a:buFont typeface="Arial" panose="020B0604020202020204" pitchFamily="34" charset="0"/>
              <a:buChar char="•"/>
            </a:pPr>
            <a:r>
              <a:rPr lang="en-US" sz="2000" dirty="0"/>
              <a:t>Regulations adopted pursuant to 1041 Powers</a:t>
            </a:r>
          </a:p>
          <a:p>
            <a:pPr marL="342900" indent="-342900">
              <a:buFont typeface="Arial" panose="020B0604020202020204" pitchFamily="34" charset="0"/>
              <a:buChar char="•"/>
            </a:pPr>
            <a:endParaRPr lang="en-US" sz="2000" dirty="0"/>
          </a:p>
        </p:txBody>
      </p:sp>
    </p:spTree>
    <p:extLst>
      <p:ext uri="{BB962C8B-B14F-4D97-AF65-F5344CB8AC3E}">
        <p14:creationId xmlns:p14="http://schemas.microsoft.com/office/powerpoint/2010/main" val="33697302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B5253C-2233-202B-1404-4E306F097C16}"/>
              </a:ext>
            </a:extLst>
          </p:cNvPr>
          <p:cNvSpPr txBox="1"/>
          <p:nvPr/>
        </p:nvSpPr>
        <p:spPr>
          <a:xfrm>
            <a:off x="425381" y="1612870"/>
            <a:ext cx="10927726" cy="5139869"/>
          </a:xfrm>
          <a:prstGeom prst="rect">
            <a:avLst/>
          </a:prstGeom>
          <a:noFill/>
        </p:spPr>
        <p:txBody>
          <a:bodyPr wrap="square" rtlCol="0">
            <a:spAutoFit/>
          </a:bodyPr>
          <a:lstStyle/>
          <a:p>
            <a:pPr lvl="1">
              <a:spcAft>
                <a:spcPts val="1200"/>
              </a:spcAft>
            </a:pPr>
            <a:r>
              <a:rPr lang="en-US" sz="2000" dirty="0">
                <a:cs typeface="Times New Roman" panose="02020603050405020304" pitchFamily="18" charset="0"/>
              </a:rPr>
              <a:t>For example:</a:t>
            </a:r>
          </a:p>
          <a:p>
            <a:pPr lvl="1">
              <a:spcAft>
                <a:spcPts val="1200"/>
              </a:spcAft>
            </a:pPr>
            <a:r>
              <a:rPr lang="en-US" sz="2000" b="1" dirty="0">
                <a:cs typeface="Times New Roman" panose="02020603050405020304" pitchFamily="18" charset="0"/>
              </a:rPr>
              <a:t>Pitkin County 1041 standard for approval </a:t>
            </a:r>
            <a:r>
              <a:rPr lang="en-US" sz="2000" dirty="0">
                <a:cs typeface="Times New Roman" panose="02020603050405020304" pitchFamily="18" charset="0"/>
              </a:rPr>
              <a:t>requires that “</a:t>
            </a:r>
            <a:r>
              <a:rPr lang="en-US" sz="2000" dirty="0">
                <a:ea typeface="Calibri" panose="020F0502020204030204" pitchFamily="34" charset="0"/>
              </a:rPr>
              <a:t>the Project is consistent with relevant provisions of applicable land use and water quality plans.”</a:t>
            </a:r>
          </a:p>
          <a:p>
            <a:pPr lvl="1">
              <a:spcAft>
                <a:spcPts val="1200"/>
              </a:spcAft>
            </a:pPr>
            <a:r>
              <a:rPr lang="en-US" sz="2000" b="1" dirty="0">
                <a:cs typeface="Times New Roman" panose="02020603050405020304" pitchFamily="18" charset="0"/>
              </a:rPr>
              <a:t>Pitkin County </a:t>
            </a:r>
            <a:r>
              <a:rPr lang="en-US" sz="2000" b="1" dirty="0">
                <a:ea typeface="Calibri" panose="020F0502020204030204" pitchFamily="34" charset="0"/>
              </a:rPr>
              <a:t>1041 Application </a:t>
            </a:r>
            <a:r>
              <a:rPr lang="en-US" sz="2000" dirty="0">
                <a:ea typeface="Calibri" panose="020F0502020204030204" pitchFamily="34" charset="0"/>
              </a:rPr>
              <a:t>must include </a:t>
            </a:r>
            <a:r>
              <a:rPr lang="en-US" sz="2000" dirty="0">
                <a:effectLst/>
                <a:ea typeface="Calibri" panose="020F0502020204030204" pitchFamily="34" charset="0"/>
              </a:rPr>
              <a:t>“description of provisions of the applicable regional water quality management plan that applies to the Project and assessment of whether the Project would comply with those provisions.”</a:t>
            </a:r>
          </a:p>
          <a:p>
            <a:pPr lvl="1">
              <a:spcAft>
                <a:spcPts val="1200"/>
              </a:spcAft>
            </a:pPr>
            <a:r>
              <a:rPr lang="en-US" sz="2000" b="1" dirty="0"/>
              <a:t>Routt County Unified Develop Code Section 3.1.L </a:t>
            </a:r>
            <a:r>
              <a:rPr lang="en-US" sz="2000" dirty="0"/>
              <a:t>“</a:t>
            </a:r>
            <a:r>
              <a:rPr lang="en-US" dirty="0"/>
              <a:t>Regional Water Quality Management Plan. All development shall demonstrate compliance with the Northwest Colorado Council of Governments’ (NWCCOG) Regional Water Quality Management Plan (“208 Plan”), the 208 Plan Policies and Implementation Actions, the NWCCOG Model Water Quality Protection Standards, and the Water Savings Guidance and Model Standards for the Colorado Headwaters (collectively “208 Plans and Policies”), which are incorporated herein by reference. The development’s compliance with the 208 Plans and Policies shall be reviewed by the NWCCOG Water Quality and Quantity program and the cost borne by the applicant.</a:t>
            </a:r>
            <a:r>
              <a:rPr lang="en-US" sz="2000" dirty="0"/>
              <a:t> </a:t>
            </a:r>
          </a:p>
          <a:p>
            <a:pPr lvl="1">
              <a:spcAft>
                <a:spcPts val="1200"/>
              </a:spcAft>
            </a:pPr>
            <a:r>
              <a:rPr lang="en-US" sz="2000" dirty="0"/>
              <a:t>The Town of Dillon is working to develop a municipal watershed protection ordinance.</a:t>
            </a:r>
          </a:p>
        </p:txBody>
      </p:sp>
      <p:sp>
        <p:nvSpPr>
          <p:cNvPr id="3" name="TextBox 2">
            <a:extLst>
              <a:ext uri="{FF2B5EF4-FFF2-40B4-BE49-F238E27FC236}">
                <a16:creationId xmlns:a16="http://schemas.microsoft.com/office/drawing/2014/main" id="{5782B7CE-F4BD-00DE-49F2-6D84ABCB4346}"/>
              </a:ext>
            </a:extLst>
          </p:cNvPr>
          <p:cNvSpPr txBox="1"/>
          <p:nvPr/>
        </p:nvSpPr>
        <p:spPr>
          <a:xfrm>
            <a:off x="24208" y="106732"/>
            <a:ext cx="12167791" cy="646331"/>
          </a:xfrm>
          <a:prstGeom prst="rect">
            <a:avLst/>
          </a:prstGeom>
          <a:noFill/>
        </p:spPr>
        <p:txBody>
          <a:bodyPr wrap="square" rtlCol="0">
            <a:spAutoFit/>
          </a:bodyPr>
          <a:lstStyle/>
          <a:p>
            <a:pPr lvl="1"/>
            <a:r>
              <a:rPr lang="en-US" sz="3600" b="1" dirty="0">
                <a:solidFill>
                  <a:srgbClr val="094D24"/>
                </a:solidFill>
                <a:latin typeface="Calibri" panose="020F0502020204030204" pitchFamily="34" charset="0"/>
                <a:ea typeface="Calibri" panose="020F0502020204030204" pitchFamily="34" charset="0"/>
                <a:cs typeface="Times New Roman" panose="02020603050405020304" pitchFamily="18" charset="0"/>
              </a:rPr>
              <a:t>How Local Governments use the 208 Plan, continued</a:t>
            </a:r>
            <a:endParaRPr lang="en-US" sz="3600" b="1" dirty="0">
              <a:solidFill>
                <a:srgbClr val="094D24"/>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4E26194D-2EEB-4D89-7855-703FFD5FBB22}"/>
              </a:ext>
            </a:extLst>
          </p:cNvPr>
          <p:cNvSpPr txBox="1"/>
          <p:nvPr/>
        </p:nvSpPr>
        <p:spPr>
          <a:xfrm>
            <a:off x="186812" y="776589"/>
            <a:ext cx="11579808" cy="830997"/>
          </a:xfrm>
          <a:prstGeom prst="rect">
            <a:avLst/>
          </a:prstGeom>
          <a:noFill/>
        </p:spPr>
        <p:txBody>
          <a:bodyPr wrap="square">
            <a:spAutoFit/>
          </a:bodyPr>
          <a:lstStyle/>
          <a:p>
            <a:pPr>
              <a:spcAft>
                <a:spcPts val="1200"/>
              </a:spcAft>
            </a:pPr>
            <a:r>
              <a:rPr lang="en-US" sz="2400" b="1" dirty="0">
                <a:cs typeface="Times New Roman" panose="02020603050405020304" pitchFamily="18" charset="0"/>
              </a:rPr>
              <a:t>Local governments should require consistency with the 208 Plan where development could cause water quality impacts. </a:t>
            </a:r>
          </a:p>
        </p:txBody>
      </p:sp>
    </p:spTree>
    <p:extLst>
      <p:ext uri="{BB962C8B-B14F-4D97-AF65-F5344CB8AC3E}">
        <p14:creationId xmlns:p14="http://schemas.microsoft.com/office/powerpoint/2010/main" val="37354123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B5253C-2233-202B-1404-4E306F097C16}"/>
              </a:ext>
            </a:extLst>
          </p:cNvPr>
          <p:cNvSpPr txBox="1"/>
          <p:nvPr/>
        </p:nvSpPr>
        <p:spPr>
          <a:xfrm>
            <a:off x="141283" y="1088845"/>
            <a:ext cx="11693124" cy="5016758"/>
          </a:xfrm>
          <a:prstGeom prst="rect">
            <a:avLst/>
          </a:prstGeom>
          <a:noFill/>
        </p:spPr>
        <p:txBody>
          <a:bodyPr wrap="square" rtlCol="0">
            <a:spAutoFit/>
          </a:bodyPr>
          <a:lstStyle/>
          <a:p>
            <a:pPr marL="0" marR="0">
              <a:spcBef>
                <a:spcPts val="0"/>
              </a:spcBef>
              <a:spcAft>
                <a:spcPts val="1200"/>
              </a:spcAft>
            </a:pPr>
            <a:r>
              <a:rPr lang="en-US" sz="2000" kern="100" dirty="0">
                <a:effectLst/>
                <a:ea typeface="Calibri" panose="020F0502020204030204" pitchFamily="34" charset="0"/>
                <a:cs typeface="Times New Roman" panose="02020603050405020304" pitchFamily="18" charset="0"/>
              </a:rPr>
              <a:t>Policy 1: Requires water quality protection and mitigation for development activities</a:t>
            </a:r>
          </a:p>
          <a:p>
            <a:pPr marL="0" marR="0">
              <a:spcBef>
                <a:spcPts val="0"/>
              </a:spcBef>
              <a:spcAft>
                <a:spcPts val="1200"/>
              </a:spcAft>
            </a:pPr>
            <a:r>
              <a:rPr lang="en-US" sz="2000" kern="100" dirty="0">
                <a:effectLst/>
                <a:ea typeface="Calibri" panose="020F0502020204030204" pitchFamily="34" charset="0"/>
                <a:cs typeface="Times New Roman" panose="02020603050405020304" pitchFamily="18" charset="0"/>
              </a:rPr>
              <a:t>Policy 2: No TMDs without prior approval of the local governments and conservancy districts affected by the project</a:t>
            </a:r>
          </a:p>
          <a:p>
            <a:pPr marL="0" marR="0">
              <a:spcBef>
                <a:spcPts val="0"/>
              </a:spcBef>
              <a:spcAft>
                <a:spcPts val="1200"/>
              </a:spcAft>
            </a:pPr>
            <a:r>
              <a:rPr lang="en-US" sz="2000" kern="100" dirty="0">
                <a:effectLst/>
                <a:ea typeface="Calibri" panose="020F0502020204030204" pitchFamily="34" charset="0"/>
                <a:cs typeface="Times New Roman" panose="02020603050405020304" pitchFamily="18" charset="0"/>
              </a:rPr>
              <a:t>Policy 3: Local Government land use regulations require consistency with 208 Plan</a:t>
            </a:r>
          </a:p>
          <a:p>
            <a:pPr marL="0" marR="0">
              <a:spcBef>
                <a:spcPts val="0"/>
              </a:spcBef>
              <a:spcAft>
                <a:spcPts val="1200"/>
              </a:spcAft>
            </a:pPr>
            <a:r>
              <a:rPr lang="en-US" sz="2000" kern="100" dirty="0">
                <a:effectLst/>
                <a:ea typeface="Calibri" panose="020F0502020204030204" pitchFamily="34" charset="0"/>
                <a:cs typeface="Times New Roman" panose="02020603050405020304" pitchFamily="18" charset="0"/>
              </a:rPr>
              <a:t>Policy 4: Developments shall use water smart land use and development practices.</a:t>
            </a:r>
          </a:p>
          <a:p>
            <a:pPr marL="0" marR="0">
              <a:spcBef>
                <a:spcPts val="0"/>
              </a:spcBef>
              <a:spcAft>
                <a:spcPts val="1200"/>
              </a:spcAft>
            </a:pPr>
            <a:r>
              <a:rPr lang="en-US" sz="2000" kern="100" dirty="0">
                <a:effectLst/>
                <a:ea typeface="Calibri" panose="020F0502020204030204" pitchFamily="34" charset="0"/>
                <a:cs typeface="Times New Roman" panose="02020603050405020304" pitchFamily="18" charset="0"/>
              </a:rPr>
              <a:t>Policy 5: Nonproliferation of  wastewater treatment facilities (WWTF)</a:t>
            </a:r>
          </a:p>
          <a:p>
            <a:pPr marL="0" marR="0">
              <a:spcBef>
                <a:spcPts val="0"/>
              </a:spcBef>
              <a:spcAft>
                <a:spcPts val="1200"/>
              </a:spcAft>
            </a:pPr>
            <a:r>
              <a:rPr lang="en-US" sz="2000" kern="100" dirty="0">
                <a:effectLst/>
                <a:ea typeface="Calibri" panose="020F0502020204030204" pitchFamily="34" charset="0"/>
                <a:cs typeface="Times New Roman" panose="02020603050405020304" pitchFamily="18" charset="0"/>
              </a:rPr>
              <a:t>Policy 6: Private wastewater operation not allowed, unless no other practicable alternative</a:t>
            </a:r>
          </a:p>
          <a:p>
            <a:pPr marL="0" marR="0">
              <a:spcBef>
                <a:spcPts val="0"/>
              </a:spcBef>
              <a:spcAft>
                <a:spcPts val="1200"/>
              </a:spcAft>
            </a:pPr>
            <a:r>
              <a:rPr lang="en-US" sz="2000" kern="100" dirty="0">
                <a:effectLst/>
                <a:ea typeface="Calibri" panose="020F0502020204030204" pitchFamily="34" charset="0"/>
                <a:cs typeface="Times New Roman" panose="02020603050405020304" pitchFamily="18" charset="0"/>
              </a:rPr>
              <a:t>Policy 7: OWTS must comply with local regulations, not allowed unless connecting to or developing a consolidated system is not technically or legally practicable</a:t>
            </a:r>
          </a:p>
          <a:p>
            <a:pPr marL="0" marR="0">
              <a:spcBef>
                <a:spcPts val="0"/>
              </a:spcBef>
              <a:spcAft>
                <a:spcPts val="1200"/>
              </a:spcAft>
            </a:pPr>
            <a:r>
              <a:rPr lang="en-US" sz="2000" kern="100" dirty="0">
                <a:effectLst/>
                <a:ea typeface="Calibri" panose="020F0502020204030204" pitchFamily="34" charset="0"/>
                <a:cs typeface="Times New Roman" panose="02020603050405020304" pitchFamily="18" charset="0"/>
              </a:rPr>
              <a:t>Policy 8: Climate change must be considered in land use and water development permits</a:t>
            </a:r>
          </a:p>
          <a:p>
            <a:pPr marL="0" marR="0">
              <a:spcBef>
                <a:spcPts val="0"/>
              </a:spcBef>
              <a:spcAft>
                <a:spcPts val="1200"/>
              </a:spcAft>
            </a:pPr>
            <a:r>
              <a:rPr lang="en-US" sz="2000" kern="100" dirty="0">
                <a:effectLst/>
                <a:ea typeface="Calibri" panose="020F0502020204030204" pitchFamily="34" charset="0"/>
                <a:cs typeface="Times New Roman" panose="02020603050405020304" pitchFamily="18" charset="0"/>
              </a:rPr>
              <a:t>Policy 9: The use of pesticides, fertilizers, algaecides, hazardous substances, and road maintenance materials shall not degrade water quality</a:t>
            </a:r>
          </a:p>
        </p:txBody>
      </p:sp>
      <p:sp>
        <p:nvSpPr>
          <p:cNvPr id="4" name="TextBox 3">
            <a:extLst>
              <a:ext uri="{FF2B5EF4-FFF2-40B4-BE49-F238E27FC236}">
                <a16:creationId xmlns:a16="http://schemas.microsoft.com/office/drawing/2014/main" id="{022A7965-F8A8-0F39-CDB1-C8EF2AA28521}"/>
              </a:ext>
            </a:extLst>
          </p:cNvPr>
          <p:cNvSpPr txBox="1"/>
          <p:nvPr/>
        </p:nvSpPr>
        <p:spPr>
          <a:xfrm>
            <a:off x="2272" y="442514"/>
            <a:ext cx="11971146" cy="646331"/>
          </a:xfrm>
          <a:prstGeom prst="rect">
            <a:avLst/>
          </a:prstGeom>
          <a:noFill/>
        </p:spPr>
        <p:txBody>
          <a:bodyPr wrap="square" rtlCol="0">
            <a:spAutoFit/>
          </a:bodyPr>
          <a:lstStyle/>
          <a:p>
            <a:pPr lvl="1"/>
            <a:r>
              <a:rPr lang="en-US" sz="3600" b="1" dirty="0">
                <a:solidFill>
                  <a:srgbClr val="094D24"/>
                </a:solidFill>
                <a:latin typeface="Calibri" panose="020F0502020204030204" pitchFamily="34" charset="0"/>
                <a:ea typeface="Calibri" panose="020F0502020204030204" pitchFamily="34" charset="0"/>
                <a:cs typeface="Times New Roman" panose="02020603050405020304" pitchFamily="18" charset="0"/>
              </a:rPr>
              <a:t>208 Plan Policies used for Consistency Reviews</a:t>
            </a:r>
            <a:endParaRPr lang="en-US" sz="3600" b="1" dirty="0">
              <a:solidFill>
                <a:srgbClr val="094D24"/>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F589FCEA-D5BD-4484-465C-6B30B1282F37}"/>
              </a:ext>
            </a:extLst>
          </p:cNvPr>
          <p:cNvSpPr txBox="1"/>
          <p:nvPr/>
        </p:nvSpPr>
        <p:spPr>
          <a:xfrm>
            <a:off x="221064" y="6352068"/>
            <a:ext cx="11613343" cy="276999"/>
          </a:xfrm>
          <a:prstGeom prst="rect">
            <a:avLst/>
          </a:prstGeom>
          <a:solidFill>
            <a:schemeClr val="bg1"/>
          </a:solidFill>
        </p:spPr>
        <p:txBody>
          <a:bodyPr wrap="square" rtlCol="0">
            <a:spAutoFit/>
          </a:bodyPr>
          <a:lstStyle/>
          <a:p>
            <a:r>
              <a:rPr lang="en-US" sz="1200" dirty="0"/>
              <a:t>Adopted by QQ in November 2024, Adopted by NWCCOG in January 2025. </a:t>
            </a:r>
            <a:r>
              <a:rPr lang="en-US" sz="1200" kern="100" dirty="0">
                <a:effectLst/>
                <a:ea typeface="Calibri" panose="020F0502020204030204" pitchFamily="34" charset="0"/>
                <a:cs typeface="Times New Roman" panose="02020603050405020304" pitchFamily="18" charset="0"/>
              </a:rPr>
              <a:t>Policies summarized as key words. Complete policies </a:t>
            </a:r>
            <a:r>
              <a:rPr lang="en-US" sz="1200" u="sng" kern="100" dirty="0">
                <a:solidFill>
                  <a:srgbClr val="0563C1"/>
                </a:solidFill>
                <a:effectLst/>
                <a:ea typeface="Calibri" panose="020F0502020204030204" pitchFamily="34" charset="0"/>
                <a:cs typeface="Times New Roman" panose="02020603050405020304" pitchFamily="18" charset="0"/>
                <a:hlinkClick r:id="rId2"/>
              </a:rPr>
              <a:t>here</a:t>
            </a:r>
            <a:r>
              <a:rPr lang="en-US" sz="1200" kern="100" dirty="0">
                <a:effectLst/>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37218160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26E9769-F624-3972-4179-DA468AD80A6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309558D-74B0-CF05-90F5-405F893D4BCA}"/>
              </a:ext>
            </a:extLst>
          </p:cNvPr>
          <p:cNvSpPr txBox="1"/>
          <p:nvPr/>
        </p:nvSpPr>
        <p:spPr>
          <a:xfrm>
            <a:off x="171427" y="1780941"/>
            <a:ext cx="11693124" cy="4308872"/>
          </a:xfrm>
          <a:prstGeom prst="rect">
            <a:avLst/>
          </a:prstGeom>
          <a:noFill/>
        </p:spPr>
        <p:txBody>
          <a:bodyPr wrap="square" rtlCol="0">
            <a:spAutoFit/>
          </a:bodyPr>
          <a:lstStyle/>
          <a:p>
            <a:pPr marL="0" marR="0">
              <a:spcBef>
                <a:spcPts val="0"/>
              </a:spcBef>
              <a:spcAft>
                <a:spcPts val="1200"/>
              </a:spcAft>
            </a:pPr>
            <a:r>
              <a:rPr lang="en-US" sz="2800" kern="100" dirty="0">
                <a:effectLst/>
                <a:ea typeface="Calibri" panose="020F0502020204030204" pitchFamily="34" charset="0"/>
                <a:cs typeface="Times New Roman" panose="02020603050405020304" pitchFamily="18" charset="0"/>
              </a:rPr>
              <a:t>Pleas</a:t>
            </a:r>
            <a:r>
              <a:rPr lang="en-US" sz="2800" kern="100" dirty="0">
                <a:ea typeface="Calibri" panose="020F0502020204030204" pitchFamily="34" charset="0"/>
                <a:cs typeface="Times New Roman" panose="02020603050405020304" pitchFamily="18" charset="0"/>
              </a:rPr>
              <a:t>e contact me to discuss the 208 Plan, water quality issues or other topics. I enjoy learning from and supporting members to maintain and enhance water quality in the NWCCOG Region.</a:t>
            </a:r>
          </a:p>
          <a:p>
            <a:pPr marL="0" marR="0">
              <a:spcBef>
                <a:spcPts val="0"/>
              </a:spcBef>
              <a:spcAft>
                <a:spcPts val="1200"/>
              </a:spcAft>
            </a:pPr>
            <a:endParaRPr lang="en-US" sz="2800" kern="100" dirty="0">
              <a:ea typeface="Calibri" panose="020F0502020204030204" pitchFamily="34" charset="0"/>
              <a:cs typeface="Times New Roman" panose="02020603050405020304" pitchFamily="18" charset="0"/>
            </a:endParaRPr>
          </a:p>
          <a:p>
            <a:pPr lvl="8">
              <a:spcAft>
                <a:spcPts val="1200"/>
              </a:spcAft>
            </a:pPr>
            <a:r>
              <a:rPr lang="en-US" sz="2800" kern="100" dirty="0">
                <a:ea typeface="Calibri" panose="020F0502020204030204" pitchFamily="34" charset="0"/>
                <a:cs typeface="Times New Roman" panose="02020603050405020304" pitchFamily="18" charset="0"/>
              </a:rPr>
              <a:t>Ashley Bembenek</a:t>
            </a:r>
          </a:p>
          <a:p>
            <a:pPr lvl="8">
              <a:spcAft>
                <a:spcPts val="1200"/>
              </a:spcAft>
            </a:pPr>
            <a:r>
              <a:rPr lang="en-US" sz="2800" kern="100" dirty="0">
                <a:ea typeface="Calibri" panose="020F0502020204030204" pitchFamily="34" charset="0"/>
                <a:cs typeface="Times New Roman" panose="02020603050405020304" pitchFamily="18" charset="0"/>
              </a:rPr>
              <a:t>NWCCOG 208 Plan Administrator</a:t>
            </a:r>
          </a:p>
          <a:p>
            <a:pPr lvl="8">
              <a:spcAft>
                <a:spcPts val="1200"/>
              </a:spcAft>
            </a:pPr>
            <a:r>
              <a:rPr lang="en-US" sz="2800" kern="100" dirty="0">
                <a:ea typeface="Calibri" panose="020F0502020204030204" pitchFamily="34" charset="0"/>
                <a:cs typeface="Times New Roman" panose="02020603050405020304" pitchFamily="18" charset="0"/>
              </a:rPr>
              <a:t>abembenek@nwccog.org</a:t>
            </a:r>
          </a:p>
          <a:p>
            <a:pPr lvl="8">
              <a:spcAft>
                <a:spcPts val="1200"/>
              </a:spcAft>
            </a:pPr>
            <a:r>
              <a:rPr lang="en-US" sz="2800" kern="100" dirty="0">
                <a:ea typeface="Calibri" panose="020F0502020204030204" pitchFamily="34" charset="0"/>
                <a:cs typeface="Times New Roman" panose="02020603050405020304" pitchFamily="18" charset="0"/>
              </a:rPr>
              <a:t>(970) 251-0029 </a:t>
            </a:r>
            <a:endParaRPr lang="en-US" sz="2800" kern="100" dirty="0">
              <a:effectLst/>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A9CE9F9C-C5F0-D51E-7C75-1EB8D022815B}"/>
              </a:ext>
            </a:extLst>
          </p:cNvPr>
          <p:cNvSpPr txBox="1"/>
          <p:nvPr/>
        </p:nvSpPr>
        <p:spPr>
          <a:xfrm>
            <a:off x="2272" y="442514"/>
            <a:ext cx="11971146" cy="1200329"/>
          </a:xfrm>
          <a:prstGeom prst="rect">
            <a:avLst/>
          </a:prstGeom>
          <a:noFill/>
        </p:spPr>
        <p:txBody>
          <a:bodyPr wrap="square" rtlCol="0">
            <a:spAutoFit/>
          </a:bodyPr>
          <a:lstStyle/>
          <a:p>
            <a:pPr lvl="1"/>
            <a:r>
              <a:rPr lang="en-US" sz="3600" b="1" dirty="0">
                <a:solidFill>
                  <a:srgbClr val="094D24"/>
                </a:solidFill>
                <a:effectLst/>
                <a:latin typeface="Calibri" panose="020F0502020204030204" pitchFamily="34" charset="0"/>
                <a:ea typeface="Calibri" panose="020F0502020204030204" pitchFamily="34" charset="0"/>
                <a:cs typeface="Times New Roman" panose="02020603050405020304" pitchFamily="18" charset="0"/>
              </a:rPr>
              <a:t>Additional Questions, Discussion, or Outreach Recommendations </a:t>
            </a:r>
          </a:p>
        </p:txBody>
      </p:sp>
    </p:spTree>
    <p:extLst>
      <p:ext uri="{BB962C8B-B14F-4D97-AF65-F5344CB8AC3E}">
        <p14:creationId xmlns:p14="http://schemas.microsoft.com/office/powerpoint/2010/main" val="35119051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90D19B7-C2AA-90CF-66DE-22C97565F50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344879E-EC93-B341-4916-B533AA524F5D}"/>
              </a:ext>
            </a:extLst>
          </p:cNvPr>
          <p:cNvSpPr txBox="1"/>
          <p:nvPr/>
        </p:nvSpPr>
        <p:spPr>
          <a:xfrm>
            <a:off x="352295" y="1539781"/>
            <a:ext cx="11693124" cy="3416320"/>
          </a:xfrm>
          <a:prstGeom prst="rect">
            <a:avLst/>
          </a:prstGeom>
          <a:noFill/>
        </p:spPr>
        <p:txBody>
          <a:bodyPr wrap="square" rtlCol="0">
            <a:spAutoFit/>
          </a:bodyPr>
          <a:lstStyle/>
          <a:p>
            <a:pPr marL="0" marR="0">
              <a:spcBef>
                <a:spcPts val="0"/>
              </a:spcBef>
              <a:spcAft>
                <a:spcPts val="1200"/>
              </a:spcAft>
            </a:pPr>
            <a:r>
              <a:rPr lang="en-US" sz="2800" kern="100" dirty="0">
                <a:effectLst/>
                <a:ea typeface="Calibri" panose="020F0502020204030204" pitchFamily="34" charset="0"/>
                <a:cs typeface="Times New Roman" panose="02020603050405020304" pitchFamily="18" charset="0"/>
              </a:rPr>
              <a:t>QQ recommends that NWCCOG take the following action:</a:t>
            </a:r>
          </a:p>
          <a:p>
            <a:pPr marL="0" marR="0">
              <a:spcBef>
                <a:spcPts val="0"/>
              </a:spcBef>
              <a:spcAft>
                <a:spcPts val="1200"/>
              </a:spcAft>
            </a:pPr>
            <a:endParaRPr lang="en-US" sz="2800" kern="100" dirty="0">
              <a:ea typeface="Calibri" panose="020F0502020204030204" pitchFamily="34" charset="0"/>
              <a:cs typeface="Times New Roman" panose="02020603050405020304" pitchFamily="18" charset="0"/>
            </a:endParaRPr>
          </a:p>
          <a:p>
            <a:pPr lvl="2">
              <a:spcAft>
                <a:spcPts val="1200"/>
              </a:spcAft>
            </a:pPr>
            <a:r>
              <a:rPr lang="en-US" sz="2800" kern="100" dirty="0">
                <a:effectLst/>
                <a:ea typeface="Calibri" panose="020F0502020204030204" pitchFamily="34" charset="0"/>
                <a:cs typeface="Times New Roman" panose="02020603050405020304" pitchFamily="18" charset="0"/>
              </a:rPr>
              <a:t>I MOVE THAT THE NWCCOG COUNCIL ADOPT THE REGIONAL WATER QUALITY MANAGEMENT PLAN AS NOTICED FOR THIS HEARING, along with any minor revisions that may be requested by the Water Quality Control Division and the US Environmental Protection Agency.</a:t>
            </a:r>
          </a:p>
        </p:txBody>
      </p:sp>
      <p:sp>
        <p:nvSpPr>
          <p:cNvPr id="4" name="TextBox 3">
            <a:extLst>
              <a:ext uri="{FF2B5EF4-FFF2-40B4-BE49-F238E27FC236}">
                <a16:creationId xmlns:a16="http://schemas.microsoft.com/office/drawing/2014/main" id="{8789DFEB-8272-A2EF-6908-9EFEC1D453B3}"/>
              </a:ext>
            </a:extLst>
          </p:cNvPr>
          <p:cNvSpPr txBox="1"/>
          <p:nvPr/>
        </p:nvSpPr>
        <p:spPr>
          <a:xfrm>
            <a:off x="2272" y="442514"/>
            <a:ext cx="11971146" cy="646331"/>
          </a:xfrm>
          <a:prstGeom prst="rect">
            <a:avLst/>
          </a:prstGeom>
          <a:noFill/>
        </p:spPr>
        <p:txBody>
          <a:bodyPr wrap="square" rtlCol="0">
            <a:spAutoFit/>
          </a:bodyPr>
          <a:lstStyle/>
          <a:p>
            <a:pPr lvl="1"/>
            <a:r>
              <a:rPr lang="en-US" sz="3600" b="1" dirty="0">
                <a:solidFill>
                  <a:srgbClr val="094D24"/>
                </a:solidFill>
                <a:latin typeface="Calibri" panose="020F0502020204030204" pitchFamily="34" charset="0"/>
                <a:ea typeface="Calibri" panose="020F0502020204030204" pitchFamily="34" charset="0"/>
                <a:cs typeface="Times New Roman" panose="02020603050405020304" pitchFamily="18" charset="0"/>
              </a:rPr>
              <a:t>Recommended Action</a:t>
            </a:r>
            <a:endParaRPr lang="en-US" sz="3600" b="1" dirty="0">
              <a:solidFill>
                <a:srgbClr val="094D24"/>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7681588"/>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pen Sans">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8310</TotalTime>
  <Words>1932</Words>
  <Application>Microsoft Macintosh PowerPoint</Application>
  <PresentationFormat>Widescreen</PresentationFormat>
  <Paragraphs>205</Paragraphs>
  <Slides>20</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Open Sans</vt:lpstr>
      <vt:lpstr>Calibri</vt:lpstr>
      <vt:lpstr>Bitter</vt:lpstr>
      <vt:lpstr>Arial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Brian Greer</dc:creator>
  <cp:lastModifiedBy>Ashley Bembenek</cp:lastModifiedBy>
  <cp:revision>95</cp:revision>
  <cp:lastPrinted>2024-11-14T18:17:41Z</cp:lastPrinted>
  <dcterms:created xsi:type="dcterms:W3CDTF">2020-10-27T23:30:56Z</dcterms:created>
  <dcterms:modified xsi:type="dcterms:W3CDTF">2026-09-17T06:35:11Z</dcterms:modified>
</cp:coreProperties>
</file>