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2744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1A2744"/>
                </a:solidFill>
                <a:latin typeface="Georgia"/>
                <a:ea typeface="Georgia"/>
                <a:cs typeface="Georgia"/>
                <a:sym typeface="Georgia"/>
              </a:rPr>
              <a:t>Interim AI Outputs: NWCCOG CEDS 2026–2031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1300"/>
              <a:buFont typeface="Arial"/>
              <a:buNone/>
            </a:pPr>
            <a:r>
              <a:rPr i="1" lang="en-US" sz="1300">
                <a:solidFill>
                  <a:srgbClr val="64748B"/>
                </a:solidFill>
              </a:rPr>
              <a:t>Interim</a:t>
            </a:r>
            <a:r>
              <a:rPr b="0" i="1" lang="en-US" sz="13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 CEDS pillar framework —  May 7, 2026 Ec</a:t>
            </a:r>
            <a:r>
              <a:rPr i="1" lang="en-US" sz="1300">
                <a:solidFill>
                  <a:srgbClr val="64748B"/>
                </a:solidFill>
              </a:rPr>
              <a:t>onomic Development </a:t>
            </a:r>
            <a:r>
              <a:rPr b="0" i="1" lang="en-US" sz="13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Summit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" name="Google Shape;19;p3"/>
          <p:cNvCxnSpPr/>
          <p:nvPr/>
        </p:nvCxnSpPr>
        <p:spPr>
          <a:xfrm>
            <a:off x="457200" y="1051560"/>
            <a:ext cx="2286000" cy="0"/>
          </a:xfrm>
          <a:prstGeom prst="straightConnector1">
            <a:avLst/>
          </a:prstGeom>
          <a:noFill/>
          <a:ln cap="flat" cmpd="sng" w="31750">
            <a:solidFill>
              <a:srgbClr val="D9770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3"/>
          <p:cNvSpPr/>
          <p:nvPr/>
        </p:nvSpPr>
        <p:spPr>
          <a:xfrm>
            <a:off x="726948" y="1325880"/>
            <a:ext cx="822960" cy="822960"/>
          </a:xfrm>
          <a:prstGeom prst="ellipse">
            <a:avLst/>
          </a:prstGeom>
          <a:solidFill>
            <a:srgbClr val="2563EB"/>
          </a:solidFill>
          <a:ln>
            <a:noFill/>
          </a:ln>
          <a:effectLst>
            <a:outerShdw blurRad="762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726948" y="13258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384048" y="2286000"/>
            <a:ext cx="15087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Housing &amp;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Community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Stability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384048" y="3063240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Scale it. Fund it. Place it regionally.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818388" y="3474720"/>
            <a:ext cx="640080" cy="36576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2436876" y="1325880"/>
            <a:ext cx="822960" cy="822960"/>
          </a:xfrm>
          <a:prstGeom prst="ellipse">
            <a:avLst/>
          </a:prstGeom>
          <a:solidFill>
            <a:srgbClr val="0891B2"/>
          </a:solidFill>
          <a:ln>
            <a:noFill/>
          </a:ln>
          <a:effectLst>
            <a:outerShdw blurRad="762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2436876" y="13258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"/>
          <p:cNvSpPr/>
          <p:nvPr/>
        </p:nvSpPr>
        <p:spPr>
          <a:xfrm>
            <a:off x="2093976" y="2286000"/>
            <a:ext cx="15087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Workforce &amp;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Talent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Pipeline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2093976" y="3063240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Retain young people. Build careers.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2528316" y="3474720"/>
            <a:ext cx="64008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4146804" y="1325880"/>
            <a:ext cx="822960" cy="822960"/>
          </a:xfrm>
          <a:prstGeom prst="ellipse">
            <a:avLst/>
          </a:prstGeom>
          <a:solidFill>
            <a:srgbClr val="059669"/>
          </a:solidFill>
          <a:ln>
            <a:noFill/>
          </a:ln>
          <a:effectLst>
            <a:outerShdw blurRad="762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4146804" y="13258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3803904" y="2286000"/>
            <a:ext cx="15087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Economic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Diversification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&amp; Transition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3803904" y="3063240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Beyond the chairlift. Beyond coal.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4238244" y="3474720"/>
            <a:ext cx="64008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5856732" y="1325880"/>
            <a:ext cx="822960" cy="822960"/>
          </a:xfrm>
          <a:prstGeom prst="ellipse">
            <a:avLst/>
          </a:prstGeom>
          <a:solidFill>
            <a:srgbClr val="B45309"/>
          </a:solidFill>
          <a:ln>
            <a:noFill/>
          </a:ln>
          <a:effectLst>
            <a:outerShdw blurRad="762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5856732" y="13258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5513832" y="2286000"/>
            <a:ext cx="15087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Destination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Stewardship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5513832" y="3063240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Manage tourism. Own your future.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5948172" y="3474720"/>
            <a:ext cx="640080" cy="36576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566660" y="1325880"/>
            <a:ext cx="822960" cy="822960"/>
          </a:xfrm>
          <a:prstGeom prst="ellipse">
            <a:avLst/>
          </a:prstGeom>
          <a:solidFill>
            <a:srgbClr val="6D28D9"/>
          </a:solidFill>
          <a:ln>
            <a:noFill/>
          </a:ln>
          <a:effectLst>
            <a:outerShdw blurRad="762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566660" y="1325880"/>
            <a:ext cx="8229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7223760" y="2286000"/>
            <a:ext cx="15087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Regional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Infrastructure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E293B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1E293B"/>
                </a:solidFill>
                <a:latin typeface="Arial"/>
                <a:ea typeface="Arial"/>
                <a:cs typeface="Arial"/>
                <a:sym typeface="Arial"/>
              </a:rPr>
              <a:t>&amp; Governance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7223760" y="3063240"/>
            <a:ext cx="15087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4748B"/>
              </a:buClr>
              <a:buSzPts val="900"/>
              <a:buFont typeface="Arial"/>
              <a:buNone/>
            </a:pPr>
            <a:r>
              <a:rPr b="0" i="1" lang="en-US" sz="900" u="none" cap="none" strike="noStrike">
                <a:solidFill>
                  <a:srgbClr val="64748B"/>
                </a:solidFill>
                <a:latin typeface="Arial"/>
                <a:ea typeface="Arial"/>
                <a:cs typeface="Arial"/>
                <a:sym typeface="Arial"/>
              </a:rPr>
              <a:t>Connect. Coordinate. Build together.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7658100" y="3474720"/>
            <a:ext cx="640080" cy="36576"/>
          </a:xfrm>
          <a:prstGeom prst="rect">
            <a:avLst/>
          </a:prstGeom>
          <a:solidFill>
            <a:srgbClr val="6D28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384048" y="3703320"/>
            <a:ext cx="8375904" cy="548640"/>
          </a:xfrm>
          <a:prstGeom prst="roundRect">
            <a:avLst>
              <a:gd fmla="val 10000" name="adj"/>
            </a:avLst>
          </a:prstGeom>
          <a:solidFill>
            <a:srgbClr val="1A274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640080" y="370332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7706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D97706"/>
                </a:solidFill>
                <a:latin typeface="Georgia"/>
                <a:ea typeface="Georgia"/>
                <a:cs typeface="Georgia"/>
                <a:sym typeface="Georgia"/>
              </a:rPr>
              <a:t>RESILIENCE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is not a separate pillar — it's the lens applied to everything above.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These pillars were generated by AI as one way to organize what was heard at the summit. They are a starting point for discussion, not a decision.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750"/>
              <a:buFont typeface="Arial"/>
              <a:buNone/>
            </a:pPr>
            <a:r>
              <a:rPr b="0" i="1" lang="en-US" sz="750" u="none" cap="none" strike="noStrike">
                <a:solidFill>
                  <a:srgbClr val="94A3B8"/>
                </a:solidFill>
                <a:latin typeface="Arial"/>
                <a:ea typeface="Arial"/>
                <a:cs typeface="Arial"/>
                <a:sym typeface="Arial"/>
              </a:rPr>
              <a:t>Aligned to Colorado State CEDS ("Elevating Colorado 2025")  |  Full working draft available in shared NWCCOG folder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