
<file path=[Content_Types].xml><?xml version="1.0" encoding="utf-8"?>
<Types xmlns="http://schemas.openxmlformats.org/package/2006/content-types">
  <Default Extension="jpg" ContentType="image/jpg"/>
  <Default Extension="MOV" ContentType="video/quicktime"/>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2.xml" ContentType="application/vnd.openxmlformats-officedocument.presentationml.notesSlide+xml"/>
  <Override PartName="/ppt/charts/chart2.xml" ContentType="application/vnd.openxmlformats-officedocument.drawingml.chart+xml"/>
  <Override PartName="/ppt/drawings/drawing2.xml" ContentType="application/vnd.openxmlformats-officedocument.drawingml.chartshapes+xml"/>
  <Override PartName="/ppt/notesSlides/notesSlide13.xml" ContentType="application/vnd.openxmlformats-officedocument.presentationml.notesSlide+xml"/>
  <Override PartName="/ppt/charts/chart3.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73" r:id="rId4"/>
    <p:sldId id="258" r:id="rId5"/>
    <p:sldId id="259" r:id="rId6"/>
    <p:sldId id="260" r:id="rId7"/>
    <p:sldId id="261" r:id="rId8"/>
    <p:sldId id="262" r:id="rId9"/>
    <p:sldId id="263" r:id="rId10"/>
    <p:sldId id="264" r:id="rId11"/>
    <p:sldId id="265" r:id="rId12"/>
    <p:sldId id="277" r:id="rId13"/>
    <p:sldId id="276" r:id="rId14"/>
    <p:sldId id="266" r:id="rId15"/>
    <p:sldId id="267" r:id="rId16"/>
    <p:sldId id="268" r:id="rId17"/>
    <p:sldId id="269" r:id="rId18"/>
    <p:sldId id="278" r:id="rId19"/>
    <p:sldId id="271" r:id="rId20"/>
    <p:sldId id="274" r:id="rId21"/>
    <p:sldId id="270" r:id="rId22"/>
    <p:sldId id="275" r:id="rId23"/>
    <p:sldId id="272"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C8BC3D-886B-4A3A-B8AA-5E8D42D35837}" v="17" dt="2026-06-03T22:11:07.9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0765" autoAdjust="0"/>
  </p:normalViewPr>
  <p:slideViewPr>
    <p:cSldViewPr snapToGrid="0" snapToObjects="1">
      <p:cViewPr varScale="1">
        <p:scale>
          <a:sx n="104" d="100"/>
          <a:sy n="104" d="100"/>
        </p:scale>
        <p:origin x="120" y="4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manualLayout>
          <c:layoutTarget val="inner"/>
          <c:xMode val="edge"/>
          <c:yMode val="edge"/>
          <c:x val="5.7385927720573389E-2"/>
          <c:y val="0.10137453521434821"/>
          <c:w val="0.91910979877515309"/>
          <c:h val="0.76258634988334795"/>
        </c:manualLayout>
      </c:layout>
      <c:barChart>
        <c:barDir val="col"/>
        <c:grouping val="clustered"/>
        <c:varyColors val="0"/>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6454F"/>
                </a:solidFill>
                <a:latin typeface="Times New Roman"/>
              </a:defRPr>
            </a:pPr>
            <a:endParaRPr lang="en-US"/>
          </a:p>
        </c:txPr>
        <c:crossAx val="2094734552"/>
        <c:crosses val="autoZero"/>
        <c:auto val="1"/>
        <c:lblAlgn val="ctr"/>
        <c:lblOffset val="100"/>
        <c:noMultiLvlLbl val="1"/>
      </c:catAx>
      <c:valAx>
        <c:axId val="2094734552"/>
        <c:scaling>
          <c:orientation val="minMax"/>
          <c:max val="30"/>
          <c:min val="0"/>
        </c:scaling>
        <c:delete val="0"/>
        <c:axPos val="l"/>
        <c:majorGridlines>
          <c:spPr>
            <a:ln w="6350" cap="flat">
              <a:solidFill>
                <a:srgbClr val="D9DD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36454F"/>
                </a:solidFill>
                <a:latin typeface="Times New Roman"/>
              </a:defRPr>
            </a:pPr>
            <a:endParaRPr lang="en-US"/>
          </a:p>
        </c:txPr>
        <c:crossAx val="2094734554"/>
        <c:crosses val="autoZero"/>
        <c:crossBetween val="between"/>
      </c:valAx>
      <c:spPr>
        <a:noFill/>
        <a:ln w="25400">
          <a:noFill/>
        </a:ln>
        <a:effectLst/>
      </c:spPr>
    </c:plotArea>
    <c:plotVisOnly val="1"/>
    <c:dispBlanksAs val="span"/>
    <c:showDLblsOverMax val="1"/>
  </c:chart>
  <c:spPr>
    <a:solidFill>
      <a:srgbClr val="FFFFFF"/>
    </a:solidFill>
    <a:ln>
      <a:noFill/>
    </a:ln>
    <a:effectLst/>
  </c:spPr>
  <c:externalData r:id="rId1">
    <c:autoUpdate val="0"/>
  </c:externalData>
  <c:userShapes r:id="rId2"/>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manualLayout>
          <c:layoutTarget val="inner"/>
          <c:xMode val="edge"/>
          <c:yMode val="edge"/>
          <c:x val="5.7385927720573389E-2"/>
          <c:y val="0.10137453521434821"/>
          <c:w val="0.91910979877515309"/>
          <c:h val="0.76258634988334795"/>
        </c:manualLayout>
      </c:layout>
      <c:barChart>
        <c:barDir val="col"/>
        <c:grouping val="clustered"/>
        <c:varyColors val="0"/>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6454F"/>
                </a:solidFill>
                <a:latin typeface="Times New Roman"/>
              </a:defRPr>
            </a:pPr>
            <a:endParaRPr lang="en-US"/>
          </a:p>
        </c:txPr>
        <c:crossAx val="2094734552"/>
        <c:crosses val="autoZero"/>
        <c:auto val="1"/>
        <c:lblAlgn val="ctr"/>
        <c:lblOffset val="100"/>
        <c:noMultiLvlLbl val="1"/>
      </c:catAx>
      <c:valAx>
        <c:axId val="2094734552"/>
        <c:scaling>
          <c:orientation val="minMax"/>
          <c:max val="30"/>
          <c:min val="0"/>
        </c:scaling>
        <c:delete val="0"/>
        <c:axPos val="l"/>
        <c:majorGridlines>
          <c:spPr>
            <a:ln w="6350" cap="flat">
              <a:solidFill>
                <a:srgbClr val="D9DD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36454F"/>
                </a:solidFill>
                <a:latin typeface="Times New Roman"/>
              </a:defRPr>
            </a:pPr>
            <a:endParaRPr lang="en-US"/>
          </a:p>
        </c:txPr>
        <c:crossAx val="2094734554"/>
        <c:crosses val="autoZero"/>
        <c:crossBetween val="between"/>
      </c:valAx>
      <c:spPr>
        <a:noFill/>
        <a:ln w="25400">
          <a:noFill/>
        </a:ln>
        <a:effectLst/>
      </c:spPr>
    </c:plotArea>
    <c:plotVisOnly val="1"/>
    <c:dispBlanksAs val="span"/>
    <c:showDLblsOverMax val="1"/>
  </c:chart>
  <c:spPr>
    <a:solidFill>
      <a:srgbClr val="FFFFFF"/>
    </a:solidFill>
    <a:ln>
      <a:noFill/>
    </a:ln>
    <a:effectLst/>
  </c:spPr>
  <c:externalData r:id="rId1">
    <c:autoUpdate val="0"/>
  </c:externalData>
  <c:userShapes r:id="rId2"/>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1A1D23"/>
                </a:solidFill>
                <a:latin typeface="Times New Roman"/>
              </a:defRPr>
            </a:pPr>
            <a:r>
              <a:rPr lang="en-US" sz="1400" b="0" i="0" u="none" strike="noStrike" dirty="0">
                <a:solidFill>
                  <a:srgbClr val="1A1D23"/>
                </a:solidFill>
                <a:latin typeface="Times New Roman"/>
              </a:rPr>
              <a:t>Truck/Bus % of Total Crashes — </a:t>
            </a:r>
            <a:r>
              <a:rPr lang="en-US" sz="1400" b="0" i="0" u="none" strike="noStrike" dirty="0">
                <a:solidFill>
                  <a:srgbClr val="FF0000"/>
                </a:solidFill>
                <a:latin typeface="Times New Roman"/>
              </a:rPr>
              <a:t>Annual</a:t>
            </a:r>
            <a:r>
              <a:rPr lang="en-US" sz="1400" b="0" i="0" u="none" strike="noStrike" dirty="0">
                <a:solidFill>
                  <a:srgbClr val="1A1D23"/>
                </a:solidFill>
                <a:latin typeface="Times New Roman"/>
              </a:rPr>
              <a:t> &amp; </a:t>
            </a:r>
            <a:r>
              <a:rPr lang="en-US" sz="1400" b="0" i="0" u="none" strike="noStrike" dirty="0">
                <a:solidFill>
                  <a:schemeClr val="tx2">
                    <a:lumMod val="75000"/>
                  </a:schemeClr>
                </a:solidFill>
                <a:latin typeface="Times New Roman"/>
              </a:rPr>
              <a:t>Period Averages</a:t>
            </a:r>
          </a:p>
        </c:rich>
      </c:tx>
      <c:overlay val="0"/>
    </c:title>
    <c:autoTitleDeleted val="0"/>
    <c:plotArea>
      <c:layout>
        <c:manualLayout>
          <c:layoutTarget val="inner"/>
          <c:xMode val="edge"/>
          <c:yMode val="edge"/>
          <c:x val="5.7385927720573389E-2"/>
          <c:y val="0.10137453521434821"/>
          <c:w val="0.91910979877515309"/>
          <c:h val="0.76258634988334795"/>
        </c:manualLayout>
      </c:layout>
      <c:barChart>
        <c:barDir val="col"/>
        <c:grouping val="clustered"/>
        <c:varyColors val="0"/>
        <c:ser>
          <c:idx val="0"/>
          <c:order val="0"/>
          <c:tx>
            <c:strRef>
              <c:f>Sheet1!$B$1</c:f>
              <c:strCache>
                <c:ptCount val="1"/>
                <c:pt idx="0">
                  <c:v>Truck/Bus % of Total Crashes</c:v>
                </c:pt>
              </c:strCache>
            </c:strRef>
          </c:tx>
          <c:spPr>
            <a:solidFill>
              <a:srgbClr val="C8412C">
                <a:alpha val="100000"/>
              </a:srgbClr>
            </a:solidFill>
            <a:effectLst/>
          </c:spPr>
          <c:invertIfNegative val="0"/>
          <c:dPt>
            <c:idx val="0"/>
            <c:invertIfNegative val="0"/>
            <c:bubble3D val="0"/>
            <c:spPr>
              <a:solidFill>
                <a:srgbClr val="C8412C"/>
              </a:solidFill>
              <a:effectLst/>
            </c:spPr>
            <c:extLst>
              <c:ext xmlns:c16="http://schemas.microsoft.com/office/drawing/2014/chart" uri="{C3380CC4-5D6E-409C-BE32-E72D297353CC}">
                <c16:uniqueId val="{00000001-9CFD-41F6-BC6E-BBD8070D41E6}"/>
              </c:ext>
            </c:extLst>
          </c:dPt>
          <c:dPt>
            <c:idx val="1"/>
            <c:invertIfNegative val="0"/>
            <c:bubble3D val="0"/>
            <c:spPr>
              <a:solidFill>
                <a:srgbClr val="C8412C"/>
              </a:solidFill>
              <a:effectLst/>
            </c:spPr>
            <c:extLst>
              <c:ext xmlns:c16="http://schemas.microsoft.com/office/drawing/2014/chart" uri="{C3380CC4-5D6E-409C-BE32-E72D297353CC}">
                <c16:uniqueId val="{00000003-9CFD-41F6-BC6E-BBD8070D41E6}"/>
              </c:ext>
            </c:extLst>
          </c:dPt>
          <c:dPt>
            <c:idx val="2"/>
            <c:invertIfNegative val="0"/>
            <c:bubble3D val="0"/>
            <c:spPr>
              <a:solidFill>
                <a:srgbClr val="2C5F7A"/>
              </a:solidFill>
              <a:effectLst/>
            </c:spPr>
            <c:extLst>
              <c:ext xmlns:c16="http://schemas.microsoft.com/office/drawing/2014/chart" uri="{C3380CC4-5D6E-409C-BE32-E72D297353CC}">
                <c16:uniqueId val="{00000005-9CFD-41F6-BC6E-BBD8070D41E6}"/>
              </c:ext>
            </c:extLst>
          </c:dPt>
          <c:dPt>
            <c:idx val="3"/>
            <c:invertIfNegative val="0"/>
            <c:bubble3D val="0"/>
            <c:spPr>
              <a:solidFill>
                <a:srgbClr val="C8412C"/>
              </a:solidFill>
              <a:effectLst/>
            </c:spPr>
            <c:extLst>
              <c:ext xmlns:c16="http://schemas.microsoft.com/office/drawing/2014/chart" uri="{C3380CC4-5D6E-409C-BE32-E72D297353CC}">
                <c16:uniqueId val="{00000007-9CFD-41F6-BC6E-BBD8070D41E6}"/>
              </c:ext>
            </c:extLst>
          </c:dPt>
          <c:dPt>
            <c:idx val="4"/>
            <c:invertIfNegative val="0"/>
            <c:bubble3D val="0"/>
            <c:spPr>
              <a:solidFill>
                <a:srgbClr val="C8412C"/>
              </a:solidFill>
              <a:effectLst/>
            </c:spPr>
            <c:extLst>
              <c:ext xmlns:c16="http://schemas.microsoft.com/office/drawing/2014/chart" uri="{C3380CC4-5D6E-409C-BE32-E72D297353CC}">
                <c16:uniqueId val="{00000009-9CFD-41F6-BC6E-BBD8070D41E6}"/>
              </c:ext>
            </c:extLst>
          </c:dPt>
          <c:dPt>
            <c:idx val="5"/>
            <c:invertIfNegative val="0"/>
            <c:bubble3D val="0"/>
            <c:spPr>
              <a:solidFill>
                <a:srgbClr val="2C5F7A"/>
              </a:solidFill>
              <a:effectLst/>
            </c:spPr>
            <c:extLst>
              <c:ext xmlns:c16="http://schemas.microsoft.com/office/drawing/2014/chart" uri="{C3380CC4-5D6E-409C-BE32-E72D297353CC}">
                <c16:uniqueId val="{0000000B-9CFD-41F6-BC6E-BBD8070D41E6}"/>
              </c:ext>
            </c:extLst>
          </c:dPt>
          <c:dLbls>
            <c:numFmt formatCode="0.0&quot;%&quot;" sourceLinked="0"/>
            <c:spPr>
              <a:noFill/>
              <a:ln>
                <a:noFill/>
              </a:ln>
              <a:effectLst/>
            </c:spPr>
            <c:txPr>
              <a:bodyPr/>
              <a:lstStyle/>
              <a:p>
                <a:pPr>
                  <a:defRPr sz="1100" b="1" i="0" u="none" strike="noStrike">
                    <a:solidFill>
                      <a:srgbClr val="1A1D23"/>
                    </a:solidFill>
                    <a:latin typeface="Times New Roman"/>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2022</c:v>
                </c:pt>
                <c:pt idx="1">
                  <c:v>2023</c:v>
                </c:pt>
                <c:pt idx="2">
                  <c:v>Pre-TLR
(2022-23)</c:v>
                </c:pt>
                <c:pt idx="3">
                  <c:v>2024</c:v>
                </c:pt>
                <c:pt idx="4">
                  <c:v>2025</c:v>
                </c:pt>
                <c:pt idx="5">
                  <c:v>Post-TLR
(2024-25)</c:v>
                </c:pt>
              </c:strCache>
            </c:strRef>
          </c:cat>
          <c:val>
            <c:numRef>
              <c:f>Sheet1!$B$2:$B$7</c:f>
              <c:numCache>
                <c:formatCode>General</c:formatCode>
                <c:ptCount val="6"/>
                <c:pt idx="0">
                  <c:v>21.7</c:v>
                </c:pt>
                <c:pt idx="1">
                  <c:v>26.4</c:v>
                </c:pt>
                <c:pt idx="2">
                  <c:v>24.3</c:v>
                </c:pt>
                <c:pt idx="3">
                  <c:v>18</c:v>
                </c:pt>
                <c:pt idx="4">
                  <c:v>27.8</c:v>
                </c:pt>
                <c:pt idx="5">
                  <c:v>22.8</c:v>
                </c:pt>
              </c:numCache>
            </c:numRef>
          </c:val>
          <c:extLst>
            <c:ext xmlns:c16="http://schemas.microsoft.com/office/drawing/2014/chart" uri="{C3380CC4-5D6E-409C-BE32-E72D297353CC}">
              <c16:uniqueId val="{0000000C-9CFD-41F6-BC6E-BBD8070D41E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6454F"/>
                </a:solidFill>
                <a:latin typeface="Times New Roman"/>
              </a:defRPr>
            </a:pPr>
            <a:endParaRPr lang="en-US"/>
          </a:p>
        </c:txPr>
        <c:crossAx val="2094734552"/>
        <c:crosses val="autoZero"/>
        <c:auto val="1"/>
        <c:lblAlgn val="ctr"/>
        <c:lblOffset val="100"/>
        <c:noMultiLvlLbl val="1"/>
      </c:catAx>
      <c:valAx>
        <c:axId val="2094734552"/>
        <c:scaling>
          <c:orientation val="minMax"/>
          <c:max val="30"/>
          <c:min val="0"/>
        </c:scaling>
        <c:delete val="0"/>
        <c:axPos val="l"/>
        <c:majorGridlines>
          <c:spPr>
            <a:ln w="6350" cap="flat">
              <a:solidFill>
                <a:srgbClr val="D9DD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36454F"/>
                </a:solidFill>
                <a:latin typeface="Times New Roman"/>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drawings/_rels/drawing1.xml.rels><?xml version="1.0" encoding="UTF-8" standalone="yes"?>
<Relationships xmlns="http://schemas.openxmlformats.org/package/2006/relationships"><Relationship Id="rId1" Type="http://schemas.openxmlformats.org/officeDocument/2006/relationships/image" Target="../media/image7.png"/></Relationships>
</file>

<file path=ppt/drawings/_rels/drawing2.xml.rels><?xml version="1.0" encoding="UTF-8" standalone="yes"?>
<Relationships xmlns="http://schemas.openxmlformats.org/package/2006/relationships"><Relationship Id="rId1" Type="http://schemas.openxmlformats.org/officeDocument/2006/relationships/image" Target="../media/image8.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0.91403</cdr:y>
    </cdr:to>
    <cdr:pic>
      <cdr:nvPicPr>
        <cdr:cNvPr id="2" name="chart">
          <a:extLst xmlns:a="http://schemas.openxmlformats.org/drawingml/2006/main">
            <a:ext uri="{FF2B5EF4-FFF2-40B4-BE49-F238E27FC236}">
              <a16:creationId xmlns:a16="http://schemas.microsoft.com/office/drawing/2014/main" id="{00876D77-0B3B-A841-6AD6-C43D5BB8A78E}"/>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7628313" cy="4301368"/>
        </a:xfrm>
        <a:prstGeom xmlns:a="http://schemas.openxmlformats.org/drawingml/2006/main" prst="rect">
          <a:avLst/>
        </a:prstGeom>
      </cdr:spPr>
    </cdr:pic>
  </cdr:relSizeAnchor>
</c:userShapes>
</file>

<file path=ppt/drawings/drawing2.xml><?xml version="1.0" encoding="utf-8"?>
<c:userShapes xmlns:c="http://schemas.openxmlformats.org/drawingml/2006/chart">
  <cdr:relSizeAnchor xmlns:cdr="http://schemas.openxmlformats.org/drawingml/2006/chartDrawing">
    <cdr:from>
      <cdr:x>0</cdr:x>
      <cdr:y>0</cdr:y>
    </cdr:from>
    <cdr:to>
      <cdr:x>1</cdr:x>
      <cdr:y>0.99785</cdr:y>
    </cdr:to>
    <cdr:pic>
      <cdr:nvPicPr>
        <cdr:cNvPr id="2" name="chart">
          <a:extLst xmlns:a="http://schemas.openxmlformats.org/drawingml/2006/main">
            <a:ext uri="{FF2B5EF4-FFF2-40B4-BE49-F238E27FC236}">
              <a16:creationId xmlns:a16="http://schemas.microsoft.com/office/drawing/2014/main" id="{3608F3C4-7D64-81DB-990D-0154548E1DA6}"/>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1694872"/>
          <a:ext cx="5151121" cy="3867690"/>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2030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Grateful for the opportunity.</a:t>
            </a:r>
          </a:p>
          <a:p>
            <a:endParaRPr lang="en-US" dirty="0"/>
          </a:p>
          <a:p>
            <a:r>
              <a:rPr lang="en-US" dirty="0"/>
              <a:t>Learned a lot, still learning as I prepped for this call.  Could have put much more time in -  full year?  Hard to imagine putting more time in than I did this semester – most weekends and some weekdays.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canyon is crucial with complex engineering.</a:t>
            </a:r>
          </a:p>
          <a:p>
            <a:endParaRPr lang="en-US" dirty="0"/>
          </a:p>
          <a:p>
            <a:r>
              <a:rPr lang="en-US" dirty="0"/>
              <a:t>A unique segment to study. Different road geometry than most of rural I-70 – bridges, tunnels, tight curves, limited shoulders.</a:t>
            </a:r>
          </a:p>
          <a:p>
            <a:endParaRPr lang="en-US" dirty="0"/>
          </a:p>
          <a:p>
            <a:r>
              <a:rPr lang="en-US" dirty="0"/>
              <a:t> Contained, well monitored – 128 cameras.  Good crash data.</a:t>
            </a:r>
          </a:p>
          <a:p>
            <a:endParaRPr lang="en-US" dirty="0"/>
          </a:p>
          <a:p>
            <a:r>
              <a:rPr lang="en-US" dirty="0"/>
              <a:t>Of great interest, NWCCOG participated in update to Denver Metro Chamber of Commerce I-70 Congestion study – quoted in draft.  Note that these numbers are related to closures vs crashes.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22329-93BF-36E5-95FD-8FC96B9FD5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29FF1-26CE-67C6-6373-25A6A027BC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0E6CCF-B8CC-A732-3092-0C5DA5B84C88}"/>
              </a:ext>
            </a:extLst>
          </p:cNvPr>
          <p:cNvSpPr>
            <a:spLocks noGrp="1"/>
          </p:cNvSpPr>
          <p:nvPr>
            <p:ph type="body" idx="1"/>
          </p:nvPr>
        </p:nvSpPr>
        <p:spPr/>
        <p:txBody>
          <a:bodyPr/>
          <a:lstStyle/>
          <a:p>
            <a:r>
              <a:rPr lang="en-US" dirty="0"/>
              <a:t>The canyon is crucial with complex engineering.</a:t>
            </a:r>
          </a:p>
          <a:p>
            <a:endParaRPr lang="en-US" dirty="0"/>
          </a:p>
          <a:p>
            <a:r>
              <a:rPr lang="en-US" dirty="0"/>
              <a:t>A unique segment to study. Different road geometry than most of rural I-70 – bridges, tunnels, tight curves, limited shoulders.</a:t>
            </a:r>
          </a:p>
          <a:p>
            <a:endParaRPr lang="en-US" dirty="0"/>
          </a:p>
          <a:p>
            <a:r>
              <a:rPr lang="en-US" dirty="0"/>
              <a:t> Contained, well monitored – 128 cameras.  Good crash data.</a:t>
            </a:r>
          </a:p>
          <a:p>
            <a:endParaRPr lang="en-US" dirty="0"/>
          </a:p>
          <a:p>
            <a:r>
              <a:rPr lang="en-US" dirty="0"/>
              <a:t>Of great interest, NWCCOG participated in update to Denver Metro Chamber of Commerce I-70 Congestion study – quoted in draft.  Note that these numbers are related to closures vs crashes.</a:t>
            </a:r>
          </a:p>
        </p:txBody>
      </p:sp>
      <p:sp>
        <p:nvSpPr>
          <p:cNvPr id="4" name="Slide Number Placeholder 3">
            <a:extLst>
              <a:ext uri="{FF2B5EF4-FFF2-40B4-BE49-F238E27FC236}">
                <a16:creationId xmlns:a16="http://schemas.microsoft.com/office/drawing/2014/main" id="{6648FA56-5D88-5A76-CBDE-C7DAD845D324}"/>
              </a:ext>
            </a:extLst>
          </p:cNvPr>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934304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DRAMATIC:  Appendix XI p. 48</a:t>
            </a:r>
          </a:p>
          <a:p>
            <a:endParaRPr lang="en-US" dirty="0"/>
          </a:p>
          <a:p>
            <a:r>
              <a:rPr lang="en-US" dirty="0"/>
              <a:t>The push to focus on trucks and eventually institute Truck Lane Restrictions emerged from an especially harsh winter.  </a:t>
            </a:r>
          </a:p>
          <a:p>
            <a:endParaRPr lang="en-US" dirty="0"/>
          </a:p>
          <a:p>
            <a:r>
              <a:rPr lang="en-US" dirty="0"/>
              <a:t>This was part of the Capstone B – policy story that was extracted.</a:t>
            </a:r>
          </a:p>
          <a:p>
            <a:endParaRPr lang="en-US" dirty="0"/>
          </a:p>
          <a:p>
            <a:r>
              <a:rPr lang="en-US" dirty="0"/>
              <a:t>Regression background revealed that 67% of truck crashes in study period occurred on dry roads (only 12.4% on snowy roads), </a:t>
            </a:r>
            <a:r>
              <a:rPr lang="en-US" dirty="0" err="1"/>
              <a:t>bu</a:t>
            </a:r>
            <a:r>
              <a:rPr lang="en-US" dirty="0"/>
              <a:t> these were the most dramatic, captivating pubic awareness.</a:t>
            </a:r>
          </a:p>
          <a:p>
            <a:endParaRPr lang="en-US" dirty="0"/>
          </a:p>
          <a:p>
            <a:r>
              <a:rPr lang="en-US" dirty="0"/>
              <a:t>Will see that trucks are disproportionately involved in crashes during the study period (23.7%) in relation to traffic (13.4%)</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Process is worth a step back.   Key secondary source – Crash data, then Closure data.</a:t>
            </a:r>
          </a:p>
          <a:p>
            <a:endParaRPr lang="en-US" dirty="0"/>
          </a:p>
          <a:p>
            <a:r>
              <a:rPr lang="en-US" dirty="0"/>
              <a:t>Literature didn’t address closures.  Did cover crashes and the treatment applied in detail.  </a:t>
            </a:r>
          </a:p>
          <a:p>
            <a:endParaRPr lang="en-US" dirty="0"/>
          </a:p>
          <a:p>
            <a:r>
              <a:rPr lang="en-US" dirty="0"/>
              <a:t>Chased a policy development story – Client exists in a very policy-focused setting.  Legislation came from this CDOT experiment.  It took half the semester to set aside with close edits from Prof. Ely making that obvious.  Lost a weekend to this.</a:t>
            </a:r>
          </a:p>
          <a:p>
            <a:endParaRPr lang="en-US" dirty="0"/>
          </a:p>
          <a:p>
            <a:r>
              <a:rPr lang="en-US" dirty="0"/>
              <a:t>Could have done a qualitative study interviewing drivers, CSP officers, CDOT personnel on whether canyon felt safer after TLR, then compared that to crash data.  Much larger project than Capstone.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distinction was important – separating study of approaches to crash (conflict) prevention, vs actual crashes.  Most lit from Modeling, but most of the data built from Crashes – even the Closure data.</a:t>
            </a:r>
          </a:p>
          <a:p>
            <a:endParaRPr lang="en-US" dirty="0"/>
          </a:p>
          <a:p>
            <a:r>
              <a:rPr lang="en-US" dirty="0"/>
              <a:t>Didn’t dwell on this, but the most recent Modeling studies also point to monitoring systems that would be real-time, preventative and with much more precise data – actual driver behavior, direct causation.  Direct prevention.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statistical analysis performed that didn’t make the paper – underscores these key findings from the literature, and argue most directly for the use of TLR as an approach.</a:t>
            </a:r>
          </a:p>
          <a:p>
            <a:endParaRPr lang="en-US" dirty="0"/>
          </a:p>
          <a:p>
            <a:r>
              <a:rPr lang="en-US" dirty="0"/>
              <a:t>Vehicle Type to Road Conditions:  only explain 1.3% of variation, but lower coded (weight) vehicles crash more in adverse conditions, trucks mostly in dry conditions.  This data counter to perception actually supports TLR.</a:t>
            </a:r>
          </a:p>
          <a:p>
            <a:endParaRPr lang="en-US" dirty="0"/>
          </a:p>
          <a:p>
            <a:r>
              <a:rPr lang="en-US" dirty="0"/>
              <a:t>Vehicle Type by Time of Day:  most accidents happen evening or morning – truck more in evening. </a:t>
            </a:r>
          </a:p>
          <a:p>
            <a:endParaRPr lang="en-US" dirty="0"/>
          </a:p>
          <a:p>
            <a:r>
              <a:rPr lang="en-US" dirty="0"/>
              <a:t>Vehicle Type to Crash Type: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Background as to why Crash data is compiled.  So much information available on CDOT Website, safety priorities, traffic counts, annual reports, projects.</a:t>
            </a:r>
          </a:p>
          <a:p>
            <a:endParaRPr lang="en-US" dirty="0"/>
          </a:p>
          <a:p>
            <a:r>
              <a:rPr lang="en-US" dirty="0"/>
              <a:t>Pause here to mention the Data provided by CDOT Staff – Crash Data and Closure Data</a:t>
            </a:r>
          </a:p>
          <a:p>
            <a:endParaRPr lang="en-US" dirty="0"/>
          </a:p>
          <a:p>
            <a:r>
              <a:rPr lang="en-US" dirty="0"/>
              <a:t>LOSS map – to explain what crash data is collected to do.  Visual of how much of the canyon is high risk.</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a literature study?  How does your research fit into the field of study, the body of work compiled over time by researchers internationally that is Peer Reviewed?  This is a little muddled with Google Scholar and AI these days.  References matter.  Much of the Statistics study in MPA coursework was intended to prepare discerning eyes for what is trusted, and </a:t>
            </a:r>
            <a:r>
              <a:rPr lang="en-US" dirty="0" err="1"/>
              <a:t>moreso</a:t>
            </a:r>
            <a:r>
              <a:rPr lang="en-US" dirty="0"/>
              <a:t>, what the assumptions are in Statistics, not to make us Data Analysts.  I am not that. </a:t>
            </a:r>
          </a:p>
          <a:p>
            <a:endParaRPr lang="en-US" dirty="0"/>
          </a:p>
          <a:p>
            <a:r>
              <a:rPr lang="en-US" dirty="0"/>
              <a:t>Exciting to see your inquiry in that body of academic, practitioner and journalistic study.</a:t>
            </a:r>
          </a:p>
          <a:p>
            <a:endParaRPr lang="en-US" dirty="0"/>
          </a:p>
          <a:p>
            <a:r>
              <a:rPr lang="en-US" dirty="0"/>
              <a:t>Modeling studies mostly on urban freeways-  Choi and Liu speak to GW Canyon-type conditions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Wanted to start where most drivers would – with counts and averages.  Inductive – looking for patterns in the data.  HUGE DATA set.  Intimidating.</a:t>
            </a:r>
          </a:p>
          <a:p>
            <a:endParaRPr lang="en-US" dirty="0"/>
          </a:p>
          <a:p>
            <a:r>
              <a:rPr lang="en-US" dirty="0"/>
              <a:t>Factor for traffic volume to develop Crash Rates – Methodology.</a:t>
            </a:r>
          </a:p>
          <a:p>
            <a:endParaRPr lang="en-US" dirty="0"/>
          </a:p>
          <a:p>
            <a:r>
              <a:rPr lang="en-US" dirty="0"/>
              <a:t>Small sample size, then parsed by two-year segments and for trucks shows common problem.  Differences among groups. No good control group – similar other location.  Concerned with historical data.</a:t>
            </a:r>
          </a:p>
          <a:p>
            <a:endParaRPr lang="en-US" dirty="0"/>
          </a:p>
          <a:p>
            <a:r>
              <a:rPr lang="en-US" dirty="0"/>
              <a:t>Made a leap from Descriptive Stats to Deductive analysis.  Empirical Bayesian beyond my ability.  Could run some frequency tests which required moving to hypotheses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A97CE-59EA-DCB1-D92A-92329D94B9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BD45D1-3F1D-7E8A-45CF-0AB6B1F472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326314-6D90-32FB-192D-0FDC75E2181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4AB0C8-4D20-47A2-954A-955C74E62129}"/>
              </a:ext>
            </a:extLst>
          </p:cNvPr>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5774927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3B7C3-1EB4-8D25-F4FF-F00837626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E2E111-9A6C-D6EC-993A-8878234B33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9C5DCF-9599-AB24-781A-95EA7D47DCD6}"/>
              </a:ext>
            </a:extLst>
          </p:cNvPr>
          <p:cNvSpPr>
            <a:spLocks noGrp="1"/>
          </p:cNvSpPr>
          <p:nvPr>
            <p:ph type="body" idx="1"/>
          </p:nvPr>
        </p:nvSpPr>
        <p:spPr/>
        <p:txBody>
          <a:bodyPr/>
          <a:lstStyle/>
          <a:p>
            <a:r>
              <a:rPr lang="en-US" dirty="0"/>
              <a:t>Face Values – look at two year averages in blue vs annual in red, can see challenge with hanging hat on the TLR reduction argument on count.</a:t>
            </a:r>
          </a:p>
          <a:p>
            <a:endParaRPr lang="en-US" dirty="0"/>
          </a:p>
          <a:p>
            <a:r>
              <a:rPr lang="en-US" dirty="0"/>
              <a:t>Cannot answer counterfactual “what if there were no TLRs applied?”  Would the trend line of rising historic crashes have continued?  Was it blunted?</a:t>
            </a:r>
          </a:p>
          <a:p>
            <a:endParaRPr lang="en-US" dirty="0"/>
          </a:p>
          <a:p>
            <a:r>
              <a:rPr lang="en-US" dirty="0"/>
              <a:t>This is where we must be clear that this is student work. I am not a professional traffic engineer or data analyst.  Wanted to begin from what a consumer would see rather than diving right into modeling that was above my head.  </a:t>
            </a:r>
          </a:p>
        </p:txBody>
      </p:sp>
      <p:sp>
        <p:nvSpPr>
          <p:cNvPr id="4" name="Slide Number Placeholder 3">
            <a:extLst>
              <a:ext uri="{FF2B5EF4-FFF2-40B4-BE49-F238E27FC236}">
                <a16:creationId xmlns:a16="http://schemas.microsoft.com/office/drawing/2014/main" id="{64C150B3-F346-6812-F90F-E04B6769F3C4}"/>
              </a:ext>
            </a:extLst>
          </p:cNvPr>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535140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statistical analysis supports one of paramount aspects of the Research – is the focus on trucks warranted?</a:t>
            </a:r>
          </a:p>
          <a:p>
            <a:endParaRPr lang="en-US" dirty="0"/>
          </a:p>
          <a:p>
            <a:r>
              <a:rPr lang="en-US" dirty="0"/>
              <a:t>Literature supports it, does the data?</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place where limited number of years in the study period and the sample size really show up.  I would venture that these would move toward alignment over time with more of both which is a good argument for continuing to study TLR in Glenwood Canyon.  </a:t>
            </a:r>
          </a:p>
          <a:p>
            <a:endParaRPr lang="en-US" dirty="0"/>
          </a:p>
          <a:p>
            <a:r>
              <a:rPr lang="en-US" dirty="0"/>
              <a:t>Skaug notes that small samples are common and require cautious treatment. Realizing that CDOT will continue to apply applications which may make isolation of TLR more difficult over time also.</a:t>
            </a:r>
          </a:p>
          <a:p>
            <a:endParaRPr lang="en-US" dirty="0"/>
          </a:p>
          <a:p>
            <a:r>
              <a:rPr lang="en-US" dirty="0"/>
              <a:t>Realized today that I am missing a Measurement table in the </a:t>
            </a:r>
            <a:r>
              <a:rPr lang="en-US" dirty="0" err="1"/>
              <a:t>Appenices</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this is covered in the paper in detail, sounds like a lot of caveats:  different tools, different counts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DB2CD-0E95-90AB-B9BA-3B725E4CC8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039266-A779-B4A0-5521-ADA182AFC1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0850E2-935A-D56D-3E25-BAA52DB5772C}"/>
              </a:ext>
            </a:extLst>
          </p:cNvPr>
          <p:cNvSpPr>
            <a:spLocks noGrp="1"/>
          </p:cNvSpPr>
          <p:nvPr>
            <p:ph type="body" idx="1"/>
          </p:nvPr>
        </p:nvSpPr>
        <p:spPr/>
        <p:txBody>
          <a:bodyPr/>
          <a:lstStyle/>
          <a:p>
            <a:r>
              <a:rPr lang="en-US" dirty="0"/>
              <a:t>Note that this is covered in the paper in detail, sounds like a lot of caveats:  different tools, different counts</a:t>
            </a:r>
          </a:p>
        </p:txBody>
      </p:sp>
      <p:sp>
        <p:nvSpPr>
          <p:cNvPr id="4" name="Slide Number Placeholder 3">
            <a:extLst>
              <a:ext uri="{FF2B5EF4-FFF2-40B4-BE49-F238E27FC236}">
                <a16:creationId xmlns:a16="http://schemas.microsoft.com/office/drawing/2014/main" id="{D3A4CE42-CA8B-1684-EDAE-33035BBF41FB}"/>
              </a:ext>
            </a:extLst>
          </p:cNvPr>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40717098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9D065-D1DE-6A05-B7F4-0370923368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45DB0F-63D3-D3F6-CD8B-0EB1DDCC91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E44514-9382-3F84-6CA0-99C3B543AD7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C43C19-CF53-19B4-64F9-AFD675B97A67}"/>
              </a:ext>
            </a:extLst>
          </p:cNvPr>
          <p:cNvSpPr>
            <a:spLocks noGrp="1"/>
          </p:cNvSpPr>
          <p:nvPr>
            <p:ph type="sldNum" sz="quarter" idx="10"/>
          </p:nvPr>
        </p:nvSpPr>
        <p:spPr/>
        <p:txBody>
          <a:bodyPr/>
          <a:lstStyle/>
          <a:p>
            <a:fld id="{F7021451-1387-4CA6-816F-3879F97B5CBC}" type="slidenum">
              <a:rPr lang="en-US"/>
              <a:t>20</a:t>
            </a:fld>
            <a:endParaRPr lang="en-US" dirty="0"/>
          </a:p>
        </p:txBody>
      </p:sp>
    </p:spTree>
    <p:extLst>
      <p:ext uri="{BB962C8B-B14F-4D97-AF65-F5344CB8AC3E}">
        <p14:creationId xmlns:p14="http://schemas.microsoft.com/office/powerpoint/2010/main" val="1787332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5CA1E-8DCE-A3E6-EEE4-5319BDCAC4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92D5A2-E439-910E-57AB-BD515DBEB6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D7513-91C6-4C9D-E79B-30FE236799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9741C0-8834-933F-4419-9701D57CE9B5}"/>
              </a:ext>
            </a:extLst>
          </p:cNvPr>
          <p:cNvSpPr>
            <a:spLocks noGrp="1"/>
          </p:cNvSpPr>
          <p:nvPr>
            <p:ph type="sldNum" sz="quarter" idx="10"/>
          </p:nvPr>
        </p:nvSpPr>
        <p:spPr/>
        <p:txBody>
          <a:bodyPr/>
          <a:lstStyle/>
          <a:p>
            <a:fld id="{F7021451-1387-4CA6-816F-3879F97B5CBC}" type="slidenum">
              <a:rPr lang="en-US"/>
              <a:t>22</a:t>
            </a:fld>
            <a:endParaRPr lang="en-US" dirty="0"/>
          </a:p>
        </p:txBody>
      </p:sp>
    </p:spTree>
    <p:extLst>
      <p:ext uri="{BB962C8B-B14F-4D97-AF65-F5344CB8AC3E}">
        <p14:creationId xmlns:p14="http://schemas.microsoft.com/office/powerpoint/2010/main" val="7671824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1D23"/>
        </a:solidFill>
        <a:effectLst/>
      </p:bgPr>
    </p:bg>
    <p:spTree>
      <p:nvGrpSpPr>
        <p:cNvPr id="1" name=""/>
        <p:cNvGrpSpPr/>
        <p:nvPr/>
      </p:nvGrpSpPr>
      <p:grpSpPr>
        <a:xfrm>
          <a:off x="0" y="0"/>
          <a:ext cx="0" cy="0"/>
          <a:chOff x="0" y="0"/>
          <a:chExt cx="0" cy="0"/>
        </a:xfrm>
      </p:grpSpPr>
      <p:pic>
        <p:nvPicPr>
          <p:cNvPr id="2" name="Image 0" descr="/home/claude/photos/canyon_river.jpg"/>
          <p:cNvPicPr>
            <a:picLocks noChangeAspect="1"/>
          </p:cNvPicPr>
          <p:nvPr/>
        </p:nvPicPr>
        <p:blipFill>
          <a:blip r:embed="rId3"/>
          <a:srcRect/>
          <a:stretch/>
        </p:blipFill>
        <p:spPr>
          <a:xfrm>
            <a:off x="3048" y="0"/>
            <a:ext cx="12188952" cy="6858000"/>
          </a:xfrm>
          <a:prstGeom prst="rect">
            <a:avLst/>
          </a:prstGeom>
        </p:spPr>
      </p:pic>
      <p:sp>
        <p:nvSpPr>
          <p:cNvPr id="4" name="Text 1"/>
          <p:cNvSpPr/>
          <p:nvPr/>
        </p:nvSpPr>
        <p:spPr>
          <a:xfrm>
            <a:off x="640080" y="640080"/>
            <a:ext cx="5943600" cy="320040"/>
          </a:xfrm>
          <a:prstGeom prst="rect">
            <a:avLst/>
          </a:prstGeom>
          <a:noFill/>
          <a:ln/>
        </p:spPr>
        <p:txBody>
          <a:bodyPr wrap="square" lIns="0" tIns="0" rIns="0" bIns="0" rtlCol="0" anchor="ctr"/>
          <a:lstStyle/>
          <a:p>
            <a:pPr marL="0" indent="0">
              <a:buNone/>
            </a:pPr>
            <a:r>
              <a:rPr lang="en-US" sz="1300" b="1" kern="0" spc="400" dirty="0">
                <a:solidFill>
                  <a:srgbClr val="E8A33D"/>
                </a:solidFill>
                <a:latin typeface="Times New Roman" pitchFamily="34" charset="0"/>
                <a:ea typeface="Times New Roman" pitchFamily="34" charset="-122"/>
                <a:cs typeface="Times New Roman" pitchFamily="34" charset="-120"/>
              </a:rPr>
              <a:t>CAPSTONE PRESENTATION</a:t>
            </a:r>
            <a:endParaRPr lang="en-US" sz="1300" dirty="0"/>
          </a:p>
        </p:txBody>
      </p:sp>
      <p:sp>
        <p:nvSpPr>
          <p:cNvPr id="5" name="Text 2"/>
          <p:cNvSpPr/>
          <p:nvPr/>
        </p:nvSpPr>
        <p:spPr>
          <a:xfrm>
            <a:off x="640080" y="1280160"/>
            <a:ext cx="6035040" cy="2560320"/>
          </a:xfrm>
          <a:prstGeom prst="rect">
            <a:avLst/>
          </a:prstGeom>
          <a:noFill/>
          <a:ln/>
        </p:spPr>
        <p:txBody>
          <a:bodyPr wrap="square" lIns="0" tIns="0" rIns="0" bIns="0" rtlCol="0" anchor="t"/>
          <a:lstStyle/>
          <a:p>
            <a:pPr marL="0" indent="0" algn="l">
              <a:buNone/>
            </a:pPr>
            <a:r>
              <a:rPr lang="en-US" sz="3400" b="1" dirty="0">
                <a:solidFill>
                  <a:srgbClr val="FFFFFF"/>
                </a:solidFill>
                <a:latin typeface="Times New Roman" pitchFamily="34" charset="0"/>
                <a:ea typeface="Times New Roman" pitchFamily="34" charset="-122"/>
                <a:cs typeface="Times New Roman" pitchFamily="34" charset="-120"/>
              </a:rPr>
              <a:t>What Regulating Trucks through Glenwood Canyon Achieves —  and Does Not</a:t>
            </a:r>
            <a:endParaRPr lang="en-US" sz="3400" dirty="0"/>
          </a:p>
        </p:txBody>
      </p:sp>
      <p:sp>
        <p:nvSpPr>
          <p:cNvPr id="6" name="Shape 3"/>
          <p:cNvSpPr/>
          <p:nvPr/>
        </p:nvSpPr>
        <p:spPr>
          <a:xfrm>
            <a:off x="640080" y="4023360"/>
            <a:ext cx="731520" cy="0"/>
          </a:xfrm>
          <a:prstGeom prst="line">
            <a:avLst/>
          </a:prstGeom>
          <a:noFill/>
          <a:ln w="31750">
            <a:solidFill>
              <a:srgbClr val="C8412C"/>
            </a:solidFill>
            <a:prstDash val="solid"/>
          </a:ln>
        </p:spPr>
        <p:txBody>
          <a:bodyPr/>
          <a:lstStyle/>
          <a:p>
            <a:endParaRPr lang="en-US" dirty="0"/>
          </a:p>
        </p:txBody>
      </p:sp>
      <p:sp>
        <p:nvSpPr>
          <p:cNvPr id="7" name="Text 4"/>
          <p:cNvSpPr/>
          <p:nvPr/>
        </p:nvSpPr>
        <p:spPr>
          <a:xfrm>
            <a:off x="640080" y="5120641"/>
            <a:ext cx="6035040" cy="1463040"/>
          </a:xfrm>
          <a:prstGeom prst="rect">
            <a:avLst/>
          </a:prstGeom>
          <a:noFill/>
          <a:ln/>
        </p:spPr>
        <p:txBody>
          <a:bodyPr wrap="square" lIns="0" tIns="0" rIns="0" bIns="0" rtlCol="0" anchor="t"/>
          <a:lstStyle/>
          <a:p>
            <a:pPr marL="0" indent="0" algn="l">
              <a:buNone/>
            </a:pPr>
            <a:r>
              <a:rPr lang="en-US" sz="2400" b="1" dirty="0">
                <a:solidFill>
                  <a:srgbClr val="FFFFFF"/>
                </a:solidFill>
                <a:latin typeface="Times New Roman" pitchFamily="34" charset="0"/>
                <a:ea typeface="Times New Roman" pitchFamily="34" charset="-122"/>
                <a:cs typeface="Times New Roman" pitchFamily="34" charset="-120"/>
              </a:rPr>
              <a:t>Jon Stavney</a:t>
            </a:r>
            <a:endParaRPr lang="en-US" sz="2400" dirty="0"/>
          </a:p>
          <a:p>
            <a:pPr marL="0" indent="0" algn="l">
              <a:buNone/>
            </a:pPr>
            <a:r>
              <a:rPr lang="en-US" sz="1400" dirty="0">
                <a:solidFill>
                  <a:srgbClr val="D9DDE2"/>
                </a:solidFill>
                <a:latin typeface="Times New Roman" pitchFamily="34" charset="0"/>
                <a:ea typeface="Times New Roman" pitchFamily="34" charset="-122"/>
                <a:cs typeface="Times New Roman" pitchFamily="34" charset="-120"/>
              </a:rPr>
              <a:t>UC Denver  |  School of Public Affairs</a:t>
            </a:r>
            <a:endParaRPr lang="en-US" sz="1800" dirty="0"/>
          </a:p>
          <a:p>
            <a:pPr marL="0" indent="0" algn="l">
              <a:buNone/>
            </a:pPr>
            <a:r>
              <a:rPr lang="en-US" sz="1400" dirty="0">
                <a:solidFill>
                  <a:srgbClr val="D9DDE2"/>
                </a:solidFill>
                <a:latin typeface="Times New Roman" pitchFamily="34" charset="0"/>
                <a:ea typeface="Times New Roman" pitchFamily="34" charset="-122"/>
                <a:cs typeface="Times New Roman" pitchFamily="34" charset="-120"/>
              </a:rPr>
              <a:t>Spring 2026  |  Instructor: Prof. Todd Ely</a:t>
            </a:r>
            <a:endParaRPr lang="en-US" sz="1800" dirty="0"/>
          </a:p>
          <a:p>
            <a:pPr marL="0" indent="0" algn="l">
              <a:buNone/>
            </a:pPr>
            <a:r>
              <a:rPr lang="en-US" sz="1400" dirty="0">
                <a:solidFill>
                  <a:srgbClr val="D9DDE2"/>
                </a:solidFill>
                <a:latin typeface="Times New Roman" pitchFamily="34" charset="0"/>
                <a:ea typeface="Times New Roman" pitchFamily="34" charset="-122"/>
                <a:cs typeface="Times New Roman" pitchFamily="34" charset="-120"/>
              </a:rPr>
              <a:t>Client: I-70 Coalition</a:t>
            </a:r>
            <a:endParaRPr lang="en-US" sz="1800" dirty="0"/>
          </a:p>
        </p:txBody>
      </p:sp>
      <p:sp>
        <p:nvSpPr>
          <p:cNvPr id="8" name="Text 5"/>
          <p:cNvSpPr/>
          <p:nvPr/>
        </p:nvSpPr>
        <p:spPr>
          <a:xfrm>
            <a:off x="640080" y="6217920"/>
            <a:ext cx="6035040" cy="365760"/>
          </a:xfrm>
          <a:prstGeom prst="rect">
            <a:avLst/>
          </a:prstGeom>
          <a:noFill/>
          <a:ln/>
        </p:spPr>
        <p:txBody>
          <a:bodyPr wrap="square" lIns="0" tIns="0" rIns="0" bIns="0" rtlCol="0" anchor="ctr"/>
          <a:lstStyle/>
          <a:p>
            <a:pPr marL="0" indent="0">
              <a:buNone/>
            </a:pPr>
            <a:r>
              <a:rPr lang="en-US" sz="1200" i="1" dirty="0">
                <a:solidFill>
                  <a:srgbClr val="D9DDE2"/>
                </a:solidFill>
                <a:latin typeface="Times New Roman" pitchFamily="34" charset="0"/>
                <a:ea typeface="Times New Roman" pitchFamily="34" charset="-122"/>
                <a:cs typeface="Times New Roman" pitchFamily="34" charset="-120"/>
              </a:rPr>
              <a:t>May 1, 2026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11064240" cy="8686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cs typeface="Times New Roman" pitchFamily="34" charset="-120"/>
              </a:rPr>
              <a:t>University of Colorado Denver, School of Public Affairs, MPA.</a:t>
            </a:r>
          </a:p>
          <a:p>
            <a:pPr marL="0" indent="0" algn="l">
              <a:buNone/>
            </a:pPr>
            <a:r>
              <a:rPr lang="en-US" sz="3000" b="1" dirty="0">
                <a:solidFill>
                  <a:srgbClr val="1A1D23"/>
                </a:solidFill>
                <a:latin typeface="Times New Roman" pitchFamily="34" charset="0"/>
                <a:cs typeface="Times New Roman" pitchFamily="34" charset="-120"/>
              </a:rPr>
              <a:t>Capstone Process </a:t>
            </a:r>
          </a:p>
          <a:p>
            <a:pPr marL="0" indent="0" algn="l">
              <a:buNone/>
            </a:pP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6" name="Text 3"/>
          <p:cNvSpPr/>
          <p:nvPr/>
        </p:nvSpPr>
        <p:spPr>
          <a:xfrm>
            <a:off x="6949440" y="4773168"/>
            <a:ext cx="4663440" cy="228600"/>
          </a:xfrm>
          <a:prstGeom prst="rect">
            <a:avLst/>
          </a:prstGeom>
          <a:noFill/>
          <a:ln/>
        </p:spPr>
        <p:txBody>
          <a:bodyPr wrap="square" lIns="0" tIns="0" rIns="0" bIns="0" rtlCol="0" anchor="ctr"/>
          <a:lstStyle/>
          <a:p>
            <a:pPr marL="0" indent="0">
              <a:buNone/>
            </a:pPr>
            <a:r>
              <a:rPr lang="en-US" sz="900" i="1" dirty="0">
                <a:solidFill>
                  <a:srgbClr val="5A6470"/>
                </a:solidFill>
                <a:latin typeface="Times New Roman" pitchFamily="34" charset="0"/>
                <a:ea typeface="Times New Roman" pitchFamily="34" charset="-122"/>
                <a:cs typeface="Times New Roman" pitchFamily="34" charset="-120"/>
              </a:rPr>
              <a:t>Glenwood Canyon, photo by author</a:t>
            </a:r>
            <a:endParaRPr lang="en-US" sz="900" dirty="0"/>
          </a:p>
        </p:txBody>
      </p:sp>
      <p:sp>
        <p:nvSpPr>
          <p:cNvPr id="7" name="Text 4"/>
          <p:cNvSpPr/>
          <p:nvPr/>
        </p:nvSpPr>
        <p:spPr>
          <a:xfrm>
            <a:off x="548640" y="1691640"/>
            <a:ext cx="1934916"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ea typeface="Times New Roman" pitchFamily="34" charset="-122"/>
                <a:cs typeface="Times New Roman" pitchFamily="34" charset="-120"/>
              </a:rPr>
              <a:t>Complete Coursework</a:t>
            </a:r>
            <a:endParaRPr lang="en-US" sz="2800" dirty="0"/>
          </a:p>
        </p:txBody>
      </p:sp>
      <p:sp>
        <p:nvSpPr>
          <p:cNvPr id="8" name="Text 5"/>
          <p:cNvSpPr/>
          <p:nvPr/>
        </p:nvSpPr>
        <p:spPr>
          <a:xfrm>
            <a:off x="2980266" y="1691640"/>
            <a:ext cx="2878667" cy="777240"/>
          </a:xfrm>
          <a:prstGeom prst="rect">
            <a:avLst/>
          </a:prstGeom>
          <a:noFill/>
          <a:ln/>
        </p:spPr>
        <p:txBody>
          <a:bodyPr wrap="square" lIns="0" tIns="0" rIns="0" bIns="0" rtlCol="0" anchor="ctr"/>
          <a:lstStyle/>
          <a:p>
            <a:r>
              <a:rPr lang="en-US" sz="1300" dirty="0">
                <a:solidFill>
                  <a:srgbClr val="1A1D23"/>
                </a:solidFill>
                <a:latin typeface="Times New Roman" pitchFamily="34" charset="0"/>
                <a:ea typeface="Times New Roman" pitchFamily="34" charset="-122"/>
                <a:cs typeface="Times New Roman" pitchFamily="34" charset="-120"/>
              </a:rPr>
              <a:t>I began 3 Years ago. In August of 2023I was accepted to the Executive Program, just before start of classes.  Honored CPM credits. </a:t>
            </a:r>
            <a:endParaRPr lang="en-US" sz="1300" dirty="0"/>
          </a:p>
        </p:txBody>
      </p:sp>
      <p:sp>
        <p:nvSpPr>
          <p:cNvPr id="9" name="Text 6"/>
          <p:cNvSpPr/>
          <p:nvPr/>
        </p:nvSpPr>
        <p:spPr>
          <a:xfrm>
            <a:off x="548640" y="2743200"/>
            <a:ext cx="2239716" cy="77724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cs typeface="Times New Roman" pitchFamily="34" charset="-120"/>
              </a:rPr>
              <a:t>Select Client and Topic</a:t>
            </a:r>
            <a:endParaRPr lang="en-US" sz="2800" dirty="0"/>
          </a:p>
        </p:txBody>
      </p:sp>
      <p:sp>
        <p:nvSpPr>
          <p:cNvPr id="10" name="Text 7"/>
          <p:cNvSpPr/>
          <p:nvPr/>
        </p:nvSpPr>
        <p:spPr>
          <a:xfrm>
            <a:off x="2980266" y="2743200"/>
            <a:ext cx="3786294"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Each MPA student completes a Capstone project. It is a Client-Driven process, to find a real-world problem to apply analysis skills learned in the program</a:t>
            </a:r>
            <a:endParaRPr lang="en-US" sz="1300" dirty="0"/>
          </a:p>
        </p:txBody>
      </p:sp>
      <p:sp>
        <p:nvSpPr>
          <p:cNvPr id="11" name="Text 8"/>
          <p:cNvSpPr/>
          <p:nvPr/>
        </p:nvSpPr>
        <p:spPr>
          <a:xfrm>
            <a:off x="548640" y="3794760"/>
            <a:ext cx="1737360" cy="77724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cs typeface="Times New Roman" pitchFamily="34" charset="-120"/>
              </a:rPr>
              <a:t>Capstone Semester</a:t>
            </a:r>
            <a:endParaRPr lang="en-US" sz="2800" dirty="0"/>
          </a:p>
        </p:txBody>
      </p:sp>
      <p:sp>
        <p:nvSpPr>
          <p:cNvPr id="12" name="Text 9"/>
          <p:cNvSpPr/>
          <p:nvPr/>
        </p:nvSpPr>
        <p:spPr>
          <a:xfrm>
            <a:off x="2980266" y="3749040"/>
            <a:ext cx="3786294" cy="82296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cs typeface="Times New Roman" pitchFamily="34" charset="-120"/>
              </a:rPr>
              <a:t>SPA selects two Capstone Professors.  Student then identifies a Second Reader.  Through multiple assignment, she builds up to the project – Prospectus, Literature Review and preliminary Methodology, May paper complete.</a:t>
            </a:r>
          </a:p>
        </p:txBody>
      </p:sp>
      <p:sp>
        <p:nvSpPr>
          <p:cNvPr id="13" name="Text 10"/>
          <p:cNvSpPr/>
          <p:nvPr/>
        </p:nvSpPr>
        <p:spPr>
          <a:xfrm>
            <a:off x="548639" y="4846320"/>
            <a:ext cx="2248744"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cs typeface="Times New Roman" pitchFamily="34" charset="-120"/>
              </a:rPr>
              <a:t>Presentation</a:t>
            </a:r>
            <a:endParaRPr lang="en-US" sz="2800" dirty="0"/>
          </a:p>
        </p:txBody>
      </p:sp>
      <p:sp>
        <p:nvSpPr>
          <p:cNvPr id="14" name="Text 11"/>
          <p:cNvSpPr/>
          <p:nvPr/>
        </p:nvSpPr>
        <p:spPr>
          <a:xfrm>
            <a:off x="2980264" y="4800600"/>
            <a:ext cx="3786295"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An On-Line oral presentation is required with Client, Prof and Second Reader, as is a Final Capstone Paper.  I am scheduled to present to I-70 Coalition later this year.</a:t>
            </a:r>
            <a:endParaRPr lang="en-US" sz="1300" dirty="0"/>
          </a:p>
        </p:txBody>
      </p:sp>
      <p:sp>
        <p:nvSpPr>
          <p:cNvPr id="15" name="Shape 12"/>
          <p:cNvSpPr/>
          <p:nvPr/>
        </p:nvSpPr>
        <p:spPr>
          <a:xfrm>
            <a:off x="548640" y="5897880"/>
            <a:ext cx="11064240" cy="320040"/>
          </a:xfrm>
          <a:prstGeom prst="rect">
            <a:avLst/>
          </a:prstGeom>
          <a:solidFill>
            <a:srgbClr val="F5F6F8"/>
          </a:solidFill>
          <a:ln w="12700">
            <a:solidFill>
              <a:srgbClr val="F5F6F8"/>
            </a:solidFill>
            <a:prstDash val="solid"/>
          </a:ln>
        </p:spPr>
        <p:txBody>
          <a:bodyPr/>
          <a:lstStyle/>
          <a:p>
            <a:endParaRPr lang="en-US" dirty="0"/>
          </a:p>
        </p:txBody>
      </p:sp>
      <p:sp>
        <p:nvSpPr>
          <p:cNvPr id="16" name="Text 13"/>
          <p:cNvSpPr/>
          <p:nvPr/>
        </p:nvSpPr>
        <p:spPr>
          <a:xfrm>
            <a:off x="685800" y="5623560"/>
            <a:ext cx="10927080" cy="822960"/>
          </a:xfrm>
          <a:prstGeom prst="rect">
            <a:avLst/>
          </a:prstGeom>
          <a:noFill/>
          <a:ln/>
        </p:spPr>
        <p:txBody>
          <a:bodyPr wrap="square" lIns="0" tIns="0" rIns="0" bIns="0" rtlCol="0" anchor="ctr"/>
          <a:lstStyle/>
          <a:p>
            <a:pPr marL="0" indent="0" algn="l">
              <a:buNone/>
            </a:pPr>
            <a:r>
              <a:rPr lang="en-US" sz="1600" i="1" dirty="0">
                <a:solidFill>
                  <a:srgbClr val="36454F"/>
                </a:solidFill>
                <a:latin typeface="Times New Roman" pitchFamily="34" charset="0"/>
                <a:ea typeface="Times New Roman" pitchFamily="34" charset="-122"/>
                <a:cs typeface="Times New Roman" pitchFamily="34" charset="-120"/>
              </a:rPr>
              <a:t>I chose this project because it was interesting, not too close to my work. The topic was a late call stemming from a discussion at the January I-70 Coalition Meeting, a stretch for me statistically, local, out of my wheelhouse professionally, but had contacts with access.</a:t>
            </a:r>
            <a:endParaRPr lang="en-US" sz="1600" dirty="0"/>
          </a:p>
        </p:txBody>
      </p:sp>
      <p:sp>
        <p:nvSpPr>
          <p:cNvPr id="17" name="Text 14"/>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8" name="Text 15"/>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2 / 17</a:t>
            </a:r>
            <a:endParaRPr lang="en-US" sz="900" dirty="0"/>
          </a:p>
        </p:txBody>
      </p:sp>
      <p:pic>
        <p:nvPicPr>
          <p:cNvPr id="22" name="Picture 21">
            <a:extLst>
              <a:ext uri="{FF2B5EF4-FFF2-40B4-BE49-F238E27FC236}">
                <a16:creationId xmlns:a16="http://schemas.microsoft.com/office/drawing/2014/main" id="{EE245BC2-DEE8-58DB-63DA-8B02772D61F3}"/>
              </a:ext>
            </a:extLst>
          </p:cNvPr>
          <p:cNvPicPr>
            <a:picLocks noChangeAspect="1"/>
          </p:cNvPicPr>
          <p:nvPr/>
        </p:nvPicPr>
        <p:blipFill>
          <a:blip r:embed="rId3"/>
          <a:stretch>
            <a:fillRect/>
          </a:stretch>
        </p:blipFill>
        <p:spPr>
          <a:xfrm>
            <a:off x="6942939" y="1691371"/>
            <a:ext cx="4669941" cy="310922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A4FDBAF-C49C-91D2-23AB-86628549CF6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637671E-18CB-DCAE-FC05-0652EBBBDEE8}"/>
              </a:ext>
            </a:extLst>
          </p:cNvPr>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I-70 through Glenwood Canyon</a:t>
            </a:r>
            <a:endParaRPr lang="en-US" sz="3000" dirty="0"/>
          </a:p>
        </p:txBody>
      </p:sp>
      <p:sp>
        <p:nvSpPr>
          <p:cNvPr id="3" name="Text 1">
            <a:extLst>
              <a:ext uri="{FF2B5EF4-FFF2-40B4-BE49-F238E27FC236}">
                <a16:creationId xmlns:a16="http://schemas.microsoft.com/office/drawing/2014/main" id="{86F4687C-F768-F93B-3500-3871CF5C4277}"/>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An economic lifeline and an engineering marvel — and a chokepoint</a:t>
            </a:r>
            <a:endParaRPr lang="en-US" sz="1400" dirty="0"/>
          </a:p>
        </p:txBody>
      </p:sp>
      <p:sp>
        <p:nvSpPr>
          <p:cNvPr id="4" name="Shape 2">
            <a:extLst>
              <a:ext uri="{FF2B5EF4-FFF2-40B4-BE49-F238E27FC236}">
                <a16:creationId xmlns:a16="http://schemas.microsoft.com/office/drawing/2014/main" id="{BF67A21C-18FF-018C-0306-BBB58345117E}"/>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6" name="Text 3">
            <a:extLst>
              <a:ext uri="{FF2B5EF4-FFF2-40B4-BE49-F238E27FC236}">
                <a16:creationId xmlns:a16="http://schemas.microsoft.com/office/drawing/2014/main" id="{88242457-EECF-FDF0-6483-D20267A68136}"/>
              </a:ext>
            </a:extLst>
          </p:cNvPr>
          <p:cNvSpPr/>
          <p:nvPr/>
        </p:nvSpPr>
        <p:spPr>
          <a:xfrm>
            <a:off x="6858000" y="5234940"/>
            <a:ext cx="4663440" cy="228600"/>
          </a:xfrm>
          <a:prstGeom prst="rect">
            <a:avLst/>
          </a:prstGeom>
          <a:noFill/>
          <a:ln/>
        </p:spPr>
        <p:txBody>
          <a:bodyPr wrap="square" lIns="0" tIns="0" rIns="0" bIns="0" rtlCol="0" anchor="ctr"/>
          <a:lstStyle/>
          <a:p>
            <a:pPr marL="0" indent="0">
              <a:buNone/>
            </a:pPr>
            <a:r>
              <a:rPr lang="en-US" sz="900" i="1" dirty="0">
                <a:solidFill>
                  <a:srgbClr val="5A6470"/>
                </a:solidFill>
                <a:latin typeface="Times New Roman" pitchFamily="34" charset="0"/>
                <a:ea typeface="Times New Roman" pitchFamily="34" charset="-122"/>
                <a:cs typeface="Times New Roman" pitchFamily="34" charset="-120"/>
              </a:rPr>
              <a:t>Glenwood Canyon, video by author</a:t>
            </a:r>
            <a:endParaRPr lang="en-US" sz="900" dirty="0"/>
          </a:p>
        </p:txBody>
      </p:sp>
      <p:sp>
        <p:nvSpPr>
          <p:cNvPr id="7" name="Text 4">
            <a:extLst>
              <a:ext uri="{FF2B5EF4-FFF2-40B4-BE49-F238E27FC236}">
                <a16:creationId xmlns:a16="http://schemas.microsoft.com/office/drawing/2014/main" id="{B5FE65FC-7EEC-285F-EC5F-230CBAC3A546}"/>
              </a:ext>
            </a:extLst>
          </p:cNvPr>
          <p:cNvSpPr/>
          <p:nvPr/>
        </p:nvSpPr>
        <p:spPr>
          <a:xfrm>
            <a:off x="548640" y="1691640"/>
            <a:ext cx="1737360"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ea typeface="Times New Roman" pitchFamily="34" charset="-122"/>
                <a:cs typeface="Times New Roman" pitchFamily="34" charset="-120"/>
              </a:rPr>
              <a:t>12.5 mi</a:t>
            </a:r>
            <a:endParaRPr lang="en-US" sz="2800" dirty="0"/>
          </a:p>
        </p:txBody>
      </p:sp>
      <p:sp>
        <p:nvSpPr>
          <p:cNvPr id="8" name="Text 5">
            <a:extLst>
              <a:ext uri="{FF2B5EF4-FFF2-40B4-BE49-F238E27FC236}">
                <a16:creationId xmlns:a16="http://schemas.microsoft.com/office/drawing/2014/main" id="{F6278314-7DB9-A323-D94D-A614DBE5F7A9}"/>
              </a:ext>
            </a:extLst>
          </p:cNvPr>
          <p:cNvSpPr/>
          <p:nvPr/>
        </p:nvSpPr>
        <p:spPr>
          <a:xfrm>
            <a:off x="2377440" y="1691640"/>
            <a:ext cx="4389120"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of constrained, multi-curve canyon</a:t>
            </a:r>
            <a:endParaRPr lang="en-US" sz="1300" dirty="0"/>
          </a:p>
        </p:txBody>
      </p:sp>
      <p:sp>
        <p:nvSpPr>
          <p:cNvPr id="9" name="Text 6">
            <a:extLst>
              <a:ext uri="{FF2B5EF4-FFF2-40B4-BE49-F238E27FC236}">
                <a16:creationId xmlns:a16="http://schemas.microsoft.com/office/drawing/2014/main" id="{3363E470-EC89-66A1-82CB-FB8E3B75C8D7}"/>
              </a:ext>
            </a:extLst>
          </p:cNvPr>
          <p:cNvSpPr/>
          <p:nvPr/>
        </p:nvSpPr>
        <p:spPr>
          <a:xfrm>
            <a:off x="548640" y="2743200"/>
            <a:ext cx="1737360"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ea typeface="Times New Roman" pitchFamily="34" charset="-122"/>
                <a:cs typeface="Times New Roman" pitchFamily="34" charset="-120"/>
              </a:rPr>
              <a:t>$2 M</a:t>
            </a:r>
            <a:endParaRPr lang="en-US" sz="2800" dirty="0"/>
          </a:p>
        </p:txBody>
      </p:sp>
      <p:sp>
        <p:nvSpPr>
          <p:cNvPr id="10" name="Text 7">
            <a:extLst>
              <a:ext uri="{FF2B5EF4-FFF2-40B4-BE49-F238E27FC236}">
                <a16:creationId xmlns:a16="http://schemas.microsoft.com/office/drawing/2014/main" id="{3AF82609-0C37-DA22-5FA8-C182C0E08C18}"/>
              </a:ext>
            </a:extLst>
          </p:cNvPr>
          <p:cNvSpPr/>
          <p:nvPr/>
        </p:nvSpPr>
        <p:spPr>
          <a:xfrm>
            <a:off x="2377440" y="2743200"/>
            <a:ext cx="4389120"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estimated cost to the state per closure hour</a:t>
            </a:r>
            <a:endParaRPr lang="en-US" sz="1300" dirty="0"/>
          </a:p>
        </p:txBody>
      </p:sp>
      <p:sp>
        <p:nvSpPr>
          <p:cNvPr id="11" name="Text 8">
            <a:extLst>
              <a:ext uri="{FF2B5EF4-FFF2-40B4-BE49-F238E27FC236}">
                <a16:creationId xmlns:a16="http://schemas.microsoft.com/office/drawing/2014/main" id="{26AC49FC-0956-EA50-5748-BB2AE02820F5}"/>
              </a:ext>
            </a:extLst>
          </p:cNvPr>
          <p:cNvSpPr/>
          <p:nvPr/>
        </p:nvSpPr>
        <p:spPr>
          <a:xfrm>
            <a:off x="548640" y="3794760"/>
            <a:ext cx="1737360"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ea typeface="Times New Roman" pitchFamily="34" charset="-122"/>
                <a:cs typeface="Times New Roman" pitchFamily="34" charset="-120"/>
              </a:rPr>
              <a:t>$2.3 M</a:t>
            </a:r>
            <a:endParaRPr lang="en-US" sz="2800" dirty="0"/>
          </a:p>
        </p:txBody>
      </p:sp>
      <p:sp>
        <p:nvSpPr>
          <p:cNvPr id="12" name="Text 9">
            <a:extLst>
              <a:ext uri="{FF2B5EF4-FFF2-40B4-BE49-F238E27FC236}">
                <a16:creationId xmlns:a16="http://schemas.microsoft.com/office/drawing/2014/main" id="{96E0D86B-C190-69F0-AC9B-C8063C4B10F3}"/>
              </a:ext>
            </a:extLst>
          </p:cNvPr>
          <p:cNvSpPr/>
          <p:nvPr/>
        </p:nvSpPr>
        <p:spPr>
          <a:xfrm>
            <a:off x="2377440" y="3794760"/>
            <a:ext cx="4389120"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tourism transactions per workday hour</a:t>
            </a:r>
            <a:endParaRPr lang="en-US" sz="1300" dirty="0"/>
          </a:p>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in the mountain resort region</a:t>
            </a:r>
            <a:endParaRPr lang="en-US" sz="1300" dirty="0"/>
          </a:p>
        </p:txBody>
      </p:sp>
      <p:sp>
        <p:nvSpPr>
          <p:cNvPr id="13" name="Text 10">
            <a:extLst>
              <a:ext uri="{FF2B5EF4-FFF2-40B4-BE49-F238E27FC236}">
                <a16:creationId xmlns:a16="http://schemas.microsoft.com/office/drawing/2014/main" id="{9D4ADE6C-5154-EC8F-77ED-AB7F13D6A6BC}"/>
              </a:ext>
            </a:extLst>
          </p:cNvPr>
          <p:cNvSpPr/>
          <p:nvPr/>
        </p:nvSpPr>
        <p:spPr>
          <a:xfrm>
            <a:off x="548640" y="4846320"/>
            <a:ext cx="1737360" cy="594360"/>
          </a:xfrm>
          <a:prstGeom prst="rect">
            <a:avLst/>
          </a:prstGeom>
          <a:noFill/>
          <a:ln/>
        </p:spPr>
        <p:txBody>
          <a:bodyPr wrap="square" lIns="0" tIns="0" rIns="0" bIns="0" rtlCol="0" anchor="ctr"/>
          <a:lstStyle/>
          <a:p>
            <a:pPr marL="0" indent="0" algn="l">
              <a:buNone/>
            </a:pPr>
            <a:r>
              <a:rPr lang="en-US" sz="2800" b="1" dirty="0">
                <a:solidFill>
                  <a:srgbClr val="C8412C"/>
                </a:solidFill>
                <a:latin typeface="Times New Roman" pitchFamily="34" charset="0"/>
                <a:ea typeface="Times New Roman" pitchFamily="34" charset="-122"/>
                <a:cs typeface="Times New Roman" pitchFamily="34" charset="-120"/>
              </a:rPr>
              <a:t>1 of 4</a:t>
            </a:r>
            <a:endParaRPr lang="en-US" sz="2800" dirty="0"/>
          </a:p>
        </p:txBody>
      </p:sp>
      <p:sp>
        <p:nvSpPr>
          <p:cNvPr id="14" name="Text 11">
            <a:extLst>
              <a:ext uri="{FF2B5EF4-FFF2-40B4-BE49-F238E27FC236}">
                <a16:creationId xmlns:a16="http://schemas.microsoft.com/office/drawing/2014/main" id="{AE55725A-E076-2BD1-883D-DC94C0F60C01}"/>
              </a:ext>
            </a:extLst>
          </p:cNvPr>
          <p:cNvSpPr/>
          <p:nvPr/>
        </p:nvSpPr>
        <p:spPr>
          <a:xfrm>
            <a:off x="2377440" y="4846320"/>
            <a:ext cx="4389120" cy="777240"/>
          </a:xfrm>
          <a:prstGeom prst="rect">
            <a:avLst/>
          </a:prstGeom>
          <a:noFill/>
          <a:ln/>
        </p:spPr>
        <p:txBody>
          <a:bodyPr wrap="square" lIns="0" tIns="0" rIns="0" bIns="0" rtlCol="0" anchor="ctr"/>
          <a:lstStyle/>
          <a:p>
            <a:pPr marL="0" indent="0" algn="l">
              <a:buNone/>
            </a:pPr>
            <a:r>
              <a:rPr lang="en-US" sz="1300" dirty="0">
                <a:solidFill>
                  <a:srgbClr val="1A1D23"/>
                </a:solidFill>
                <a:latin typeface="Times New Roman" pitchFamily="34" charset="0"/>
                <a:ea typeface="Times New Roman" pitchFamily="34" charset="-122"/>
                <a:cs typeface="Times New Roman" pitchFamily="34" charset="-120"/>
              </a:rPr>
              <a:t>east–west routes between Canada and Mexico</a:t>
            </a:r>
            <a:endParaRPr lang="en-US" sz="1300" dirty="0"/>
          </a:p>
        </p:txBody>
      </p:sp>
      <p:sp>
        <p:nvSpPr>
          <p:cNvPr id="15" name="Shape 12">
            <a:extLst>
              <a:ext uri="{FF2B5EF4-FFF2-40B4-BE49-F238E27FC236}">
                <a16:creationId xmlns:a16="http://schemas.microsoft.com/office/drawing/2014/main" id="{1D90BDB8-8DA7-FD51-C2EC-008E24A46E9C}"/>
              </a:ext>
            </a:extLst>
          </p:cNvPr>
          <p:cNvSpPr/>
          <p:nvPr/>
        </p:nvSpPr>
        <p:spPr>
          <a:xfrm>
            <a:off x="548640" y="5897880"/>
            <a:ext cx="11064240" cy="320040"/>
          </a:xfrm>
          <a:prstGeom prst="rect">
            <a:avLst/>
          </a:prstGeom>
          <a:solidFill>
            <a:srgbClr val="F5F6F8"/>
          </a:solidFill>
          <a:ln w="12700">
            <a:solidFill>
              <a:srgbClr val="F5F6F8"/>
            </a:solidFill>
            <a:prstDash val="solid"/>
          </a:ln>
        </p:spPr>
        <p:txBody>
          <a:bodyPr/>
          <a:lstStyle/>
          <a:p>
            <a:endParaRPr lang="en-US" dirty="0"/>
          </a:p>
        </p:txBody>
      </p:sp>
      <p:sp>
        <p:nvSpPr>
          <p:cNvPr id="16" name="Text 13">
            <a:extLst>
              <a:ext uri="{FF2B5EF4-FFF2-40B4-BE49-F238E27FC236}">
                <a16:creationId xmlns:a16="http://schemas.microsoft.com/office/drawing/2014/main" id="{02D8C215-1B27-24F3-AA0D-CF1C6824870E}"/>
              </a:ext>
            </a:extLst>
          </p:cNvPr>
          <p:cNvSpPr/>
          <p:nvPr/>
        </p:nvSpPr>
        <p:spPr>
          <a:xfrm>
            <a:off x="685800" y="5833872"/>
            <a:ext cx="10927080" cy="384048"/>
          </a:xfrm>
          <a:prstGeom prst="rect">
            <a:avLst/>
          </a:prstGeom>
          <a:noFill/>
          <a:ln/>
        </p:spPr>
        <p:txBody>
          <a:bodyPr wrap="square" lIns="0" tIns="0" rIns="0" bIns="0" rtlCol="0" anchor="ctr"/>
          <a:lstStyle/>
          <a:p>
            <a:pPr marL="0" indent="0" algn="l">
              <a:buNone/>
            </a:pPr>
            <a:r>
              <a:rPr lang="en-US" i="1" dirty="0">
                <a:solidFill>
                  <a:srgbClr val="36454F"/>
                </a:solidFill>
                <a:latin typeface="Times New Roman" pitchFamily="34" charset="0"/>
                <a:ea typeface="Times New Roman" pitchFamily="34" charset="-122"/>
                <a:cs typeface="Times New Roman" pitchFamily="34" charset="-120"/>
              </a:rPr>
              <a:t>Only paved route through several Western Slope counties — closures impact regional transportation networks </a:t>
            </a:r>
            <a:endParaRPr lang="en-US" dirty="0"/>
          </a:p>
        </p:txBody>
      </p:sp>
      <p:sp>
        <p:nvSpPr>
          <p:cNvPr id="17" name="Text 14">
            <a:extLst>
              <a:ext uri="{FF2B5EF4-FFF2-40B4-BE49-F238E27FC236}">
                <a16:creationId xmlns:a16="http://schemas.microsoft.com/office/drawing/2014/main" id="{9D75C2CC-E72B-7576-0DFA-01F33C6210DB}"/>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8" name="Text 15">
            <a:extLst>
              <a:ext uri="{FF2B5EF4-FFF2-40B4-BE49-F238E27FC236}">
                <a16:creationId xmlns:a16="http://schemas.microsoft.com/office/drawing/2014/main" id="{61EB2DD7-F5C2-E8D2-21DA-B8BF7F2A1498}"/>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2 / 17</a:t>
            </a:r>
            <a:endParaRPr lang="en-US" sz="900" dirty="0"/>
          </a:p>
        </p:txBody>
      </p:sp>
      <p:pic>
        <p:nvPicPr>
          <p:cNvPr id="23" name="IMG_8643">
            <a:hlinkClick r:id="" action="ppaction://media"/>
            <a:extLst>
              <a:ext uri="{FF2B5EF4-FFF2-40B4-BE49-F238E27FC236}">
                <a16:creationId xmlns:a16="http://schemas.microsoft.com/office/drawing/2014/main" id="{28D82915-09CA-EF9C-1883-16AC28AE27C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931673" y="1472482"/>
            <a:ext cx="5493999" cy="3090374"/>
          </a:xfrm>
          <a:prstGeom prst="rect">
            <a:avLst/>
          </a:prstGeom>
        </p:spPr>
      </p:pic>
    </p:spTree>
    <p:extLst>
      <p:ext uri="{BB962C8B-B14F-4D97-AF65-F5344CB8AC3E}">
        <p14:creationId xmlns:p14="http://schemas.microsoft.com/office/powerpoint/2010/main" val="512292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848"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The Problem: Truck Crashes, Long Closures</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Winter 2022–2023: dramatic crashes seized public attention</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pic>
        <p:nvPicPr>
          <p:cNvPr id="6" name="Image 1" descr="/home/claude/photos/headline3_aluminum.jpg"/>
          <p:cNvPicPr>
            <a:picLocks noChangeAspect="1"/>
          </p:cNvPicPr>
          <p:nvPr/>
        </p:nvPicPr>
        <p:blipFill>
          <a:blip r:embed="rId3"/>
          <a:srcRect/>
          <a:stretch/>
        </p:blipFill>
        <p:spPr>
          <a:xfrm>
            <a:off x="6217920" y="1645920"/>
            <a:ext cx="5394960" cy="2926080"/>
          </a:xfrm>
          <a:prstGeom prst="rect">
            <a:avLst/>
          </a:prstGeom>
        </p:spPr>
      </p:pic>
      <p:sp>
        <p:nvSpPr>
          <p:cNvPr id="7" name="Shape 3"/>
          <p:cNvSpPr/>
          <p:nvPr/>
        </p:nvSpPr>
        <p:spPr>
          <a:xfrm>
            <a:off x="548640" y="4846320"/>
            <a:ext cx="3520440" cy="1417320"/>
          </a:xfrm>
          <a:prstGeom prst="rect">
            <a:avLst/>
          </a:prstGeom>
          <a:solidFill>
            <a:srgbClr val="F5F6F8"/>
          </a:solidFill>
          <a:ln w="12700">
            <a:solidFill>
              <a:srgbClr val="F5F6F8"/>
            </a:solidFill>
            <a:prstDash val="solid"/>
          </a:ln>
        </p:spPr>
        <p:txBody>
          <a:bodyPr/>
          <a:lstStyle/>
          <a:p>
            <a:endParaRPr lang="en-US" dirty="0"/>
          </a:p>
        </p:txBody>
      </p:sp>
      <p:sp>
        <p:nvSpPr>
          <p:cNvPr id="8" name="Shape 4"/>
          <p:cNvSpPr/>
          <p:nvPr/>
        </p:nvSpPr>
        <p:spPr>
          <a:xfrm>
            <a:off x="548640" y="4846320"/>
            <a:ext cx="54864" cy="1417320"/>
          </a:xfrm>
          <a:prstGeom prst="rect">
            <a:avLst/>
          </a:prstGeom>
          <a:solidFill>
            <a:srgbClr val="C8412C"/>
          </a:solidFill>
          <a:ln w="12700">
            <a:solidFill>
              <a:srgbClr val="C8412C"/>
            </a:solidFill>
            <a:prstDash val="solid"/>
          </a:ln>
        </p:spPr>
        <p:txBody>
          <a:bodyPr/>
          <a:lstStyle/>
          <a:p>
            <a:endParaRPr lang="en-US" dirty="0"/>
          </a:p>
        </p:txBody>
      </p:sp>
      <p:sp>
        <p:nvSpPr>
          <p:cNvPr id="9" name="Text 5"/>
          <p:cNvSpPr/>
          <p:nvPr/>
        </p:nvSpPr>
        <p:spPr>
          <a:xfrm>
            <a:off x="731520" y="4937760"/>
            <a:ext cx="3246120" cy="320040"/>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January 2023</a:t>
            </a:r>
            <a:endParaRPr lang="en-US" dirty="0"/>
          </a:p>
        </p:txBody>
      </p:sp>
      <p:sp>
        <p:nvSpPr>
          <p:cNvPr id="10" name="Text 6"/>
          <p:cNvSpPr/>
          <p:nvPr/>
        </p:nvSpPr>
        <p:spPr>
          <a:xfrm>
            <a:off x="731520" y="5257800"/>
            <a:ext cx="3246120" cy="96012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Six consecutive truck wrecks closed the canyon in a single month</a:t>
            </a:r>
            <a:endParaRPr lang="en-US" sz="1600" dirty="0"/>
          </a:p>
        </p:txBody>
      </p:sp>
      <p:sp>
        <p:nvSpPr>
          <p:cNvPr id="11" name="Shape 7"/>
          <p:cNvSpPr/>
          <p:nvPr/>
        </p:nvSpPr>
        <p:spPr>
          <a:xfrm>
            <a:off x="4206240" y="4846320"/>
            <a:ext cx="3520440" cy="1417320"/>
          </a:xfrm>
          <a:prstGeom prst="rect">
            <a:avLst/>
          </a:prstGeom>
          <a:solidFill>
            <a:srgbClr val="F5F6F8"/>
          </a:solidFill>
          <a:ln w="12700">
            <a:solidFill>
              <a:srgbClr val="F5F6F8"/>
            </a:solidFill>
            <a:prstDash val="solid"/>
          </a:ln>
        </p:spPr>
        <p:txBody>
          <a:bodyPr/>
          <a:lstStyle/>
          <a:p>
            <a:endParaRPr lang="en-US" dirty="0"/>
          </a:p>
        </p:txBody>
      </p:sp>
      <p:sp>
        <p:nvSpPr>
          <p:cNvPr id="12" name="Shape 8"/>
          <p:cNvSpPr/>
          <p:nvPr/>
        </p:nvSpPr>
        <p:spPr>
          <a:xfrm>
            <a:off x="4206240" y="4846320"/>
            <a:ext cx="54864" cy="1417320"/>
          </a:xfrm>
          <a:prstGeom prst="rect">
            <a:avLst/>
          </a:prstGeom>
          <a:solidFill>
            <a:srgbClr val="C8412C"/>
          </a:solidFill>
          <a:ln w="12700">
            <a:solidFill>
              <a:srgbClr val="C8412C"/>
            </a:solidFill>
            <a:prstDash val="solid"/>
          </a:ln>
        </p:spPr>
        <p:txBody>
          <a:bodyPr/>
          <a:lstStyle/>
          <a:p>
            <a:endParaRPr lang="en-US" dirty="0"/>
          </a:p>
        </p:txBody>
      </p:sp>
      <p:sp>
        <p:nvSpPr>
          <p:cNvPr id="13" name="Text 9"/>
          <p:cNvSpPr/>
          <p:nvPr/>
        </p:nvSpPr>
        <p:spPr>
          <a:xfrm>
            <a:off x="4389120" y="4937760"/>
            <a:ext cx="3246120" cy="320040"/>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Tanker spill</a:t>
            </a:r>
            <a:endParaRPr lang="en-US" dirty="0"/>
          </a:p>
        </p:txBody>
      </p:sp>
      <p:sp>
        <p:nvSpPr>
          <p:cNvPr id="14" name="Text 10"/>
          <p:cNvSpPr/>
          <p:nvPr/>
        </p:nvSpPr>
        <p:spPr>
          <a:xfrm>
            <a:off x="4389120" y="5257800"/>
            <a:ext cx="3246120" cy="96012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3,000 gallons of fuel spilled, prolonging closure and cleanup</a:t>
            </a:r>
            <a:endParaRPr lang="en-US" sz="1600" dirty="0"/>
          </a:p>
        </p:txBody>
      </p:sp>
      <p:sp>
        <p:nvSpPr>
          <p:cNvPr id="15" name="Shape 11"/>
          <p:cNvSpPr/>
          <p:nvPr/>
        </p:nvSpPr>
        <p:spPr>
          <a:xfrm>
            <a:off x="7863840" y="4846320"/>
            <a:ext cx="3520440" cy="1417320"/>
          </a:xfrm>
          <a:prstGeom prst="rect">
            <a:avLst/>
          </a:prstGeom>
          <a:solidFill>
            <a:srgbClr val="F5F6F8"/>
          </a:solidFill>
          <a:ln w="12700">
            <a:solidFill>
              <a:srgbClr val="F5F6F8"/>
            </a:solidFill>
            <a:prstDash val="solid"/>
          </a:ln>
        </p:spPr>
        <p:txBody>
          <a:bodyPr/>
          <a:lstStyle/>
          <a:p>
            <a:endParaRPr lang="en-US" dirty="0"/>
          </a:p>
        </p:txBody>
      </p:sp>
      <p:sp>
        <p:nvSpPr>
          <p:cNvPr id="16" name="Shape 12"/>
          <p:cNvSpPr/>
          <p:nvPr/>
        </p:nvSpPr>
        <p:spPr>
          <a:xfrm>
            <a:off x="7863840" y="4846320"/>
            <a:ext cx="54864" cy="1417320"/>
          </a:xfrm>
          <a:prstGeom prst="rect">
            <a:avLst/>
          </a:prstGeom>
          <a:solidFill>
            <a:srgbClr val="C8412C"/>
          </a:solidFill>
          <a:ln w="12700">
            <a:solidFill>
              <a:srgbClr val="C8412C"/>
            </a:solidFill>
            <a:prstDash val="solid"/>
          </a:ln>
        </p:spPr>
        <p:txBody>
          <a:bodyPr/>
          <a:lstStyle/>
          <a:p>
            <a:endParaRPr lang="en-US" dirty="0"/>
          </a:p>
        </p:txBody>
      </p:sp>
      <p:sp>
        <p:nvSpPr>
          <p:cNvPr id="17" name="Text 13"/>
          <p:cNvSpPr/>
          <p:nvPr/>
        </p:nvSpPr>
        <p:spPr>
          <a:xfrm>
            <a:off x="8046720" y="4937760"/>
            <a:ext cx="3246120" cy="320040"/>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Multi-hour closures</a:t>
            </a:r>
            <a:endParaRPr lang="en-US" dirty="0"/>
          </a:p>
        </p:txBody>
      </p:sp>
      <p:sp>
        <p:nvSpPr>
          <p:cNvPr id="18" name="Text 14"/>
          <p:cNvSpPr/>
          <p:nvPr/>
        </p:nvSpPr>
        <p:spPr>
          <a:xfrm>
            <a:off x="8046720" y="5257800"/>
            <a:ext cx="3246120" cy="96012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Closures up to 12 hours rerouting traffic 3–4 hours through state highways</a:t>
            </a:r>
            <a:endParaRPr lang="en-US" sz="1600" dirty="0"/>
          </a:p>
        </p:txBody>
      </p:sp>
      <p:sp>
        <p:nvSpPr>
          <p:cNvPr id="19" name="Text 15"/>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0" name="Text 16"/>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3 / 17</a:t>
            </a:r>
            <a:endParaRPr lang="en-US" sz="900" dirty="0"/>
          </a:p>
        </p:txBody>
      </p:sp>
      <p:pic>
        <p:nvPicPr>
          <p:cNvPr id="22" name="Picture 21">
            <a:extLst>
              <a:ext uri="{FF2B5EF4-FFF2-40B4-BE49-F238E27FC236}">
                <a16:creationId xmlns:a16="http://schemas.microsoft.com/office/drawing/2014/main" id="{EB1DD473-D925-722E-9178-9019F86BDD52}"/>
              </a:ext>
            </a:extLst>
          </p:cNvPr>
          <p:cNvPicPr>
            <a:picLocks noChangeAspect="1"/>
          </p:cNvPicPr>
          <p:nvPr/>
        </p:nvPicPr>
        <p:blipFill>
          <a:blip r:embed="rId4"/>
          <a:stretch>
            <a:fillRect/>
          </a:stretch>
        </p:blipFill>
        <p:spPr>
          <a:xfrm>
            <a:off x="915035" y="1669546"/>
            <a:ext cx="4881916" cy="29260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Research Question &amp; Project Client</a:t>
            </a:r>
            <a:endParaRPr lang="en-US" sz="3000" dirty="0"/>
          </a:p>
        </p:txBody>
      </p:sp>
      <p:sp>
        <p:nvSpPr>
          <p:cNvPr id="3" name="Shape 1"/>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4" name="Shape 2"/>
          <p:cNvSpPr/>
          <p:nvPr/>
        </p:nvSpPr>
        <p:spPr>
          <a:xfrm>
            <a:off x="548640" y="1645920"/>
            <a:ext cx="6217920" cy="4206240"/>
          </a:xfrm>
          <a:prstGeom prst="rect">
            <a:avLst/>
          </a:prstGeom>
          <a:solidFill>
            <a:srgbClr val="1A1D23"/>
          </a:solidFill>
          <a:ln w="12700">
            <a:solidFill>
              <a:srgbClr val="1A1D23"/>
            </a:solidFill>
            <a:prstDash val="solid"/>
          </a:ln>
        </p:spPr>
        <p:txBody>
          <a:bodyPr/>
          <a:lstStyle/>
          <a:p>
            <a:endParaRPr lang="en-US" dirty="0"/>
          </a:p>
        </p:txBody>
      </p:sp>
      <p:sp>
        <p:nvSpPr>
          <p:cNvPr id="5" name="Text 3"/>
          <p:cNvSpPr/>
          <p:nvPr/>
        </p:nvSpPr>
        <p:spPr>
          <a:xfrm>
            <a:off x="868680" y="1874520"/>
            <a:ext cx="5486400" cy="365760"/>
          </a:xfrm>
          <a:prstGeom prst="rect">
            <a:avLst/>
          </a:prstGeom>
          <a:noFill/>
          <a:ln/>
        </p:spPr>
        <p:txBody>
          <a:bodyPr wrap="square" lIns="0" tIns="0" rIns="0" bIns="0" rtlCol="0" anchor="ctr"/>
          <a:lstStyle/>
          <a:p>
            <a:pPr marL="0" indent="0">
              <a:buNone/>
            </a:pPr>
            <a:r>
              <a:rPr lang="en-US" sz="1200" b="1" kern="0" spc="400" dirty="0">
                <a:solidFill>
                  <a:srgbClr val="E8A33D"/>
                </a:solidFill>
                <a:latin typeface="Times New Roman" pitchFamily="34" charset="0"/>
                <a:ea typeface="Times New Roman" pitchFamily="34" charset="-122"/>
                <a:cs typeface="Times New Roman" pitchFamily="34" charset="-120"/>
              </a:rPr>
              <a:t>RESEARCH QUESTION</a:t>
            </a:r>
            <a:endParaRPr lang="en-US" sz="1200" dirty="0"/>
          </a:p>
        </p:txBody>
      </p:sp>
      <p:sp>
        <p:nvSpPr>
          <p:cNvPr id="6" name="Text 4"/>
          <p:cNvSpPr/>
          <p:nvPr/>
        </p:nvSpPr>
        <p:spPr>
          <a:xfrm>
            <a:off x="868680" y="2331720"/>
            <a:ext cx="5577840" cy="2194560"/>
          </a:xfrm>
          <a:prstGeom prst="rect">
            <a:avLst/>
          </a:prstGeom>
          <a:noFill/>
          <a:ln/>
        </p:spPr>
        <p:txBody>
          <a:bodyPr wrap="square" lIns="0" tIns="0" rIns="0" bIns="0" rtlCol="0" anchor="t"/>
          <a:lstStyle/>
          <a:p>
            <a:pPr marL="0" indent="0">
              <a:buNone/>
            </a:pPr>
            <a:r>
              <a:rPr lang="en-US" sz="3200" i="1" dirty="0">
                <a:solidFill>
                  <a:srgbClr val="FFFFFF"/>
                </a:solidFill>
                <a:latin typeface="Times New Roman" pitchFamily="34" charset="0"/>
                <a:ea typeface="Times New Roman" pitchFamily="34" charset="-122"/>
                <a:cs typeface="Times New Roman" pitchFamily="34" charset="-120"/>
              </a:rPr>
              <a:t>Did truck lane restrictions reduce crashes, contributing to the desired outcome of fewer closures?</a:t>
            </a:r>
            <a:endParaRPr lang="en-US" sz="3200" dirty="0"/>
          </a:p>
        </p:txBody>
      </p:sp>
      <p:sp>
        <p:nvSpPr>
          <p:cNvPr id="7" name="Shape 5"/>
          <p:cNvSpPr/>
          <p:nvPr/>
        </p:nvSpPr>
        <p:spPr>
          <a:xfrm>
            <a:off x="868680" y="4709160"/>
            <a:ext cx="731520" cy="0"/>
          </a:xfrm>
          <a:prstGeom prst="line">
            <a:avLst/>
          </a:prstGeom>
          <a:noFill/>
          <a:ln w="25400">
            <a:solidFill>
              <a:srgbClr val="C8412C"/>
            </a:solidFill>
            <a:prstDash val="solid"/>
          </a:ln>
        </p:spPr>
        <p:txBody>
          <a:bodyPr/>
          <a:lstStyle/>
          <a:p>
            <a:endParaRPr lang="en-US" dirty="0"/>
          </a:p>
        </p:txBody>
      </p:sp>
      <p:sp>
        <p:nvSpPr>
          <p:cNvPr id="8" name="Text 6"/>
          <p:cNvSpPr/>
          <p:nvPr/>
        </p:nvSpPr>
        <p:spPr>
          <a:xfrm>
            <a:off x="868680" y="4937760"/>
            <a:ext cx="5577840" cy="777240"/>
          </a:xfrm>
          <a:prstGeom prst="rect">
            <a:avLst/>
          </a:prstGeom>
          <a:noFill/>
          <a:ln/>
        </p:spPr>
        <p:txBody>
          <a:bodyPr wrap="square" lIns="0" tIns="0" rIns="0" bIns="0" rtlCol="0" anchor="t"/>
          <a:lstStyle/>
          <a:p>
            <a:pPr marL="0" indent="0">
              <a:buNone/>
            </a:pPr>
            <a:r>
              <a:rPr lang="en-US" dirty="0">
                <a:solidFill>
                  <a:srgbClr val="D9DDE2"/>
                </a:solidFill>
                <a:latin typeface="Times New Roman" pitchFamily="34" charset="0"/>
                <a:ea typeface="Times New Roman" pitchFamily="34" charset="-122"/>
                <a:cs typeface="Times New Roman" pitchFamily="34" charset="-120"/>
              </a:rPr>
              <a:t>Quasi-experimental before/after analysis using CDOT crash and traffic data, 2022–2025.</a:t>
            </a:r>
            <a:endParaRPr lang="en-US" dirty="0"/>
          </a:p>
        </p:txBody>
      </p:sp>
      <p:sp>
        <p:nvSpPr>
          <p:cNvPr id="9" name="Text 7"/>
          <p:cNvSpPr/>
          <p:nvPr/>
        </p:nvSpPr>
        <p:spPr>
          <a:xfrm>
            <a:off x="7132320" y="1691640"/>
            <a:ext cx="4572000" cy="320040"/>
          </a:xfrm>
          <a:prstGeom prst="rect">
            <a:avLst/>
          </a:prstGeom>
          <a:noFill/>
          <a:ln/>
        </p:spPr>
        <p:txBody>
          <a:bodyPr wrap="square" lIns="0" tIns="0" rIns="0" bIns="0" rtlCol="0" anchor="ctr"/>
          <a:lstStyle/>
          <a:p>
            <a:pPr marL="0" indent="0">
              <a:buNone/>
            </a:pPr>
            <a:r>
              <a:rPr lang="en-US" sz="1200" b="1" kern="0" spc="400" dirty="0">
                <a:solidFill>
                  <a:srgbClr val="C8412C"/>
                </a:solidFill>
                <a:latin typeface="Times New Roman" pitchFamily="34" charset="0"/>
                <a:ea typeface="Times New Roman" pitchFamily="34" charset="-122"/>
                <a:cs typeface="Times New Roman" pitchFamily="34" charset="-120"/>
              </a:rPr>
              <a:t>CLIENT</a:t>
            </a:r>
            <a:endParaRPr lang="en-US" sz="1200" dirty="0"/>
          </a:p>
        </p:txBody>
      </p:sp>
      <p:sp>
        <p:nvSpPr>
          <p:cNvPr id="10" name="Text 8"/>
          <p:cNvSpPr/>
          <p:nvPr/>
        </p:nvSpPr>
        <p:spPr>
          <a:xfrm>
            <a:off x="7132320" y="2057400"/>
            <a:ext cx="4572000" cy="54864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The I-70 Coalition</a:t>
            </a:r>
            <a:endParaRPr lang="en-US" sz="2400" dirty="0"/>
          </a:p>
        </p:txBody>
      </p:sp>
      <p:sp>
        <p:nvSpPr>
          <p:cNvPr id="11" name="Text 9"/>
          <p:cNvSpPr/>
          <p:nvPr/>
        </p:nvSpPr>
        <p:spPr>
          <a:xfrm>
            <a:off x="7132320" y="2743200"/>
            <a:ext cx="4572000" cy="3108960"/>
          </a:xfrm>
          <a:prstGeom prst="rect">
            <a:avLst/>
          </a:prstGeom>
          <a:noFill/>
          <a:ln/>
        </p:spPr>
        <p:txBody>
          <a:bodyPr wrap="square" lIns="0" tIns="0" rIns="0" bIns="0" rtlCol="0" anchor="t"/>
          <a:lstStyle/>
          <a:p>
            <a:pPr marL="342900" indent="-342900">
              <a:spcAft>
                <a:spcPts val="800"/>
              </a:spcAft>
              <a:buSzPct val="100000"/>
              <a:buChar char="•"/>
            </a:pPr>
            <a:r>
              <a:rPr lang="en-US" dirty="0">
                <a:solidFill>
                  <a:srgbClr val="36454F"/>
                </a:solidFill>
                <a:latin typeface="Times New Roman" panose="02020603050405020304" pitchFamily="18" charset="0"/>
                <a:ea typeface="Times New Roman" pitchFamily="34" charset="-122"/>
                <a:cs typeface="Times New Roman" panose="02020603050405020304" pitchFamily="18" charset="0"/>
              </a:rPr>
              <a:t>Founded 2004 by 28 local governments via IGA; now a 501(c)(3) non-profit</a:t>
            </a:r>
            <a:endParaRPr lang="en-US"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dirty="0">
                <a:solidFill>
                  <a:srgbClr val="36454F"/>
                </a:solidFill>
                <a:latin typeface="Times New Roman" panose="02020603050405020304" pitchFamily="18" charset="0"/>
                <a:ea typeface="Times New Roman" pitchFamily="34" charset="-122"/>
                <a:cs typeface="Times New Roman" panose="02020603050405020304" pitchFamily="18" charset="0"/>
              </a:rPr>
              <a:t>Mission: advocate for improvements on the I-70 mountain corridor through joint public–private transportation management</a:t>
            </a:r>
            <a:endParaRPr lang="en-US"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dirty="0">
                <a:solidFill>
                  <a:srgbClr val="36454F"/>
                </a:solidFill>
                <a:latin typeface="Times New Roman" panose="02020603050405020304" pitchFamily="18" charset="0"/>
                <a:ea typeface="Times New Roman" pitchFamily="34" charset="-122"/>
                <a:cs typeface="Times New Roman" panose="02020603050405020304" pitchFamily="18" charset="0"/>
              </a:rPr>
              <a:t>Convenes CDOT, CSP, industry, legislators, and local jurisdictions</a:t>
            </a:r>
            <a:endParaRPr lang="en-US"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dirty="0">
                <a:solidFill>
                  <a:srgbClr val="36454F"/>
                </a:solidFill>
                <a:latin typeface="Times New Roman" panose="02020603050405020304" pitchFamily="18" charset="0"/>
                <a:ea typeface="Times New Roman" pitchFamily="34" charset="-122"/>
                <a:cs typeface="Times New Roman" panose="02020603050405020304" pitchFamily="18" charset="0"/>
              </a:rPr>
              <a:t>Promoted SB24-100, codifying TLR in state law</a:t>
            </a:r>
            <a:endParaRPr lang="en-US" dirty="0">
              <a:latin typeface="Times New Roman" panose="02020603050405020304" pitchFamily="18" charset="0"/>
              <a:cs typeface="Times New Roman" panose="02020603050405020304" pitchFamily="18" charset="0"/>
            </a:endParaRPr>
          </a:p>
        </p:txBody>
      </p:sp>
      <p:sp>
        <p:nvSpPr>
          <p:cNvPr id="12" name="Text 10"/>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3" name="Text 11"/>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4 / 17</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Literature Review: Two Streams of Research</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Both inform what we know about truck lane restriction strategies (TLRS)</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45920"/>
            <a:ext cx="5440680" cy="4206240"/>
          </a:xfrm>
          <a:prstGeom prst="rect">
            <a:avLst/>
          </a:prstGeom>
          <a:solidFill>
            <a:srgbClr val="F5F6F8"/>
          </a:solidFill>
          <a:ln w="12700">
            <a:solidFill>
              <a:srgbClr val="F5F6F8"/>
            </a:solidFill>
            <a:prstDash val="solid"/>
          </a:ln>
        </p:spPr>
        <p:txBody>
          <a:bodyPr/>
          <a:lstStyle/>
          <a:p>
            <a:endParaRPr lang="en-US" dirty="0"/>
          </a:p>
        </p:txBody>
      </p:sp>
      <p:sp>
        <p:nvSpPr>
          <p:cNvPr id="6" name="Shape 4"/>
          <p:cNvSpPr/>
          <p:nvPr/>
        </p:nvSpPr>
        <p:spPr>
          <a:xfrm>
            <a:off x="548640" y="1691640"/>
            <a:ext cx="5440680" cy="457200"/>
          </a:xfrm>
          <a:prstGeom prst="rect">
            <a:avLst/>
          </a:prstGeom>
          <a:solidFill>
            <a:srgbClr val="2C5F7A"/>
          </a:solidFill>
          <a:ln w="12700">
            <a:solidFill>
              <a:srgbClr val="2C5F7A"/>
            </a:solidFill>
            <a:prstDash val="solid"/>
          </a:ln>
        </p:spPr>
        <p:txBody>
          <a:bodyPr/>
          <a:lstStyle/>
          <a:p>
            <a:endParaRPr lang="en-US" dirty="0"/>
          </a:p>
        </p:txBody>
      </p:sp>
      <p:sp>
        <p:nvSpPr>
          <p:cNvPr id="7" name="Text 5"/>
          <p:cNvSpPr/>
          <p:nvPr/>
        </p:nvSpPr>
        <p:spPr>
          <a:xfrm>
            <a:off x="777240" y="1691640"/>
            <a:ext cx="5212080" cy="457200"/>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MODELING STUDIES</a:t>
            </a:r>
            <a:endParaRPr lang="en-US" sz="1600" dirty="0"/>
          </a:p>
        </p:txBody>
      </p:sp>
      <p:sp>
        <p:nvSpPr>
          <p:cNvPr id="8" name="Text 6"/>
          <p:cNvSpPr/>
          <p:nvPr/>
        </p:nvSpPr>
        <p:spPr>
          <a:xfrm>
            <a:off x="868680" y="2331720"/>
            <a:ext cx="4983480" cy="3383280"/>
          </a:xfrm>
          <a:prstGeom prst="rect">
            <a:avLst/>
          </a:prstGeom>
          <a:noFill/>
          <a:ln/>
        </p:spPr>
        <p:txBody>
          <a:bodyPr wrap="square" lIns="0" tIns="0" rIns="0" bIns="0" rtlCol="0" anchor="t"/>
          <a:lstStyle/>
          <a:p>
            <a:pPr marL="342900" indent="-342900">
              <a:spcAft>
                <a:spcPts val="1000"/>
              </a:spcAft>
              <a:buSzPct val="100000"/>
              <a:buChar char="•"/>
            </a:pPr>
            <a:r>
              <a:rPr lang="en-US" sz="2000" dirty="0">
                <a:solidFill>
                  <a:srgbClr val="36454F"/>
                </a:solidFill>
                <a:latin typeface="Times New Roman" panose="02020603050405020304" pitchFamily="18" charset="0"/>
                <a:ea typeface="Times New Roman" pitchFamily="34" charset="-122"/>
                <a:cs typeface="Times New Roman" panose="02020603050405020304" pitchFamily="18" charset="0"/>
              </a:rPr>
              <a:t>Computer simulations across thousands of scenarios</a:t>
            </a:r>
            <a:endParaRPr lang="en-US" sz="2000" dirty="0">
              <a:latin typeface="Times New Roman" panose="02020603050405020304" pitchFamily="18" charset="0"/>
              <a:cs typeface="Times New Roman" panose="02020603050405020304" pitchFamily="18" charset="0"/>
            </a:endParaRPr>
          </a:p>
          <a:p>
            <a:pPr marL="342900" indent="-342900">
              <a:spcAft>
                <a:spcPts val="1000"/>
              </a:spcAft>
              <a:buSzPct val="100000"/>
              <a:buChar char="•"/>
            </a:pPr>
            <a:r>
              <a:rPr lang="en-US" sz="2000" dirty="0">
                <a:solidFill>
                  <a:srgbClr val="36454F"/>
                </a:solidFill>
                <a:latin typeface="Times New Roman" panose="02020603050405020304" pitchFamily="18" charset="0"/>
                <a:ea typeface="Times New Roman" pitchFamily="34" charset="-122"/>
                <a:cs typeface="Times New Roman" panose="02020603050405020304" pitchFamily="18" charset="0"/>
              </a:rPr>
              <a:t>Optimize traffic flow; measure speed, throughput, conflict potential</a:t>
            </a:r>
            <a:endParaRPr lang="en-US" sz="2000" dirty="0">
              <a:latin typeface="Times New Roman" panose="02020603050405020304" pitchFamily="18" charset="0"/>
              <a:cs typeface="Times New Roman" panose="02020603050405020304" pitchFamily="18" charset="0"/>
            </a:endParaRPr>
          </a:p>
          <a:p>
            <a:pPr marL="342900" indent="-342900">
              <a:spcAft>
                <a:spcPts val="1000"/>
              </a:spcAft>
              <a:buSzPct val="100000"/>
              <a:buChar char="•"/>
            </a:pPr>
            <a:r>
              <a:rPr lang="en-US" sz="2000" dirty="0">
                <a:solidFill>
                  <a:srgbClr val="36454F"/>
                </a:solidFill>
                <a:latin typeface="Times New Roman" panose="02020603050405020304" pitchFamily="18" charset="0"/>
                <a:ea typeface="Times New Roman" pitchFamily="34" charset="-122"/>
                <a:cs typeface="Times New Roman" panose="02020603050405020304" pitchFamily="18" charset="0"/>
              </a:rPr>
              <a:t>Newer field, increasingly refined as computing power grows</a:t>
            </a:r>
            <a:endParaRPr lang="en-US" sz="2000" dirty="0">
              <a:latin typeface="Times New Roman" panose="02020603050405020304" pitchFamily="18" charset="0"/>
              <a:cs typeface="Times New Roman" panose="02020603050405020304" pitchFamily="18" charset="0"/>
            </a:endParaRPr>
          </a:p>
          <a:p>
            <a:pPr marL="342900" indent="-342900">
              <a:spcAft>
                <a:spcPts val="1000"/>
              </a:spcAft>
              <a:buSzPct val="100000"/>
              <a:buChar char="•"/>
            </a:pPr>
            <a:r>
              <a:rPr lang="en-US" sz="2000" dirty="0">
                <a:solidFill>
                  <a:srgbClr val="36454F"/>
                </a:solidFill>
                <a:latin typeface="Times New Roman" panose="02020603050405020304" pitchFamily="18" charset="0"/>
                <a:ea typeface="Times New Roman" pitchFamily="34" charset="-122"/>
                <a:cs typeface="Times New Roman" panose="02020603050405020304" pitchFamily="18" charset="0"/>
              </a:rPr>
              <a:t>Surrogate measures (time-to-collision, lane changes) substitute for rare crash events</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6172200" y="1691640"/>
            <a:ext cx="5440680" cy="4206240"/>
          </a:xfrm>
          <a:prstGeom prst="rect">
            <a:avLst/>
          </a:prstGeom>
          <a:solidFill>
            <a:srgbClr val="F5F6F8"/>
          </a:solidFill>
          <a:ln w="12700">
            <a:solidFill>
              <a:srgbClr val="F5F6F8"/>
            </a:solidFill>
            <a:prstDash val="solid"/>
          </a:ln>
        </p:spPr>
        <p:txBody>
          <a:bodyPr/>
          <a:lstStyle/>
          <a:p>
            <a:endParaRPr lang="en-US" dirty="0"/>
          </a:p>
        </p:txBody>
      </p:sp>
      <p:sp>
        <p:nvSpPr>
          <p:cNvPr id="10" name="Shape 8"/>
          <p:cNvSpPr/>
          <p:nvPr/>
        </p:nvSpPr>
        <p:spPr>
          <a:xfrm>
            <a:off x="6172200" y="1691640"/>
            <a:ext cx="5440680" cy="457200"/>
          </a:xfrm>
          <a:prstGeom prst="rect">
            <a:avLst/>
          </a:prstGeom>
          <a:solidFill>
            <a:srgbClr val="C8412C"/>
          </a:solidFill>
          <a:ln w="12700">
            <a:solidFill>
              <a:srgbClr val="C8412C"/>
            </a:solidFill>
            <a:prstDash val="solid"/>
          </a:ln>
        </p:spPr>
        <p:txBody>
          <a:bodyPr/>
          <a:lstStyle/>
          <a:p>
            <a:endParaRPr lang="en-US" dirty="0"/>
          </a:p>
        </p:txBody>
      </p:sp>
      <p:sp>
        <p:nvSpPr>
          <p:cNvPr id="11" name="Text 9"/>
          <p:cNvSpPr/>
          <p:nvPr/>
        </p:nvSpPr>
        <p:spPr>
          <a:xfrm>
            <a:off x="6400800" y="1691640"/>
            <a:ext cx="5212080" cy="457200"/>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CRASH DATA STUDIES</a:t>
            </a:r>
            <a:endParaRPr lang="en-US" sz="1600" dirty="0"/>
          </a:p>
        </p:txBody>
      </p:sp>
      <p:sp>
        <p:nvSpPr>
          <p:cNvPr id="12" name="Text 10"/>
          <p:cNvSpPr/>
          <p:nvPr/>
        </p:nvSpPr>
        <p:spPr>
          <a:xfrm>
            <a:off x="6492240" y="2331720"/>
            <a:ext cx="4983480" cy="3383280"/>
          </a:xfrm>
          <a:prstGeom prst="rect">
            <a:avLst/>
          </a:prstGeom>
          <a:noFill/>
          <a:ln/>
        </p:spPr>
        <p:txBody>
          <a:bodyPr wrap="square" lIns="0" tIns="0" rIns="0" bIns="0" rtlCol="0" anchor="t"/>
          <a:lstStyle/>
          <a:p>
            <a:pPr marL="342900" indent="-342900">
              <a:spcAft>
                <a:spcPts val="1000"/>
              </a:spcAft>
              <a:buSzPct val="100000"/>
              <a:buChar char="•"/>
            </a:pPr>
            <a:r>
              <a:rPr lang="en-US" sz="2000" dirty="0">
                <a:solidFill>
                  <a:srgbClr val="36454F"/>
                </a:solidFill>
                <a:latin typeface="Times New Roman" pitchFamily="34" charset="0"/>
                <a:ea typeface="Times New Roman" pitchFamily="34" charset="-122"/>
                <a:cs typeface="Times New Roman" pitchFamily="34" charset="-120"/>
              </a:rPr>
              <a:t>Direct study of actual crash events</a:t>
            </a:r>
            <a:endParaRPr lang="en-US" sz="2000" dirty="0"/>
          </a:p>
          <a:p>
            <a:pPr marL="342900" indent="-342900">
              <a:spcAft>
                <a:spcPts val="1000"/>
              </a:spcAft>
              <a:buSzPct val="100000"/>
              <a:buChar char="•"/>
            </a:pPr>
            <a:r>
              <a:rPr lang="en-US" sz="2000" dirty="0">
                <a:solidFill>
                  <a:srgbClr val="36454F"/>
                </a:solidFill>
                <a:latin typeface="Times New Roman" pitchFamily="34" charset="0"/>
                <a:ea typeface="Times New Roman" pitchFamily="34" charset="-122"/>
                <a:cs typeface="Times New Roman" pitchFamily="34" charset="-120"/>
              </a:rPr>
              <a:t>"Gold standard" — directly correlated to fatality, injury, property damage</a:t>
            </a:r>
            <a:endParaRPr lang="en-US" sz="2000" dirty="0"/>
          </a:p>
          <a:p>
            <a:pPr marL="342900" indent="-342900">
              <a:spcAft>
                <a:spcPts val="1000"/>
              </a:spcAft>
              <a:buSzPct val="100000"/>
              <a:buChar char="•"/>
            </a:pPr>
            <a:r>
              <a:rPr lang="en-US" sz="2000" dirty="0">
                <a:solidFill>
                  <a:srgbClr val="36454F"/>
                </a:solidFill>
                <a:latin typeface="Times New Roman" pitchFamily="34" charset="0"/>
                <a:ea typeface="Times New Roman" pitchFamily="34" charset="-122"/>
                <a:cs typeface="Times New Roman" pitchFamily="34" charset="-120"/>
              </a:rPr>
              <a:t>Place-specific; supports CDOT's Level of Service of Safety (LOSS) maps</a:t>
            </a:r>
            <a:endParaRPr lang="en-US" sz="2000" dirty="0"/>
          </a:p>
          <a:p>
            <a:pPr marL="342900" indent="-342900">
              <a:spcAft>
                <a:spcPts val="1000"/>
              </a:spcAft>
              <a:buSzPct val="100000"/>
              <a:buChar char="•"/>
            </a:pPr>
            <a:r>
              <a:rPr lang="en-US" sz="2000" dirty="0">
                <a:solidFill>
                  <a:srgbClr val="36454F"/>
                </a:solidFill>
                <a:latin typeface="Times New Roman" pitchFamily="34" charset="0"/>
                <a:ea typeface="Times New Roman" pitchFamily="34" charset="-122"/>
                <a:cs typeface="Times New Roman" pitchFamily="34" charset="-120"/>
              </a:rPr>
              <a:t>Limitation: low frequency of crashes weakens statistical power at site level</a:t>
            </a:r>
            <a:endParaRPr lang="en-US" sz="2000" dirty="0"/>
          </a:p>
        </p:txBody>
      </p:sp>
      <p:sp>
        <p:nvSpPr>
          <p:cNvPr id="13" name="Text 11"/>
          <p:cNvSpPr/>
          <p:nvPr/>
        </p:nvSpPr>
        <p:spPr>
          <a:xfrm>
            <a:off x="548640" y="6080760"/>
            <a:ext cx="11064240" cy="320040"/>
          </a:xfrm>
          <a:prstGeom prst="rect">
            <a:avLst/>
          </a:prstGeom>
          <a:noFill/>
          <a:ln/>
        </p:spPr>
        <p:txBody>
          <a:bodyPr wrap="square" lIns="0" tIns="0" rIns="0" bIns="0" rtlCol="0" anchor="ctr"/>
          <a:lstStyle/>
          <a:p>
            <a:pPr marL="0" indent="0" algn="ctr">
              <a:buNone/>
            </a:pPr>
            <a:r>
              <a:rPr lang="en-US" sz="1600" i="1" dirty="0">
                <a:solidFill>
                  <a:srgbClr val="1A1D23"/>
                </a:solidFill>
                <a:latin typeface="Times New Roman" pitchFamily="34" charset="0"/>
                <a:ea typeface="Times New Roman" pitchFamily="34" charset="-122"/>
                <a:cs typeface="Times New Roman" pitchFamily="34" charset="-120"/>
              </a:rPr>
              <a:t>This project draws primarily from crash data analysis, while leveraging insights from the modeling literature.</a:t>
            </a:r>
            <a:endParaRPr lang="en-US" sz="1600" dirty="0"/>
          </a:p>
        </p:txBody>
      </p:sp>
      <p:sp>
        <p:nvSpPr>
          <p:cNvPr id="14" name="Text 12"/>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5" name="Text 13"/>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5 / 17</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Modeling Studies: Key Findings</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Why the literature supports separating trucks from other vehicles</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640080" y="1783080"/>
            <a:ext cx="777240" cy="777240"/>
          </a:xfrm>
          <a:prstGeom prst="ellipse">
            <a:avLst/>
          </a:prstGeom>
          <a:solidFill>
            <a:srgbClr val="2C5F7A"/>
          </a:solidFill>
          <a:ln w="12700">
            <a:solidFill>
              <a:srgbClr val="2C5F7A"/>
            </a:solidFill>
            <a:prstDash val="solid"/>
          </a:ln>
        </p:spPr>
        <p:txBody>
          <a:bodyPr/>
          <a:lstStyle/>
          <a:p>
            <a:endParaRPr lang="en-US" dirty="0"/>
          </a:p>
        </p:txBody>
      </p:sp>
      <p:sp>
        <p:nvSpPr>
          <p:cNvPr id="6" name="Text 4"/>
          <p:cNvSpPr/>
          <p:nvPr/>
        </p:nvSpPr>
        <p:spPr>
          <a:xfrm>
            <a:off x="640080" y="1783080"/>
            <a:ext cx="777240" cy="777240"/>
          </a:xfrm>
          <a:prstGeom prst="rect">
            <a:avLst/>
          </a:prstGeom>
          <a:noFill/>
          <a:ln/>
        </p:spPr>
        <p:txBody>
          <a:bodyPr wrap="square" lIns="0" tIns="0" rIns="0" bIns="0" rtlCol="0" anchor="ctr"/>
          <a:lstStyle/>
          <a:p>
            <a:pPr marL="0" indent="0" algn="ctr">
              <a:buNone/>
            </a:pPr>
            <a:r>
              <a:rPr lang="en-US" sz="2800" b="1" dirty="0">
                <a:solidFill>
                  <a:srgbClr val="FFFFFF"/>
                </a:solidFill>
                <a:latin typeface="Times New Roman" pitchFamily="34" charset="0"/>
                <a:ea typeface="Times New Roman" pitchFamily="34" charset="-122"/>
                <a:cs typeface="Times New Roman" pitchFamily="34" charset="-120"/>
              </a:rPr>
              <a:t>1</a:t>
            </a:r>
            <a:endParaRPr lang="en-US" sz="2800" dirty="0"/>
          </a:p>
        </p:txBody>
      </p:sp>
      <p:sp>
        <p:nvSpPr>
          <p:cNvPr id="7" name="Text 5"/>
          <p:cNvSpPr/>
          <p:nvPr/>
        </p:nvSpPr>
        <p:spPr>
          <a:xfrm>
            <a:off x="1691640" y="1691640"/>
            <a:ext cx="9921240" cy="384048"/>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Lane separation reduces conflict</a:t>
            </a:r>
            <a:endParaRPr lang="en-US" dirty="0"/>
          </a:p>
        </p:txBody>
      </p:sp>
      <p:sp>
        <p:nvSpPr>
          <p:cNvPr id="8" name="Text 6"/>
          <p:cNvSpPr/>
          <p:nvPr/>
        </p:nvSpPr>
        <p:spPr>
          <a:xfrm>
            <a:off x="1691640" y="2103120"/>
            <a:ext cx="9921240" cy="105156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Park (2024): Among all interventions, "lane separation by vehicle type" had the greatest impact on truck crash reduction.</a:t>
            </a:r>
            <a:endParaRPr lang="en-US" sz="1600" dirty="0"/>
          </a:p>
          <a:p>
            <a:pPr marL="0" indent="0">
              <a:buNone/>
            </a:pPr>
            <a:r>
              <a:rPr lang="en-US" sz="1600" dirty="0">
                <a:solidFill>
                  <a:srgbClr val="36454F"/>
                </a:solidFill>
                <a:latin typeface="Times New Roman" pitchFamily="34" charset="0"/>
                <a:ea typeface="Times New Roman" pitchFamily="34" charset="-122"/>
                <a:cs typeface="Times New Roman" pitchFamily="34" charset="-120"/>
              </a:rPr>
              <a:t>El-Tantawy (2009): Restricting trucks from the fastest lane on a 3-lane freeway most consistently reduced conflicts.</a:t>
            </a:r>
            <a:endParaRPr lang="en-US" sz="1600" dirty="0"/>
          </a:p>
        </p:txBody>
      </p:sp>
      <p:sp>
        <p:nvSpPr>
          <p:cNvPr id="9" name="Shape 7"/>
          <p:cNvSpPr/>
          <p:nvPr/>
        </p:nvSpPr>
        <p:spPr>
          <a:xfrm>
            <a:off x="640080" y="3291840"/>
            <a:ext cx="777240" cy="777240"/>
          </a:xfrm>
          <a:prstGeom prst="ellipse">
            <a:avLst/>
          </a:prstGeom>
          <a:solidFill>
            <a:srgbClr val="2C5F7A"/>
          </a:solidFill>
          <a:ln w="12700">
            <a:solidFill>
              <a:srgbClr val="2C5F7A"/>
            </a:solidFill>
            <a:prstDash val="solid"/>
          </a:ln>
        </p:spPr>
        <p:txBody>
          <a:bodyPr/>
          <a:lstStyle/>
          <a:p>
            <a:endParaRPr lang="en-US" dirty="0"/>
          </a:p>
        </p:txBody>
      </p:sp>
      <p:sp>
        <p:nvSpPr>
          <p:cNvPr id="10" name="Text 8"/>
          <p:cNvSpPr/>
          <p:nvPr/>
        </p:nvSpPr>
        <p:spPr>
          <a:xfrm>
            <a:off x="640080" y="3291840"/>
            <a:ext cx="777240" cy="777240"/>
          </a:xfrm>
          <a:prstGeom prst="rect">
            <a:avLst/>
          </a:prstGeom>
          <a:noFill/>
          <a:ln/>
        </p:spPr>
        <p:txBody>
          <a:bodyPr wrap="square" lIns="0" tIns="0" rIns="0" bIns="0" rtlCol="0" anchor="ctr"/>
          <a:lstStyle/>
          <a:p>
            <a:pPr marL="0" indent="0" algn="ctr">
              <a:buNone/>
            </a:pPr>
            <a:r>
              <a:rPr lang="en-US" sz="2800" b="1" dirty="0">
                <a:solidFill>
                  <a:srgbClr val="FFFFFF"/>
                </a:solidFill>
                <a:latin typeface="Times New Roman" pitchFamily="34" charset="0"/>
                <a:ea typeface="Times New Roman" pitchFamily="34" charset="-122"/>
                <a:cs typeface="Times New Roman" pitchFamily="34" charset="-120"/>
              </a:rPr>
              <a:t>2</a:t>
            </a:r>
            <a:endParaRPr lang="en-US" sz="2800" dirty="0"/>
          </a:p>
        </p:txBody>
      </p:sp>
      <p:sp>
        <p:nvSpPr>
          <p:cNvPr id="11" name="Text 9"/>
          <p:cNvSpPr/>
          <p:nvPr/>
        </p:nvSpPr>
        <p:spPr>
          <a:xfrm>
            <a:off x="1691640" y="3200400"/>
            <a:ext cx="9921240" cy="384048"/>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Lane changes create a potential for vehicle conflicts</a:t>
            </a:r>
            <a:endParaRPr lang="en-US" dirty="0"/>
          </a:p>
        </p:txBody>
      </p:sp>
      <p:sp>
        <p:nvSpPr>
          <p:cNvPr id="12" name="Text 10"/>
          <p:cNvSpPr/>
          <p:nvPr/>
        </p:nvSpPr>
        <p:spPr>
          <a:xfrm>
            <a:off x="1691640" y="3611880"/>
            <a:ext cx="9921240" cy="105156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Ma (2023): Approximately 75% of traffic accidents stem from driver lane-change errors.</a:t>
            </a:r>
            <a:endParaRPr lang="en-US" sz="1600" dirty="0"/>
          </a:p>
          <a:p>
            <a:pPr marL="0" indent="0">
              <a:buNone/>
            </a:pPr>
            <a:r>
              <a:rPr lang="en-US" sz="1600" dirty="0">
                <a:solidFill>
                  <a:srgbClr val="36454F"/>
                </a:solidFill>
                <a:latin typeface="Times New Roman" pitchFamily="34" charset="0"/>
                <a:ea typeface="Times New Roman" pitchFamily="34" charset="-122"/>
                <a:cs typeface="Times New Roman" pitchFamily="34" charset="-120"/>
              </a:rPr>
              <a:t>Reducing oscillation and shock waves from lane changes is a core pathway to safety.</a:t>
            </a:r>
            <a:endParaRPr lang="en-US" sz="1600" dirty="0"/>
          </a:p>
        </p:txBody>
      </p:sp>
      <p:sp>
        <p:nvSpPr>
          <p:cNvPr id="13" name="Shape 11"/>
          <p:cNvSpPr/>
          <p:nvPr/>
        </p:nvSpPr>
        <p:spPr>
          <a:xfrm>
            <a:off x="640080" y="4800600"/>
            <a:ext cx="777240" cy="777240"/>
          </a:xfrm>
          <a:prstGeom prst="ellipse">
            <a:avLst/>
          </a:prstGeom>
          <a:solidFill>
            <a:srgbClr val="2C5F7A"/>
          </a:solidFill>
          <a:ln w="12700">
            <a:solidFill>
              <a:srgbClr val="2C5F7A"/>
            </a:solidFill>
            <a:prstDash val="solid"/>
          </a:ln>
        </p:spPr>
        <p:txBody>
          <a:bodyPr/>
          <a:lstStyle/>
          <a:p>
            <a:endParaRPr lang="en-US" dirty="0"/>
          </a:p>
        </p:txBody>
      </p:sp>
      <p:sp>
        <p:nvSpPr>
          <p:cNvPr id="14" name="Text 12"/>
          <p:cNvSpPr/>
          <p:nvPr/>
        </p:nvSpPr>
        <p:spPr>
          <a:xfrm>
            <a:off x="640080" y="4800600"/>
            <a:ext cx="777240" cy="777240"/>
          </a:xfrm>
          <a:prstGeom prst="rect">
            <a:avLst/>
          </a:prstGeom>
          <a:noFill/>
          <a:ln/>
        </p:spPr>
        <p:txBody>
          <a:bodyPr wrap="square" lIns="0" tIns="0" rIns="0" bIns="0" rtlCol="0" anchor="ctr"/>
          <a:lstStyle/>
          <a:p>
            <a:pPr marL="0" indent="0" algn="ctr">
              <a:buNone/>
            </a:pPr>
            <a:r>
              <a:rPr lang="en-US" sz="2800" b="1" dirty="0">
                <a:solidFill>
                  <a:srgbClr val="FFFFFF"/>
                </a:solidFill>
                <a:latin typeface="Times New Roman" pitchFamily="34" charset="0"/>
                <a:ea typeface="Times New Roman" pitchFamily="34" charset="-122"/>
                <a:cs typeface="Times New Roman" pitchFamily="34" charset="-120"/>
              </a:rPr>
              <a:t>3</a:t>
            </a:r>
            <a:endParaRPr lang="en-US" sz="2800" dirty="0"/>
          </a:p>
        </p:txBody>
      </p:sp>
      <p:sp>
        <p:nvSpPr>
          <p:cNvPr id="15" name="Text 13"/>
          <p:cNvSpPr/>
          <p:nvPr/>
        </p:nvSpPr>
        <p:spPr>
          <a:xfrm>
            <a:off x="1691640" y="4709160"/>
            <a:ext cx="9921240" cy="384048"/>
          </a:xfrm>
          <a:prstGeom prst="rect">
            <a:avLst/>
          </a:prstGeom>
          <a:noFill/>
          <a:ln/>
        </p:spPr>
        <p:txBody>
          <a:bodyPr wrap="square" lIns="0" tIns="0" rIns="0" bIns="0" rtlCol="0" anchor="ctr"/>
          <a:lstStyle/>
          <a:p>
            <a:pPr marL="0" indent="0">
              <a:buNone/>
            </a:pPr>
            <a:r>
              <a:rPr lang="en-US" b="1" dirty="0">
                <a:solidFill>
                  <a:srgbClr val="1A1D23"/>
                </a:solidFill>
                <a:latin typeface="Times New Roman" pitchFamily="34" charset="0"/>
                <a:ea typeface="Times New Roman" pitchFamily="34" charset="-122"/>
                <a:cs typeface="Times New Roman" pitchFamily="34" charset="-120"/>
              </a:rPr>
              <a:t>Speed homogeneity matters</a:t>
            </a:r>
            <a:endParaRPr lang="en-US" dirty="0"/>
          </a:p>
        </p:txBody>
      </p:sp>
      <p:sp>
        <p:nvSpPr>
          <p:cNvPr id="16" name="Text 14"/>
          <p:cNvSpPr/>
          <p:nvPr/>
        </p:nvSpPr>
        <p:spPr>
          <a:xfrm>
            <a:off x="1691640" y="5120640"/>
            <a:ext cx="9921240" cy="105156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Choi (2014): Truck lane restrictions "make the traffic stream more homogeneous" — speed variation decreases.</a:t>
            </a:r>
            <a:endParaRPr lang="en-US" sz="1600" dirty="0"/>
          </a:p>
          <a:p>
            <a:pPr marL="0" indent="0">
              <a:buNone/>
            </a:pPr>
            <a:r>
              <a:rPr lang="en-US" sz="1600" dirty="0">
                <a:solidFill>
                  <a:srgbClr val="36454F"/>
                </a:solidFill>
                <a:latin typeface="Times New Roman" pitchFamily="34" charset="0"/>
                <a:ea typeface="Times New Roman" pitchFamily="34" charset="-122"/>
                <a:cs typeface="Times New Roman" pitchFamily="34" charset="-120"/>
              </a:rPr>
              <a:t>Largest safety benefits occur on freeways with adverse weather, downhill grades, tunnels, and bridges.</a:t>
            </a:r>
            <a:endParaRPr lang="en-US" sz="1600" dirty="0"/>
          </a:p>
        </p:txBody>
      </p:sp>
      <p:sp>
        <p:nvSpPr>
          <p:cNvPr id="17" name="Text 15"/>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8" name="Text 16"/>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6 / 17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Crash Data Studies &amp; CDOT's LOSS Map</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Place-specific data identifies high-risk segments</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pic>
        <p:nvPicPr>
          <p:cNvPr id="5" name="Image 0" descr="/home/claude/photos/loss_map.jpg"/>
          <p:cNvPicPr>
            <a:picLocks noChangeAspect="1"/>
          </p:cNvPicPr>
          <p:nvPr/>
        </p:nvPicPr>
        <p:blipFill>
          <a:blip r:embed="rId3"/>
          <a:srcRect/>
          <a:stretch/>
        </p:blipFill>
        <p:spPr>
          <a:xfrm>
            <a:off x="548640" y="1645920"/>
            <a:ext cx="6400800" cy="4206240"/>
          </a:xfrm>
          <a:prstGeom prst="rect">
            <a:avLst/>
          </a:prstGeom>
        </p:spPr>
      </p:pic>
      <p:sp>
        <p:nvSpPr>
          <p:cNvPr id="6" name="Text 3"/>
          <p:cNvSpPr/>
          <p:nvPr/>
        </p:nvSpPr>
        <p:spPr>
          <a:xfrm>
            <a:off x="0" y="5917721"/>
            <a:ext cx="6400800" cy="228600"/>
          </a:xfrm>
          <a:prstGeom prst="rect">
            <a:avLst/>
          </a:prstGeom>
          <a:noFill/>
          <a:ln/>
        </p:spPr>
        <p:txBody>
          <a:bodyPr wrap="square" lIns="0" tIns="0" rIns="0" bIns="0" rtlCol="0" anchor="ctr"/>
          <a:lstStyle/>
          <a:p>
            <a:pPr marL="0" indent="0" algn="ctr">
              <a:buNone/>
            </a:pPr>
            <a:r>
              <a:rPr lang="en-US" sz="900" i="1" dirty="0">
                <a:solidFill>
                  <a:srgbClr val="5A6470"/>
                </a:solidFill>
                <a:latin typeface="Times New Roman" pitchFamily="34" charset="0"/>
                <a:ea typeface="Times New Roman" pitchFamily="34" charset="-122"/>
                <a:cs typeface="Times New Roman" pitchFamily="34" charset="-120"/>
              </a:rPr>
              <a:t>CDOT Level of Service of Safety (LOSS) Map — Glenwood Canyon</a:t>
            </a:r>
            <a:endParaRPr lang="en-US" sz="900" dirty="0"/>
          </a:p>
        </p:txBody>
      </p:sp>
      <p:sp>
        <p:nvSpPr>
          <p:cNvPr id="7" name="Text 4"/>
          <p:cNvSpPr/>
          <p:nvPr/>
        </p:nvSpPr>
        <p:spPr>
          <a:xfrm>
            <a:off x="7223760" y="1691640"/>
            <a:ext cx="4572000" cy="320040"/>
          </a:xfrm>
          <a:prstGeom prst="rect">
            <a:avLst/>
          </a:prstGeom>
          <a:noFill/>
          <a:ln/>
        </p:spPr>
        <p:txBody>
          <a:bodyPr wrap="square" lIns="0" tIns="0" rIns="0" bIns="0" rtlCol="0" anchor="ctr"/>
          <a:lstStyle/>
          <a:p>
            <a:pPr marL="0" indent="0">
              <a:buNone/>
            </a:pPr>
            <a:r>
              <a:rPr lang="en-US" sz="1400" b="1" kern="0" spc="400" dirty="0">
                <a:solidFill>
                  <a:srgbClr val="C8412C"/>
                </a:solidFill>
                <a:latin typeface="Times New Roman" pitchFamily="34" charset="0"/>
                <a:ea typeface="Times New Roman" pitchFamily="34" charset="-122"/>
                <a:cs typeface="Times New Roman" pitchFamily="34" charset="-120"/>
              </a:rPr>
              <a:t>WHAT THE MAP SHOWS</a:t>
            </a:r>
            <a:endParaRPr lang="en-US" sz="1400" dirty="0"/>
          </a:p>
        </p:txBody>
      </p:sp>
      <p:sp>
        <p:nvSpPr>
          <p:cNvPr id="8" name="Text 5"/>
          <p:cNvSpPr/>
          <p:nvPr/>
        </p:nvSpPr>
        <p:spPr>
          <a:xfrm>
            <a:off x="7223760" y="2103120"/>
            <a:ext cx="4572000" cy="2286000"/>
          </a:xfrm>
          <a:prstGeom prst="rect">
            <a:avLst/>
          </a:prstGeom>
          <a:noFill/>
          <a:ln/>
        </p:spPr>
        <p:txBody>
          <a:bodyPr wrap="square" lIns="0" tIns="0" rIns="0" bIns="0" rtlCol="0" anchor="t"/>
          <a:lstStyle/>
          <a:p>
            <a:pPr marL="0" indent="0">
              <a:buNone/>
            </a:pPr>
            <a:r>
              <a:rPr lang="en-US" sz="1600" dirty="0">
                <a:solidFill>
                  <a:srgbClr val="1A1D23"/>
                </a:solidFill>
                <a:latin typeface="Times New Roman" pitchFamily="34" charset="0"/>
                <a:ea typeface="Times New Roman" pitchFamily="34" charset="-122"/>
                <a:cs typeface="Times New Roman" pitchFamily="34" charset="-120"/>
              </a:rPr>
              <a:t>Three canyon segments rated </a:t>
            </a:r>
            <a:r>
              <a:rPr lang="en-US" sz="1600" b="1" dirty="0">
                <a:solidFill>
                  <a:srgbClr val="C8412C"/>
                </a:solidFill>
                <a:latin typeface="Times New Roman" pitchFamily="34" charset="0"/>
                <a:ea typeface="Times New Roman" pitchFamily="34" charset="-122"/>
                <a:cs typeface="Times New Roman" pitchFamily="34" charset="-120"/>
              </a:rPr>
              <a:t>LOSS Level 4</a:t>
            </a:r>
            <a:r>
              <a:rPr lang="en-US" sz="1600" dirty="0">
                <a:solidFill>
                  <a:srgbClr val="1A1D23"/>
                </a:solidFill>
                <a:latin typeface="Times New Roman" pitchFamily="34" charset="0"/>
                <a:ea typeface="Times New Roman" pitchFamily="34" charset="-122"/>
                <a:cs typeface="Times New Roman" pitchFamily="34" charset="-120"/>
              </a:rPr>
              <a:t> — "high potential for crash reduction" (the highest category)</a:t>
            </a:r>
            <a:endParaRPr lang="en-US" sz="1600" dirty="0"/>
          </a:p>
          <a:p>
            <a:pPr marL="0" indent="0">
              <a:buNone/>
            </a:pPr>
            <a:endParaRPr lang="en-US" sz="1600" dirty="0"/>
          </a:p>
          <a:p>
            <a:pPr marL="0" indent="0">
              <a:buNone/>
            </a:pPr>
            <a:r>
              <a:rPr lang="en-US" sz="1600" dirty="0">
                <a:solidFill>
                  <a:srgbClr val="1A1D23"/>
                </a:solidFill>
                <a:latin typeface="Times New Roman" pitchFamily="34" charset="0"/>
                <a:ea typeface="Times New Roman" pitchFamily="34" charset="-122"/>
                <a:cs typeface="Times New Roman" pitchFamily="34" charset="-120"/>
              </a:rPr>
              <a:t>Adjacent segments rated </a:t>
            </a:r>
            <a:r>
              <a:rPr lang="en-US" sz="1600" b="1" dirty="0">
                <a:solidFill>
                  <a:srgbClr val="E8A33D"/>
                </a:solidFill>
                <a:latin typeface="Times New Roman" pitchFamily="34" charset="0"/>
                <a:ea typeface="Times New Roman" pitchFamily="34" charset="-122"/>
                <a:cs typeface="Times New Roman" pitchFamily="34" charset="-120"/>
              </a:rPr>
              <a:t>LOSS Level 3</a:t>
            </a:r>
            <a:r>
              <a:rPr lang="en-US" sz="1600" dirty="0">
                <a:solidFill>
                  <a:srgbClr val="1A1D23"/>
                </a:solidFill>
                <a:latin typeface="Times New Roman" pitchFamily="34" charset="0"/>
                <a:ea typeface="Times New Roman" pitchFamily="34" charset="-122"/>
                <a:cs typeface="Times New Roman" pitchFamily="34" charset="-120"/>
              </a:rPr>
              <a:t> — moderate-to-high potential</a:t>
            </a:r>
            <a:endParaRPr lang="en-US" sz="1600" dirty="0"/>
          </a:p>
          <a:p>
            <a:pPr marL="0" indent="0">
              <a:buNone/>
            </a:pPr>
            <a:endParaRPr lang="en-US" sz="1600" dirty="0"/>
          </a:p>
          <a:p>
            <a:pPr marL="0" indent="0">
              <a:buNone/>
            </a:pPr>
            <a:r>
              <a:rPr lang="en-US" sz="1600" dirty="0">
                <a:solidFill>
                  <a:srgbClr val="1A1D23"/>
                </a:solidFill>
                <a:latin typeface="Times New Roman" pitchFamily="34" charset="0"/>
                <a:ea typeface="Times New Roman" pitchFamily="34" charset="-122"/>
                <a:cs typeface="Times New Roman" pitchFamily="34" charset="-120"/>
              </a:rPr>
              <a:t>Roughly half the canyon meets Liu's definition of a </a:t>
            </a:r>
            <a:r>
              <a:rPr lang="en-US" sz="1600" i="1" dirty="0">
                <a:solidFill>
                  <a:srgbClr val="1A1D23"/>
                </a:solidFill>
                <a:latin typeface="Times New Roman" pitchFamily="34" charset="0"/>
                <a:ea typeface="Times New Roman" pitchFamily="34" charset="-122"/>
                <a:cs typeface="Times New Roman" pitchFamily="34" charset="-120"/>
              </a:rPr>
              <a:t>"constrained or high-risk corridor"</a:t>
            </a:r>
            <a:endParaRPr lang="en-US" sz="1600" dirty="0"/>
          </a:p>
        </p:txBody>
      </p:sp>
      <p:sp>
        <p:nvSpPr>
          <p:cNvPr id="9" name="Shape 6"/>
          <p:cNvSpPr/>
          <p:nvPr/>
        </p:nvSpPr>
        <p:spPr>
          <a:xfrm>
            <a:off x="7223760" y="4572000"/>
            <a:ext cx="4572000" cy="1417320"/>
          </a:xfrm>
          <a:prstGeom prst="rect">
            <a:avLst/>
          </a:prstGeom>
          <a:solidFill>
            <a:srgbClr val="F5F6F8"/>
          </a:solidFill>
          <a:ln w="12700">
            <a:solidFill>
              <a:srgbClr val="F5F6F8"/>
            </a:solidFill>
            <a:prstDash val="solid"/>
          </a:ln>
        </p:spPr>
        <p:txBody>
          <a:bodyPr/>
          <a:lstStyle/>
          <a:p>
            <a:endParaRPr lang="en-US" dirty="0"/>
          </a:p>
        </p:txBody>
      </p:sp>
      <p:sp>
        <p:nvSpPr>
          <p:cNvPr id="10" name="Text 7"/>
          <p:cNvSpPr/>
          <p:nvPr/>
        </p:nvSpPr>
        <p:spPr>
          <a:xfrm>
            <a:off x="7360920" y="4663440"/>
            <a:ext cx="4389120" cy="292608"/>
          </a:xfrm>
          <a:prstGeom prst="rect">
            <a:avLst/>
          </a:prstGeom>
          <a:noFill/>
          <a:ln/>
        </p:spPr>
        <p:txBody>
          <a:bodyPr wrap="square" lIns="0" tIns="0" rIns="0" bIns="0" rtlCol="0" anchor="ctr"/>
          <a:lstStyle/>
          <a:p>
            <a:pPr marL="0" indent="0">
              <a:buNone/>
            </a:pPr>
            <a:r>
              <a:rPr lang="en-US" b="1" dirty="0">
                <a:solidFill>
                  <a:srgbClr val="2C5F7A"/>
                </a:solidFill>
                <a:latin typeface="Times New Roman" pitchFamily="34" charset="0"/>
                <a:ea typeface="Times New Roman" pitchFamily="34" charset="-122"/>
                <a:cs typeface="Times New Roman" pitchFamily="34" charset="-120"/>
              </a:rPr>
              <a:t>Methodological precedent</a:t>
            </a:r>
            <a:endParaRPr lang="en-US" dirty="0"/>
          </a:p>
        </p:txBody>
      </p:sp>
      <p:sp>
        <p:nvSpPr>
          <p:cNvPr id="11" name="Text 8"/>
          <p:cNvSpPr/>
          <p:nvPr/>
        </p:nvSpPr>
        <p:spPr>
          <a:xfrm>
            <a:off x="7360920" y="4983480"/>
            <a:ext cx="4389120" cy="96012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Choi (2019) used a 3-year before / 3-year after framework. With limited canyon-specific data, this project applies a parallel 2-year before / 2-year after design.</a:t>
            </a:r>
            <a:endParaRPr lang="en-US" sz="1600" dirty="0"/>
          </a:p>
        </p:txBody>
      </p:sp>
      <p:sp>
        <p:nvSpPr>
          <p:cNvPr id="12" name="Text 9"/>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3" name="Text 10"/>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7 / 17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Why the Literature Supports TLR for Glenwood Canyon</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Canyon conditions match the situations where TLRS deliver the most safety benefit</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91640"/>
            <a:ext cx="5486400" cy="457200"/>
          </a:xfrm>
          <a:prstGeom prst="rect">
            <a:avLst/>
          </a:prstGeom>
          <a:solidFill>
            <a:srgbClr val="1A1D23"/>
          </a:solidFill>
          <a:ln w="12700">
            <a:solidFill>
              <a:srgbClr val="1A1D23"/>
            </a:solidFill>
            <a:prstDash val="solid"/>
          </a:ln>
        </p:spPr>
        <p:txBody>
          <a:bodyPr/>
          <a:lstStyle/>
          <a:p>
            <a:endParaRPr lang="en-US" dirty="0"/>
          </a:p>
        </p:txBody>
      </p:sp>
      <p:sp>
        <p:nvSpPr>
          <p:cNvPr id="6" name="Shape 4"/>
          <p:cNvSpPr/>
          <p:nvPr/>
        </p:nvSpPr>
        <p:spPr>
          <a:xfrm>
            <a:off x="6126480" y="1691640"/>
            <a:ext cx="5486400" cy="457200"/>
          </a:xfrm>
          <a:prstGeom prst="rect">
            <a:avLst/>
          </a:prstGeom>
          <a:solidFill>
            <a:srgbClr val="1A1D23"/>
          </a:solidFill>
          <a:ln w="12700">
            <a:solidFill>
              <a:srgbClr val="1A1D23"/>
            </a:solidFill>
            <a:prstDash val="solid"/>
          </a:ln>
        </p:spPr>
        <p:txBody>
          <a:bodyPr/>
          <a:lstStyle/>
          <a:p>
            <a:endParaRPr lang="en-US" dirty="0"/>
          </a:p>
        </p:txBody>
      </p:sp>
      <p:sp>
        <p:nvSpPr>
          <p:cNvPr id="7" name="Text 5"/>
          <p:cNvSpPr/>
          <p:nvPr/>
        </p:nvSpPr>
        <p:spPr>
          <a:xfrm>
            <a:off x="777240" y="1691640"/>
            <a:ext cx="5212080" cy="457200"/>
          </a:xfrm>
          <a:prstGeom prst="rect">
            <a:avLst/>
          </a:prstGeom>
          <a:noFill/>
          <a:ln/>
        </p:spPr>
        <p:txBody>
          <a:bodyPr wrap="square" lIns="0" tIns="0" rIns="0" bIns="0" rtlCol="0" anchor="ctr"/>
          <a:lstStyle/>
          <a:p>
            <a:pPr marL="0" indent="0">
              <a:buNone/>
            </a:pPr>
            <a:r>
              <a:rPr lang="en-US" sz="1200" b="1" kern="0" spc="300" dirty="0">
                <a:solidFill>
                  <a:srgbClr val="FFFFFF"/>
                </a:solidFill>
                <a:latin typeface="Times New Roman" pitchFamily="34" charset="0"/>
                <a:ea typeface="Times New Roman" pitchFamily="34" charset="-122"/>
                <a:cs typeface="Times New Roman" pitchFamily="34" charset="-120"/>
              </a:rPr>
              <a:t>GLENWOOD CANYON CONDITION</a:t>
            </a:r>
            <a:endParaRPr lang="en-US" sz="1200" dirty="0"/>
          </a:p>
        </p:txBody>
      </p:sp>
      <p:sp>
        <p:nvSpPr>
          <p:cNvPr id="8" name="Text 6"/>
          <p:cNvSpPr/>
          <p:nvPr/>
        </p:nvSpPr>
        <p:spPr>
          <a:xfrm>
            <a:off x="6355080" y="1691640"/>
            <a:ext cx="5212080" cy="457200"/>
          </a:xfrm>
          <a:prstGeom prst="rect">
            <a:avLst/>
          </a:prstGeom>
          <a:noFill/>
          <a:ln/>
        </p:spPr>
        <p:txBody>
          <a:bodyPr wrap="square" lIns="0" tIns="0" rIns="0" bIns="0" rtlCol="0" anchor="ctr"/>
          <a:lstStyle/>
          <a:p>
            <a:pPr marL="0" indent="0">
              <a:buNone/>
            </a:pPr>
            <a:r>
              <a:rPr lang="en-US" sz="1200" b="1" kern="0" spc="300" dirty="0">
                <a:solidFill>
                  <a:srgbClr val="FFFFFF"/>
                </a:solidFill>
                <a:latin typeface="Times New Roman" pitchFamily="34" charset="0"/>
                <a:ea typeface="Times New Roman" pitchFamily="34" charset="-122"/>
                <a:cs typeface="Times New Roman" pitchFamily="34" charset="-120"/>
              </a:rPr>
              <a:t>WHAT THE LITERATURE SAYS</a:t>
            </a:r>
            <a:endParaRPr lang="en-US" sz="1200" dirty="0"/>
          </a:p>
        </p:txBody>
      </p:sp>
      <p:sp>
        <p:nvSpPr>
          <p:cNvPr id="9" name="Shape 7"/>
          <p:cNvSpPr/>
          <p:nvPr/>
        </p:nvSpPr>
        <p:spPr>
          <a:xfrm>
            <a:off x="548640" y="2194560"/>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10" name="Shape 8"/>
          <p:cNvSpPr/>
          <p:nvPr/>
        </p:nvSpPr>
        <p:spPr>
          <a:xfrm>
            <a:off x="6126480" y="2194560"/>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11" name="Text 9"/>
          <p:cNvSpPr/>
          <p:nvPr/>
        </p:nvSpPr>
        <p:spPr>
          <a:xfrm>
            <a:off x="777240" y="2194560"/>
            <a:ext cx="5212080" cy="713232"/>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Tight curves, tunnels, bridges</a:t>
            </a:r>
            <a:endParaRPr lang="en-US" sz="1800" dirty="0"/>
          </a:p>
        </p:txBody>
      </p:sp>
      <p:sp>
        <p:nvSpPr>
          <p:cNvPr id="12" name="Text 10"/>
          <p:cNvSpPr/>
          <p:nvPr/>
        </p:nvSpPr>
        <p:spPr>
          <a:xfrm>
            <a:off x="6355080" y="2194560"/>
            <a:ext cx="5212080" cy="713232"/>
          </a:xfrm>
          <a:prstGeom prst="rect">
            <a:avLst/>
          </a:prstGeom>
          <a:noFill/>
          <a:ln/>
        </p:spPr>
        <p:txBody>
          <a:bodyPr wrap="square" lIns="0" tIns="0" rIns="0" bIns="0" rtlCol="0" anchor="ctr"/>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Choi: </a:t>
            </a:r>
            <a:r>
              <a:rPr lang="en-US" sz="1100" dirty="0">
                <a:solidFill>
                  <a:srgbClr val="36454F"/>
                </a:solidFill>
                <a:latin typeface="Times New Roman" pitchFamily="34" charset="0"/>
                <a:ea typeface="Times New Roman" pitchFamily="34" charset="-122"/>
                <a:cs typeface="Times New Roman" pitchFamily="34" charset="-120"/>
              </a:rPr>
              <a:t>largest TLRS safety benefits on segments with tunnels, bridges, downhill grades</a:t>
            </a:r>
            <a:endParaRPr lang="en-US" sz="1100" dirty="0"/>
          </a:p>
        </p:txBody>
      </p:sp>
      <p:sp>
        <p:nvSpPr>
          <p:cNvPr id="13" name="Shape 11"/>
          <p:cNvSpPr/>
          <p:nvPr/>
        </p:nvSpPr>
        <p:spPr>
          <a:xfrm>
            <a:off x="548640" y="2907792"/>
            <a:ext cx="5486400" cy="713232"/>
          </a:xfrm>
          <a:prstGeom prst="rect">
            <a:avLst/>
          </a:prstGeom>
          <a:solidFill>
            <a:srgbClr val="FFFFFF"/>
          </a:solidFill>
          <a:ln w="12700">
            <a:solidFill>
              <a:srgbClr val="FFFFFF"/>
            </a:solidFill>
            <a:prstDash val="solid"/>
          </a:ln>
        </p:spPr>
        <p:txBody>
          <a:bodyPr/>
          <a:lstStyle/>
          <a:p>
            <a:endParaRPr lang="en-US" dirty="0"/>
          </a:p>
        </p:txBody>
      </p:sp>
      <p:sp>
        <p:nvSpPr>
          <p:cNvPr id="14" name="Shape 12"/>
          <p:cNvSpPr/>
          <p:nvPr/>
        </p:nvSpPr>
        <p:spPr>
          <a:xfrm>
            <a:off x="6126480" y="2907792"/>
            <a:ext cx="5486400" cy="713232"/>
          </a:xfrm>
          <a:prstGeom prst="rect">
            <a:avLst/>
          </a:prstGeom>
          <a:solidFill>
            <a:srgbClr val="FFFFFF"/>
          </a:solidFill>
          <a:ln w="12700">
            <a:solidFill>
              <a:srgbClr val="FFFFFF"/>
            </a:solidFill>
            <a:prstDash val="solid"/>
          </a:ln>
        </p:spPr>
        <p:txBody>
          <a:bodyPr/>
          <a:lstStyle/>
          <a:p>
            <a:endParaRPr lang="en-US" dirty="0"/>
          </a:p>
        </p:txBody>
      </p:sp>
      <p:sp>
        <p:nvSpPr>
          <p:cNvPr id="15" name="Text 13"/>
          <p:cNvSpPr/>
          <p:nvPr/>
        </p:nvSpPr>
        <p:spPr>
          <a:xfrm>
            <a:off x="777240" y="2907792"/>
            <a:ext cx="5212080" cy="713232"/>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Narrow shoulders, constrained geometry</a:t>
            </a:r>
            <a:endParaRPr lang="en-US" sz="1800" dirty="0"/>
          </a:p>
        </p:txBody>
      </p:sp>
      <p:sp>
        <p:nvSpPr>
          <p:cNvPr id="16" name="Text 14"/>
          <p:cNvSpPr/>
          <p:nvPr/>
        </p:nvSpPr>
        <p:spPr>
          <a:xfrm>
            <a:off x="6355080" y="2907792"/>
            <a:ext cx="5212080" cy="713232"/>
          </a:xfrm>
          <a:prstGeom prst="rect">
            <a:avLst/>
          </a:prstGeom>
          <a:noFill/>
          <a:ln/>
        </p:spPr>
        <p:txBody>
          <a:bodyPr wrap="square" lIns="0" tIns="0" rIns="0" bIns="0" rtlCol="0" anchor="ctr"/>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Liu: </a:t>
            </a:r>
            <a:r>
              <a:rPr lang="en-US" sz="1100" dirty="0">
                <a:solidFill>
                  <a:srgbClr val="36454F"/>
                </a:solidFill>
                <a:latin typeface="Times New Roman" pitchFamily="34" charset="0"/>
                <a:ea typeface="Times New Roman" pitchFamily="34" charset="-122"/>
                <a:cs typeface="Times New Roman" pitchFamily="34" charset="-120"/>
              </a:rPr>
              <a:t>TLRS most effective in constrained or high-risk corridors</a:t>
            </a:r>
            <a:endParaRPr lang="en-US" sz="1100" dirty="0"/>
          </a:p>
        </p:txBody>
      </p:sp>
      <p:sp>
        <p:nvSpPr>
          <p:cNvPr id="17" name="Shape 15"/>
          <p:cNvSpPr/>
          <p:nvPr/>
        </p:nvSpPr>
        <p:spPr>
          <a:xfrm>
            <a:off x="548640" y="3621024"/>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18" name="Shape 16"/>
          <p:cNvSpPr/>
          <p:nvPr/>
        </p:nvSpPr>
        <p:spPr>
          <a:xfrm>
            <a:off x="6126480" y="3621024"/>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19" name="Text 17"/>
          <p:cNvSpPr/>
          <p:nvPr/>
        </p:nvSpPr>
        <p:spPr>
          <a:xfrm>
            <a:off x="777240" y="3621024"/>
            <a:ext cx="5212080" cy="713232"/>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Adverse weather (winter storms, ice)</a:t>
            </a:r>
            <a:endParaRPr lang="en-US" sz="1800" dirty="0"/>
          </a:p>
        </p:txBody>
      </p:sp>
      <p:sp>
        <p:nvSpPr>
          <p:cNvPr id="20" name="Text 18"/>
          <p:cNvSpPr/>
          <p:nvPr/>
        </p:nvSpPr>
        <p:spPr>
          <a:xfrm>
            <a:off x="6355080" y="3621024"/>
            <a:ext cx="5212080" cy="713232"/>
          </a:xfrm>
          <a:prstGeom prst="rect">
            <a:avLst/>
          </a:prstGeom>
          <a:noFill/>
          <a:ln/>
        </p:spPr>
        <p:txBody>
          <a:bodyPr wrap="square" lIns="0" tIns="0" rIns="0" bIns="0" rtlCol="0" anchor="ctr"/>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Choi: </a:t>
            </a:r>
            <a:r>
              <a:rPr lang="en-US" sz="1100" dirty="0">
                <a:solidFill>
                  <a:srgbClr val="36454F"/>
                </a:solidFill>
                <a:latin typeface="Times New Roman" pitchFamily="34" charset="0"/>
                <a:ea typeface="Times New Roman" pitchFamily="34" charset="-122"/>
                <a:cs typeface="Times New Roman" pitchFamily="34" charset="-120"/>
              </a:rPr>
              <a:t>speed variation grows under adverse weather — TLRS reduces variation</a:t>
            </a:r>
            <a:endParaRPr lang="en-US" sz="1100" dirty="0"/>
          </a:p>
        </p:txBody>
      </p:sp>
      <p:sp>
        <p:nvSpPr>
          <p:cNvPr id="21" name="Shape 19"/>
          <p:cNvSpPr/>
          <p:nvPr/>
        </p:nvSpPr>
        <p:spPr>
          <a:xfrm>
            <a:off x="548640" y="4334256"/>
            <a:ext cx="5486400" cy="713232"/>
          </a:xfrm>
          <a:prstGeom prst="rect">
            <a:avLst/>
          </a:prstGeom>
          <a:solidFill>
            <a:srgbClr val="FFFFFF"/>
          </a:solidFill>
          <a:ln w="12700">
            <a:solidFill>
              <a:srgbClr val="FFFFFF"/>
            </a:solidFill>
            <a:prstDash val="solid"/>
          </a:ln>
        </p:spPr>
        <p:txBody>
          <a:bodyPr/>
          <a:lstStyle/>
          <a:p>
            <a:endParaRPr lang="en-US" dirty="0"/>
          </a:p>
        </p:txBody>
      </p:sp>
      <p:sp>
        <p:nvSpPr>
          <p:cNvPr id="22" name="Shape 20"/>
          <p:cNvSpPr/>
          <p:nvPr/>
        </p:nvSpPr>
        <p:spPr>
          <a:xfrm>
            <a:off x="6126480" y="4334256"/>
            <a:ext cx="5486400" cy="713232"/>
          </a:xfrm>
          <a:prstGeom prst="rect">
            <a:avLst/>
          </a:prstGeom>
          <a:solidFill>
            <a:srgbClr val="FFFFFF"/>
          </a:solidFill>
          <a:ln w="12700">
            <a:solidFill>
              <a:srgbClr val="FFFFFF"/>
            </a:solidFill>
            <a:prstDash val="solid"/>
          </a:ln>
        </p:spPr>
        <p:txBody>
          <a:bodyPr/>
          <a:lstStyle/>
          <a:p>
            <a:endParaRPr lang="en-US" dirty="0"/>
          </a:p>
        </p:txBody>
      </p:sp>
      <p:sp>
        <p:nvSpPr>
          <p:cNvPr id="23" name="Text 21"/>
          <p:cNvSpPr/>
          <p:nvPr/>
        </p:nvSpPr>
        <p:spPr>
          <a:xfrm>
            <a:off x="777240" y="4334256"/>
            <a:ext cx="5212080" cy="713232"/>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Traffic 25,800 AADT, ~13.7% trucks</a:t>
            </a:r>
            <a:endParaRPr lang="en-US" sz="1800" dirty="0"/>
          </a:p>
        </p:txBody>
      </p:sp>
      <p:sp>
        <p:nvSpPr>
          <p:cNvPr id="24" name="Text 22"/>
          <p:cNvSpPr/>
          <p:nvPr/>
        </p:nvSpPr>
        <p:spPr>
          <a:xfrm>
            <a:off x="6355080" y="4334256"/>
            <a:ext cx="5212080" cy="713232"/>
          </a:xfrm>
          <a:prstGeom prst="rect">
            <a:avLst/>
          </a:prstGeom>
          <a:noFill/>
          <a:ln/>
        </p:spPr>
        <p:txBody>
          <a:bodyPr wrap="square" lIns="0" tIns="0" rIns="0" bIns="0" rtlCol="0" anchor="ctr"/>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El-Tantawy: </a:t>
            </a:r>
            <a:r>
              <a:rPr lang="en-US" sz="1100" dirty="0">
                <a:solidFill>
                  <a:srgbClr val="36454F"/>
                </a:solidFill>
                <a:latin typeface="Times New Roman" pitchFamily="34" charset="0"/>
                <a:ea typeface="Times New Roman" pitchFamily="34" charset="-122"/>
                <a:cs typeface="Times New Roman" pitchFamily="34" charset="-120"/>
              </a:rPr>
              <a:t>TLRS especially effective when truck share exceeds 15% (canyon is close)</a:t>
            </a:r>
            <a:endParaRPr lang="en-US" sz="1100" dirty="0"/>
          </a:p>
        </p:txBody>
      </p:sp>
      <p:sp>
        <p:nvSpPr>
          <p:cNvPr id="25" name="Shape 23"/>
          <p:cNvSpPr/>
          <p:nvPr/>
        </p:nvSpPr>
        <p:spPr>
          <a:xfrm>
            <a:off x="548640" y="5047488"/>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26" name="Shape 24"/>
          <p:cNvSpPr/>
          <p:nvPr/>
        </p:nvSpPr>
        <p:spPr>
          <a:xfrm>
            <a:off x="6126480" y="5047488"/>
            <a:ext cx="5486400" cy="713232"/>
          </a:xfrm>
          <a:prstGeom prst="rect">
            <a:avLst/>
          </a:prstGeom>
          <a:solidFill>
            <a:srgbClr val="F5F6F8"/>
          </a:solidFill>
          <a:ln w="12700">
            <a:solidFill>
              <a:srgbClr val="F5F6F8"/>
            </a:solidFill>
            <a:prstDash val="solid"/>
          </a:ln>
        </p:spPr>
        <p:txBody>
          <a:bodyPr/>
          <a:lstStyle/>
          <a:p>
            <a:endParaRPr lang="en-US" dirty="0"/>
          </a:p>
        </p:txBody>
      </p:sp>
      <p:sp>
        <p:nvSpPr>
          <p:cNvPr id="27" name="Text 25"/>
          <p:cNvSpPr/>
          <p:nvPr/>
        </p:nvSpPr>
        <p:spPr>
          <a:xfrm>
            <a:off x="777240" y="5047488"/>
            <a:ext cx="5212080" cy="713232"/>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Differential capabilities of trucks vs cars</a:t>
            </a:r>
            <a:endParaRPr lang="en-US" sz="1800" dirty="0"/>
          </a:p>
        </p:txBody>
      </p:sp>
      <p:sp>
        <p:nvSpPr>
          <p:cNvPr id="28" name="Text 26"/>
          <p:cNvSpPr/>
          <p:nvPr/>
        </p:nvSpPr>
        <p:spPr>
          <a:xfrm>
            <a:off x="6355080" y="5047488"/>
            <a:ext cx="5212080" cy="713232"/>
          </a:xfrm>
          <a:prstGeom prst="rect">
            <a:avLst/>
          </a:prstGeom>
          <a:noFill/>
          <a:ln/>
        </p:spPr>
        <p:txBody>
          <a:bodyPr wrap="square" lIns="0" tIns="0" rIns="0" bIns="0" rtlCol="0" anchor="ctr"/>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Liu: </a:t>
            </a:r>
            <a:r>
              <a:rPr lang="en-US" sz="1100" dirty="0">
                <a:solidFill>
                  <a:srgbClr val="36454F"/>
                </a:solidFill>
                <a:latin typeface="Times New Roman" pitchFamily="34" charset="0"/>
                <a:ea typeface="Times New Roman" pitchFamily="34" charset="-122"/>
                <a:cs typeface="Times New Roman" pitchFamily="34" charset="-120"/>
              </a:rPr>
              <a:t>large vehicles have limited maneuvering and braking — separation reduces hazardous interactions</a:t>
            </a:r>
            <a:endParaRPr lang="en-US" sz="1100" dirty="0"/>
          </a:p>
        </p:txBody>
      </p:sp>
      <p:sp>
        <p:nvSpPr>
          <p:cNvPr id="29" name="Text 27"/>
          <p:cNvSpPr/>
          <p:nvPr/>
        </p:nvSpPr>
        <p:spPr>
          <a:xfrm>
            <a:off x="274320" y="6093700"/>
            <a:ext cx="11064240" cy="274320"/>
          </a:xfrm>
          <a:prstGeom prst="rect">
            <a:avLst/>
          </a:prstGeom>
          <a:noFill/>
          <a:ln/>
        </p:spPr>
        <p:txBody>
          <a:bodyPr wrap="square" lIns="0" tIns="0" rIns="0" bIns="0" rtlCol="0" anchor="ctr"/>
          <a:lstStyle/>
          <a:p>
            <a:pPr marL="0" indent="0" algn="ctr">
              <a:buNone/>
            </a:pPr>
            <a:r>
              <a:rPr lang="en-US" b="1" i="1" dirty="0">
                <a:solidFill>
                  <a:srgbClr val="C8412C"/>
                </a:solidFill>
                <a:latin typeface="Times New Roman" pitchFamily="34" charset="0"/>
                <a:ea typeface="Times New Roman" pitchFamily="34" charset="-122"/>
                <a:cs typeface="Times New Roman" pitchFamily="34" charset="-120"/>
              </a:rPr>
              <a:t>Conclusion: Glenwood Canyon is precisely the type of corridor where TLR is theoretically most beneficial.</a:t>
            </a:r>
            <a:endParaRPr lang="en-US" dirty="0"/>
          </a:p>
        </p:txBody>
      </p:sp>
      <p:sp>
        <p:nvSpPr>
          <p:cNvPr id="30" name="Text 28"/>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31" name="Text 29"/>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8 / 17</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Methodology: Quasi-Experimental Before/After</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TLR implemented January 1, 2024 — a natural intervention point</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914400" y="2331720"/>
            <a:ext cx="10332720" cy="0"/>
          </a:xfrm>
          <a:prstGeom prst="line">
            <a:avLst/>
          </a:prstGeom>
          <a:noFill/>
          <a:ln w="25400">
            <a:solidFill>
              <a:srgbClr val="D9DDE2"/>
            </a:solidFill>
            <a:prstDash val="solid"/>
          </a:ln>
        </p:spPr>
        <p:txBody>
          <a:bodyPr/>
          <a:lstStyle/>
          <a:p>
            <a:endParaRPr lang="en-US" dirty="0"/>
          </a:p>
        </p:txBody>
      </p:sp>
      <p:sp>
        <p:nvSpPr>
          <p:cNvPr id="6" name="Shape 4"/>
          <p:cNvSpPr/>
          <p:nvPr/>
        </p:nvSpPr>
        <p:spPr>
          <a:xfrm>
            <a:off x="914400" y="1828800"/>
            <a:ext cx="4572000" cy="1005840"/>
          </a:xfrm>
          <a:prstGeom prst="rect">
            <a:avLst/>
          </a:prstGeom>
          <a:solidFill>
            <a:srgbClr val="F5F6F8"/>
          </a:solidFill>
          <a:ln w="6350">
            <a:solidFill>
              <a:srgbClr val="D9DDE2"/>
            </a:solidFill>
            <a:prstDash val="solid"/>
          </a:ln>
        </p:spPr>
        <p:txBody>
          <a:bodyPr/>
          <a:lstStyle/>
          <a:p>
            <a:endParaRPr lang="en-US" dirty="0"/>
          </a:p>
        </p:txBody>
      </p:sp>
      <p:sp>
        <p:nvSpPr>
          <p:cNvPr id="7" name="Text 5"/>
          <p:cNvSpPr/>
          <p:nvPr/>
        </p:nvSpPr>
        <p:spPr>
          <a:xfrm>
            <a:off x="1051560" y="1920240"/>
            <a:ext cx="4297680" cy="274320"/>
          </a:xfrm>
          <a:prstGeom prst="rect">
            <a:avLst/>
          </a:prstGeom>
          <a:noFill/>
          <a:ln/>
        </p:spPr>
        <p:txBody>
          <a:bodyPr wrap="square" lIns="0" tIns="0" rIns="0" bIns="0" rtlCol="0" anchor="ctr"/>
          <a:lstStyle/>
          <a:p>
            <a:pPr marL="0" indent="0">
              <a:buNone/>
            </a:pPr>
            <a:r>
              <a:rPr lang="en-US" sz="1100" b="1" kern="0" spc="300" dirty="0">
                <a:solidFill>
                  <a:srgbClr val="2C5F7A"/>
                </a:solidFill>
                <a:latin typeface="Times New Roman" pitchFamily="34" charset="0"/>
                <a:ea typeface="Times New Roman" pitchFamily="34" charset="-122"/>
                <a:cs typeface="Times New Roman" pitchFamily="34" charset="-120"/>
              </a:rPr>
              <a:t>BEFORE (Control)</a:t>
            </a:r>
            <a:endParaRPr lang="en-US" sz="1100" dirty="0"/>
          </a:p>
        </p:txBody>
      </p:sp>
      <p:sp>
        <p:nvSpPr>
          <p:cNvPr id="8" name="Text 6"/>
          <p:cNvSpPr/>
          <p:nvPr/>
        </p:nvSpPr>
        <p:spPr>
          <a:xfrm>
            <a:off x="1051560" y="2194560"/>
            <a:ext cx="4297680" cy="365760"/>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2022 – 2023</a:t>
            </a:r>
            <a:endParaRPr lang="en-US" sz="1800" dirty="0"/>
          </a:p>
        </p:txBody>
      </p:sp>
      <p:sp>
        <p:nvSpPr>
          <p:cNvPr id="9" name="Text 7"/>
          <p:cNvSpPr/>
          <p:nvPr/>
        </p:nvSpPr>
        <p:spPr>
          <a:xfrm>
            <a:off x="1051560" y="2542032"/>
            <a:ext cx="4297680" cy="274320"/>
          </a:xfrm>
          <a:prstGeom prst="rect">
            <a:avLst/>
          </a:prstGeom>
          <a:noFill/>
          <a:ln/>
        </p:spPr>
        <p:txBody>
          <a:bodyPr wrap="square" lIns="0" tIns="0" rIns="0" bIns="0" rtlCol="0" anchor="ctr"/>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263 total crashes  |  64 truck-involved</a:t>
            </a:r>
            <a:endParaRPr lang="en-US" sz="1100" dirty="0"/>
          </a:p>
        </p:txBody>
      </p:sp>
      <p:sp>
        <p:nvSpPr>
          <p:cNvPr id="10" name="Shape 8"/>
          <p:cNvSpPr/>
          <p:nvPr/>
        </p:nvSpPr>
        <p:spPr>
          <a:xfrm>
            <a:off x="5852160" y="2103120"/>
            <a:ext cx="457200" cy="457200"/>
          </a:xfrm>
          <a:prstGeom prst="ellipse">
            <a:avLst/>
          </a:prstGeom>
          <a:solidFill>
            <a:srgbClr val="C8412C"/>
          </a:solidFill>
          <a:ln w="12700">
            <a:solidFill>
              <a:srgbClr val="C8412C"/>
            </a:solidFill>
            <a:prstDash val="solid"/>
          </a:ln>
        </p:spPr>
        <p:txBody>
          <a:bodyPr/>
          <a:lstStyle/>
          <a:p>
            <a:endParaRPr lang="en-US" dirty="0"/>
          </a:p>
        </p:txBody>
      </p:sp>
      <p:sp>
        <p:nvSpPr>
          <p:cNvPr id="11" name="Text 9"/>
          <p:cNvSpPr/>
          <p:nvPr/>
        </p:nvSpPr>
        <p:spPr>
          <a:xfrm>
            <a:off x="5349240" y="2670048"/>
            <a:ext cx="1463040" cy="274320"/>
          </a:xfrm>
          <a:prstGeom prst="rect">
            <a:avLst/>
          </a:prstGeom>
          <a:noFill/>
          <a:ln/>
        </p:spPr>
        <p:txBody>
          <a:bodyPr wrap="square" lIns="0" tIns="0" rIns="0" bIns="0" rtlCol="0" anchor="ctr"/>
          <a:lstStyle/>
          <a:p>
            <a:pPr marL="0" indent="0" algn="ctr">
              <a:buNone/>
            </a:pPr>
            <a:r>
              <a:rPr lang="en-US" sz="1000" b="1" dirty="0">
                <a:solidFill>
                  <a:srgbClr val="C8412C"/>
                </a:solidFill>
                <a:latin typeface="Times New Roman" pitchFamily="34" charset="0"/>
                <a:ea typeface="Times New Roman" pitchFamily="34" charset="-122"/>
                <a:cs typeface="Times New Roman" pitchFamily="34" charset="-120"/>
              </a:rPr>
              <a:t>Jan 1, 2024</a:t>
            </a:r>
            <a:endParaRPr lang="en-US" sz="1000" dirty="0"/>
          </a:p>
        </p:txBody>
      </p:sp>
      <p:sp>
        <p:nvSpPr>
          <p:cNvPr id="12" name="Text 10"/>
          <p:cNvSpPr/>
          <p:nvPr/>
        </p:nvSpPr>
        <p:spPr>
          <a:xfrm>
            <a:off x="5349240" y="1508760"/>
            <a:ext cx="1463040" cy="274320"/>
          </a:xfrm>
          <a:prstGeom prst="rect">
            <a:avLst/>
          </a:prstGeom>
          <a:noFill/>
          <a:ln/>
        </p:spPr>
        <p:txBody>
          <a:bodyPr wrap="square" lIns="0" tIns="0" rIns="0" bIns="0" rtlCol="0" anchor="ctr"/>
          <a:lstStyle/>
          <a:p>
            <a:pPr marL="0" indent="0" algn="ctr">
              <a:buNone/>
            </a:pPr>
            <a:r>
              <a:rPr lang="en-US" sz="1000" b="1" dirty="0">
                <a:solidFill>
                  <a:srgbClr val="C8412C"/>
                </a:solidFill>
                <a:latin typeface="Times New Roman" pitchFamily="34" charset="0"/>
                <a:ea typeface="Times New Roman" pitchFamily="34" charset="-122"/>
                <a:cs typeface="Times New Roman" pitchFamily="34" charset="-120"/>
              </a:rPr>
              <a:t>TLR Implemented</a:t>
            </a:r>
            <a:endParaRPr lang="en-US" sz="1000" dirty="0"/>
          </a:p>
        </p:txBody>
      </p:sp>
      <p:sp>
        <p:nvSpPr>
          <p:cNvPr id="13" name="Shape 11"/>
          <p:cNvSpPr/>
          <p:nvPr/>
        </p:nvSpPr>
        <p:spPr>
          <a:xfrm>
            <a:off x="6675120" y="1828800"/>
            <a:ext cx="4572000" cy="1005840"/>
          </a:xfrm>
          <a:prstGeom prst="rect">
            <a:avLst/>
          </a:prstGeom>
          <a:solidFill>
            <a:srgbClr val="F5F6F8"/>
          </a:solidFill>
          <a:ln w="6350">
            <a:solidFill>
              <a:srgbClr val="D9DDE2"/>
            </a:solidFill>
            <a:prstDash val="solid"/>
          </a:ln>
        </p:spPr>
        <p:txBody>
          <a:bodyPr/>
          <a:lstStyle/>
          <a:p>
            <a:endParaRPr lang="en-US" dirty="0"/>
          </a:p>
        </p:txBody>
      </p:sp>
      <p:sp>
        <p:nvSpPr>
          <p:cNvPr id="14" name="Text 12"/>
          <p:cNvSpPr/>
          <p:nvPr/>
        </p:nvSpPr>
        <p:spPr>
          <a:xfrm>
            <a:off x="6812280" y="1920240"/>
            <a:ext cx="4297680" cy="274320"/>
          </a:xfrm>
          <a:prstGeom prst="rect">
            <a:avLst/>
          </a:prstGeom>
          <a:noFill/>
          <a:ln/>
        </p:spPr>
        <p:txBody>
          <a:bodyPr wrap="square" lIns="0" tIns="0" rIns="0" bIns="0" rtlCol="0" anchor="ctr"/>
          <a:lstStyle/>
          <a:p>
            <a:pPr marL="0" indent="0">
              <a:buNone/>
            </a:pPr>
            <a:r>
              <a:rPr lang="en-US" sz="1100" b="1" kern="0" spc="300" dirty="0">
                <a:solidFill>
                  <a:srgbClr val="C8412C"/>
                </a:solidFill>
                <a:latin typeface="Times New Roman" pitchFamily="34" charset="0"/>
                <a:ea typeface="Times New Roman" pitchFamily="34" charset="-122"/>
                <a:cs typeface="Times New Roman" pitchFamily="34" charset="-120"/>
              </a:rPr>
              <a:t>AFTER (Treatment)</a:t>
            </a:r>
            <a:endParaRPr lang="en-US" sz="1100" dirty="0"/>
          </a:p>
        </p:txBody>
      </p:sp>
      <p:sp>
        <p:nvSpPr>
          <p:cNvPr id="15" name="Text 13"/>
          <p:cNvSpPr/>
          <p:nvPr/>
        </p:nvSpPr>
        <p:spPr>
          <a:xfrm>
            <a:off x="6812280" y="2194560"/>
            <a:ext cx="4297680" cy="365760"/>
          </a:xfrm>
          <a:prstGeom prst="rect">
            <a:avLst/>
          </a:prstGeom>
          <a:noFill/>
          <a:ln/>
        </p:spPr>
        <p:txBody>
          <a:bodyPr wrap="square" lIns="0" tIns="0" rIns="0" bIns="0" rtlCol="0" anchor="ctr"/>
          <a:lstStyle/>
          <a:p>
            <a:pPr marL="0" indent="0">
              <a:buNone/>
            </a:pPr>
            <a:r>
              <a:rPr lang="en-US" sz="1800" b="1" dirty="0">
                <a:solidFill>
                  <a:srgbClr val="1A1D23"/>
                </a:solidFill>
                <a:latin typeface="Times New Roman" pitchFamily="34" charset="0"/>
                <a:ea typeface="Times New Roman" pitchFamily="34" charset="-122"/>
                <a:cs typeface="Times New Roman" pitchFamily="34" charset="-120"/>
              </a:rPr>
              <a:t>2024 – 2025</a:t>
            </a:r>
            <a:endParaRPr lang="en-US" sz="1800" dirty="0"/>
          </a:p>
        </p:txBody>
      </p:sp>
      <p:sp>
        <p:nvSpPr>
          <p:cNvPr id="16" name="Text 14"/>
          <p:cNvSpPr/>
          <p:nvPr/>
        </p:nvSpPr>
        <p:spPr>
          <a:xfrm>
            <a:off x="6812280" y="2542032"/>
            <a:ext cx="4297680" cy="274320"/>
          </a:xfrm>
          <a:prstGeom prst="rect">
            <a:avLst/>
          </a:prstGeom>
          <a:noFill/>
          <a:ln/>
        </p:spPr>
        <p:txBody>
          <a:bodyPr wrap="square" lIns="0" tIns="0" rIns="0" bIns="0" rtlCol="0" anchor="ctr"/>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219 total crashes  |  50 truck-involved</a:t>
            </a:r>
            <a:endParaRPr lang="en-US" sz="1100" dirty="0"/>
          </a:p>
        </p:txBody>
      </p:sp>
      <p:sp>
        <p:nvSpPr>
          <p:cNvPr id="17" name="Text 15"/>
          <p:cNvSpPr/>
          <p:nvPr/>
        </p:nvSpPr>
        <p:spPr>
          <a:xfrm>
            <a:off x="548640" y="3337560"/>
            <a:ext cx="11064240" cy="320040"/>
          </a:xfrm>
          <a:prstGeom prst="rect">
            <a:avLst/>
          </a:prstGeom>
          <a:noFill/>
          <a:ln/>
        </p:spPr>
        <p:txBody>
          <a:bodyPr wrap="square" lIns="0" tIns="0" rIns="0" bIns="0" rtlCol="0" anchor="ctr"/>
          <a:lstStyle/>
          <a:p>
            <a:pPr marL="0" indent="0" algn="ctr">
              <a:buNone/>
            </a:pPr>
            <a:r>
              <a:rPr lang="en-US" sz="1200" b="1" kern="0" spc="400" dirty="0">
                <a:solidFill>
                  <a:srgbClr val="C8412C"/>
                </a:solidFill>
                <a:latin typeface="Times New Roman" pitchFamily="34" charset="0"/>
                <a:ea typeface="Times New Roman" pitchFamily="34" charset="-122"/>
                <a:cs typeface="Times New Roman" pitchFamily="34" charset="-120"/>
              </a:rPr>
              <a:t>FOUR LEVELS OF ANALYSIS</a:t>
            </a:r>
            <a:endParaRPr lang="en-US" sz="1200" dirty="0"/>
          </a:p>
        </p:txBody>
      </p:sp>
      <p:sp>
        <p:nvSpPr>
          <p:cNvPr id="18" name="Shape 16"/>
          <p:cNvSpPr/>
          <p:nvPr/>
        </p:nvSpPr>
        <p:spPr>
          <a:xfrm>
            <a:off x="548640" y="3840480"/>
            <a:ext cx="2697480" cy="2103120"/>
          </a:xfrm>
          <a:prstGeom prst="rect">
            <a:avLst/>
          </a:prstGeom>
          <a:solidFill>
            <a:srgbClr val="FFFFFF"/>
          </a:solidFill>
          <a:ln w="6350">
            <a:solidFill>
              <a:srgbClr val="D9DDE2"/>
            </a:solidFill>
            <a:prstDash val="solid"/>
          </a:ln>
        </p:spPr>
        <p:txBody>
          <a:bodyPr/>
          <a:lstStyle/>
          <a:p>
            <a:endParaRPr lang="en-US" dirty="0"/>
          </a:p>
        </p:txBody>
      </p:sp>
      <p:sp>
        <p:nvSpPr>
          <p:cNvPr id="19" name="Shape 17"/>
          <p:cNvSpPr/>
          <p:nvPr/>
        </p:nvSpPr>
        <p:spPr>
          <a:xfrm>
            <a:off x="1668780" y="4023360"/>
            <a:ext cx="457200" cy="457200"/>
          </a:xfrm>
          <a:prstGeom prst="ellipse">
            <a:avLst/>
          </a:prstGeom>
          <a:solidFill>
            <a:srgbClr val="2C5F7A"/>
          </a:solidFill>
          <a:ln w="12700">
            <a:solidFill>
              <a:srgbClr val="2C5F7A"/>
            </a:solidFill>
            <a:prstDash val="solid"/>
          </a:ln>
        </p:spPr>
        <p:txBody>
          <a:bodyPr/>
          <a:lstStyle/>
          <a:p>
            <a:endParaRPr lang="en-US" dirty="0"/>
          </a:p>
        </p:txBody>
      </p:sp>
      <p:sp>
        <p:nvSpPr>
          <p:cNvPr id="20" name="Text 18"/>
          <p:cNvSpPr/>
          <p:nvPr/>
        </p:nvSpPr>
        <p:spPr>
          <a:xfrm>
            <a:off x="1668780" y="40233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1</a:t>
            </a:r>
            <a:endParaRPr lang="en-US" sz="1600" dirty="0"/>
          </a:p>
        </p:txBody>
      </p:sp>
      <p:sp>
        <p:nvSpPr>
          <p:cNvPr id="21" name="Text 19"/>
          <p:cNvSpPr/>
          <p:nvPr/>
        </p:nvSpPr>
        <p:spPr>
          <a:xfrm>
            <a:off x="685800" y="4617720"/>
            <a:ext cx="2423160" cy="365760"/>
          </a:xfrm>
          <a:prstGeom prst="rect">
            <a:avLst/>
          </a:prstGeom>
          <a:noFill/>
          <a:ln/>
        </p:spPr>
        <p:txBody>
          <a:bodyPr wrap="square" lIns="0" tIns="0" rIns="0" bIns="0" rtlCol="0" anchor="ctr"/>
          <a:lstStyle/>
          <a:p>
            <a:pPr marL="0" indent="0" algn="ctr">
              <a:buNone/>
            </a:pPr>
            <a:r>
              <a:rPr lang="en-US" sz="1700" b="1" dirty="0">
                <a:solidFill>
                  <a:srgbClr val="1A1D23"/>
                </a:solidFill>
                <a:latin typeface="Times New Roman" pitchFamily="34" charset="0"/>
                <a:ea typeface="Times New Roman" pitchFamily="34" charset="-122"/>
                <a:cs typeface="Times New Roman" pitchFamily="34" charset="-120"/>
              </a:rPr>
              <a:t>Crash Counts</a:t>
            </a:r>
            <a:endParaRPr lang="en-US" sz="1700" dirty="0"/>
          </a:p>
        </p:txBody>
      </p:sp>
      <p:sp>
        <p:nvSpPr>
          <p:cNvPr id="22" name="Text 20"/>
          <p:cNvSpPr/>
          <p:nvPr/>
        </p:nvSpPr>
        <p:spPr>
          <a:xfrm>
            <a:off x="685800" y="5029200"/>
            <a:ext cx="2423160" cy="868680"/>
          </a:xfrm>
          <a:prstGeom prst="rect">
            <a:avLst/>
          </a:prstGeom>
          <a:noFill/>
          <a:ln/>
        </p:spPr>
        <p:txBody>
          <a:bodyPr wrap="square" lIns="0" tIns="0" rIns="0" bIns="0" rtlCol="0" anchor="t"/>
          <a:lstStyle/>
          <a:p>
            <a:pPr marL="0" indent="0" algn="ctr">
              <a:buNone/>
            </a:pPr>
            <a:r>
              <a:rPr lang="en-US" sz="1400" dirty="0">
                <a:solidFill>
                  <a:srgbClr val="36454F"/>
                </a:solidFill>
                <a:latin typeface="Times New Roman" pitchFamily="34" charset="0"/>
                <a:ea typeface="Times New Roman" pitchFamily="34" charset="-122"/>
                <a:cs typeface="Times New Roman" pitchFamily="34" charset="-120"/>
              </a:rPr>
              <a:t>Raw crash totals: trucks vs. all vehicles</a:t>
            </a:r>
            <a:endParaRPr lang="en-US" sz="1400" dirty="0"/>
          </a:p>
        </p:txBody>
      </p:sp>
      <p:sp>
        <p:nvSpPr>
          <p:cNvPr id="23" name="Shape 21"/>
          <p:cNvSpPr/>
          <p:nvPr/>
        </p:nvSpPr>
        <p:spPr>
          <a:xfrm>
            <a:off x="3337560" y="3840480"/>
            <a:ext cx="2697480" cy="2103120"/>
          </a:xfrm>
          <a:prstGeom prst="rect">
            <a:avLst/>
          </a:prstGeom>
          <a:solidFill>
            <a:srgbClr val="FFFFFF"/>
          </a:solidFill>
          <a:ln w="6350">
            <a:solidFill>
              <a:srgbClr val="D9DDE2"/>
            </a:solidFill>
            <a:prstDash val="solid"/>
          </a:ln>
        </p:spPr>
        <p:txBody>
          <a:bodyPr/>
          <a:lstStyle/>
          <a:p>
            <a:endParaRPr lang="en-US" dirty="0"/>
          </a:p>
        </p:txBody>
      </p:sp>
      <p:sp>
        <p:nvSpPr>
          <p:cNvPr id="24" name="Shape 22"/>
          <p:cNvSpPr/>
          <p:nvPr/>
        </p:nvSpPr>
        <p:spPr>
          <a:xfrm>
            <a:off x="4457700" y="4023360"/>
            <a:ext cx="457200" cy="457200"/>
          </a:xfrm>
          <a:prstGeom prst="ellipse">
            <a:avLst/>
          </a:prstGeom>
          <a:solidFill>
            <a:srgbClr val="2C5F7A"/>
          </a:solidFill>
          <a:ln w="12700">
            <a:solidFill>
              <a:srgbClr val="2C5F7A"/>
            </a:solidFill>
            <a:prstDash val="solid"/>
          </a:ln>
        </p:spPr>
        <p:txBody>
          <a:bodyPr/>
          <a:lstStyle/>
          <a:p>
            <a:endParaRPr lang="en-US" dirty="0"/>
          </a:p>
        </p:txBody>
      </p:sp>
      <p:sp>
        <p:nvSpPr>
          <p:cNvPr id="25" name="Text 23"/>
          <p:cNvSpPr/>
          <p:nvPr/>
        </p:nvSpPr>
        <p:spPr>
          <a:xfrm>
            <a:off x="4457700" y="40233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2</a:t>
            </a:r>
            <a:endParaRPr lang="en-US" sz="1600" dirty="0"/>
          </a:p>
        </p:txBody>
      </p:sp>
      <p:sp>
        <p:nvSpPr>
          <p:cNvPr id="26" name="Text 24"/>
          <p:cNvSpPr/>
          <p:nvPr/>
        </p:nvSpPr>
        <p:spPr>
          <a:xfrm>
            <a:off x="3474720" y="4617720"/>
            <a:ext cx="2423160" cy="365760"/>
          </a:xfrm>
          <a:prstGeom prst="rect">
            <a:avLst/>
          </a:prstGeom>
          <a:noFill/>
          <a:ln/>
        </p:spPr>
        <p:txBody>
          <a:bodyPr wrap="square" lIns="0" tIns="0" rIns="0" bIns="0" rtlCol="0" anchor="ctr"/>
          <a:lstStyle/>
          <a:p>
            <a:pPr marL="0" indent="0" algn="ctr">
              <a:buNone/>
            </a:pPr>
            <a:r>
              <a:rPr lang="en-US" sz="1700" b="1" dirty="0">
                <a:solidFill>
                  <a:srgbClr val="1A1D23"/>
                </a:solidFill>
                <a:latin typeface="Times New Roman" pitchFamily="34" charset="0"/>
                <a:ea typeface="Times New Roman" pitchFamily="34" charset="-122"/>
                <a:cs typeface="Times New Roman" pitchFamily="34" charset="-120"/>
              </a:rPr>
              <a:t>Traffic Volume</a:t>
            </a:r>
            <a:endParaRPr lang="en-US" sz="1700" dirty="0"/>
          </a:p>
        </p:txBody>
      </p:sp>
      <p:sp>
        <p:nvSpPr>
          <p:cNvPr id="27" name="Text 25"/>
          <p:cNvSpPr/>
          <p:nvPr/>
        </p:nvSpPr>
        <p:spPr>
          <a:xfrm>
            <a:off x="3474720" y="5029200"/>
            <a:ext cx="2423160" cy="868680"/>
          </a:xfrm>
          <a:prstGeom prst="rect">
            <a:avLst/>
          </a:prstGeom>
          <a:noFill/>
          <a:ln/>
        </p:spPr>
        <p:txBody>
          <a:bodyPr wrap="square" lIns="0" tIns="0" rIns="0" bIns="0" rtlCol="0" anchor="t"/>
          <a:lstStyle/>
          <a:p>
            <a:pPr marL="0" indent="0" algn="ctr">
              <a:buNone/>
            </a:pPr>
            <a:r>
              <a:rPr lang="en-US" sz="1400" dirty="0">
                <a:solidFill>
                  <a:srgbClr val="36454F"/>
                </a:solidFill>
                <a:latin typeface="Times New Roman" pitchFamily="34" charset="0"/>
                <a:ea typeface="Times New Roman" pitchFamily="34" charset="-122"/>
                <a:cs typeface="Times New Roman" pitchFamily="34" charset="-120"/>
              </a:rPr>
              <a:t>Annual Average Daily Traffic, including truck share</a:t>
            </a:r>
            <a:endParaRPr lang="en-US" sz="1400" dirty="0"/>
          </a:p>
        </p:txBody>
      </p:sp>
      <p:sp>
        <p:nvSpPr>
          <p:cNvPr id="28" name="Shape 26"/>
          <p:cNvSpPr/>
          <p:nvPr/>
        </p:nvSpPr>
        <p:spPr>
          <a:xfrm>
            <a:off x="6126480" y="3840480"/>
            <a:ext cx="2697480" cy="2103120"/>
          </a:xfrm>
          <a:prstGeom prst="rect">
            <a:avLst/>
          </a:prstGeom>
          <a:solidFill>
            <a:srgbClr val="FFFFFF"/>
          </a:solidFill>
          <a:ln w="6350">
            <a:solidFill>
              <a:srgbClr val="D9DDE2"/>
            </a:solidFill>
            <a:prstDash val="solid"/>
          </a:ln>
        </p:spPr>
        <p:txBody>
          <a:bodyPr/>
          <a:lstStyle/>
          <a:p>
            <a:endParaRPr lang="en-US" dirty="0"/>
          </a:p>
        </p:txBody>
      </p:sp>
      <p:sp>
        <p:nvSpPr>
          <p:cNvPr id="29" name="Shape 27"/>
          <p:cNvSpPr/>
          <p:nvPr/>
        </p:nvSpPr>
        <p:spPr>
          <a:xfrm>
            <a:off x="7246620" y="4023360"/>
            <a:ext cx="457200" cy="457200"/>
          </a:xfrm>
          <a:prstGeom prst="ellipse">
            <a:avLst/>
          </a:prstGeom>
          <a:solidFill>
            <a:srgbClr val="2C5F7A"/>
          </a:solidFill>
          <a:ln w="12700">
            <a:solidFill>
              <a:srgbClr val="2C5F7A"/>
            </a:solidFill>
            <a:prstDash val="solid"/>
          </a:ln>
        </p:spPr>
        <p:txBody>
          <a:bodyPr/>
          <a:lstStyle/>
          <a:p>
            <a:endParaRPr lang="en-US" dirty="0"/>
          </a:p>
        </p:txBody>
      </p:sp>
      <p:sp>
        <p:nvSpPr>
          <p:cNvPr id="30" name="Text 28"/>
          <p:cNvSpPr/>
          <p:nvPr/>
        </p:nvSpPr>
        <p:spPr>
          <a:xfrm>
            <a:off x="7246620" y="40233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3</a:t>
            </a:r>
            <a:endParaRPr lang="en-US" sz="1600" dirty="0"/>
          </a:p>
        </p:txBody>
      </p:sp>
      <p:sp>
        <p:nvSpPr>
          <p:cNvPr id="31" name="Text 29"/>
          <p:cNvSpPr/>
          <p:nvPr/>
        </p:nvSpPr>
        <p:spPr>
          <a:xfrm>
            <a:off x="6263640" y="4617720"/>
            <a:ext cx="2423160" cy="365760"/>
          </a:xfrm>
          <a:prstGeom prst="rect">
            <a:avLst/>
          </a:prstGeom>
          <a:noFill/>
          <a:ln/>
        </p:spPr>
        <p:txBody>
          <a:bodyPr wrap="square" lIns="0" tIns="0" rIns="0" bIns="0" rtlCol="0" anchor="ctr"/>
          <a:lstStyle/>
          <a:p>
            <a:pPr marL="0" indent="0" algn="ctr">
              <a:buNone/>
            </a:pPr>
            <a:r>
              <a:rPr lang="en-US" sz="1700" b="1" dirty="0">
                <a:solidFill>
                  <a:srgbClr val="1A1D23"/>
                </a:solidFill>
                <a:latin typeface="Times New Roman" pitchFamily="34" charset="0"/>
                <a:ea typeface="Times New Roman" pitchFamily="34" charset="-122"/>
                <a:cs typeface="Times New Roman" pitchFamily="34" charset="-120"/>
              </a:rPr>
              <a:t>Crash Rates</a:t>
            </a:r>
            <a:endParaRPr lang="en-US" sz="1700" dirty="0"/>
          </a:p>
        </p:txBody>
      </p:sp>
      <p:sp>
        <p:nvSpPr>
          <p:cNvPr id="32" name="Text 30"/>
          <p:cNvSpPr/>
          <p:nvPr/>
        </p:nvSpPr>
        <p:spPr>
          <a:xfrm>
            <a:off x="6263640" y="5029200"/>
            <a:ext cx="2423160" cy="868680"/>
          </a:xfrm>
          <a:prstGeom prst="rect">
            <a:avLst/>
          </a:prstGeom>
          <a:noFill/>
          <a:ln/>
        </p:spPr>
        <p:txBody>
          <a:bodyPr wrap="square" lIns="0" tIns="0" rIns="0" bIns="0" rtlCol="0" anchor="t"/>
          <a:lstStyle/>
          <a:p>
            <a:pPr marL="0" indent="0" algn="ctr">
              <a:buNone/>
            </a:pPr>
            <a:r>
              <a:rPr lang="en-US" sz="1400" dirty="0">
                <a:solidFill>
                  <a:srgbClr val="36454F"/>
                </a:solidFill>
                <a:latin typeface="Times New Roman" pitchFamily="34" charset="0"/>
                <a:ea typeface="Times New Roman" pitchFamily="34" charset="-122"/>
                <a:cs typeface="Times New Roman" pitchFamily="34" charset="-120"/>
              </a:rPr>
              <a:t>Crashes per Million Vehicle Miles Traveled</a:t>
            </a:r>
            <a:endParaRPr lang="en-US" sz="1400" dirty="0"/>
          </a:p>
        </p:txBody>
      </p:sp>
      <p:sp>
        <p:nvSpPr>
          <p:cNvPr id="33" name="Shape 31"/>
          <p:cNvSpPr/>
          <p:nvPr/>
        </p:nvSpPr>
        <p:spPr>
          <a:xfrm>
            <a:off x="8915400" y="3840480"/>
            <a:ext cx="2697480" cy="2103120"/>
          </a:xfrm>
          <a:prstGeom prst="rect">
            <a:avLst/>
          </a:prstGeom>
          <a:solidFill>
            <a:srgbClr val="FFFFFF"/>
          </a:solidFill>
          <a:ln w="6350">
            <a:solidFill>
              <a:srgbClr val="D9DDE2"/>
            </a:solidFill>
            <a:prstDash val="solid"/>
          </a:ln>
        </p:spPr>
        <p:txBody>
          <a:bodyPr/>
          <a:lstStyle/>
          <a:p>
            <a:endParaRPr lang="en-US" dirty="0"/>
          </a:p>
        </p:txBody>
      </p:sp>
      <p:sp>
        <p:nvSpPr>
          <p:cNvPr id="34" name="Shape 32"/>
          <p:cNvSpPr/>
          <p:nvPr/>
        </p:nvSpPr>
        <p:spPr>
          <a:xfrm>
            <a:off x="10035540" y="4023360"/>
            <a:ext cx="457200" cy="457200"/>
          </a:xfrm>
          <a:prstGeom prst="ellipse">
            <a:avLst/>
          </a:prstGeom>
          <a:solidFill>
            <a:srgbClr val="2C5F7A"/>
          </a:solidFill>
          <a:ln w="12700">
            <a:solidFill>
              <a:srgbClr val="2C5F7A"/>
            </a:solidFill>
            <a:prstDash val="solid"/>
          </a:ln>
        </p:spPr>
        <p:txBody>
          <a:bodyPr/>
          <a:lstStyle/>
          <a:p>
            <a:endParaRPr lang="en-US" dirty="0"/>
          </a:p>
        </p:txBody>
      </p:sp>
      <p:sp>
        <p:nvSpPr>
          <p:cNvPr id="35" name="Text 33"/>
          <p:cNvSpPr/>
          <p:nvPr/>
        </p:nvSpPr>
        <p:spPr>
          <a:xfrm>
            <a:off x="10035540" y="40233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4</a:t>
            </a:r>
            <a:endParaRPr lang="en-US" sz="1600" dirty="0"/>
          </a:p>
        </p:txBody>
      </p:sp>
      <p:sp>
        <p:nvSpPr>
          <p:cNvPr id="36" name="Text 34"/>
          <p:cNvSpPr/>
          <p:nvPr/>
        </p:nvSpPr>
        <p:spPr>
          <a:xfrm>
            <a:off x="9052560" y="4617720"/>
            <a:ext cx="2423160" cy="365760"/>
          </a:xfrm>
          <a:prstGeom prst="rect">
            <a:avLst/>
          </a:prstGeom>
          <a:noFill/>
          <a:ln/>
        </p:spPr>
        <p:txBody>
          <a:bodyPr wrap="square" lIns="0" tIns="0" rIns="0" bIns="0" rtlCol="0" anchor="ctr"/>
          <a:lstStyle/>
          <a:p>
            <a:pPr marL="0" indent="0" algn="ctr">
              <a:buNone/>
            </a:pPr>
            <a:r>
              <a:rPr lang="en-US" sz="1700" b="1" dirty="0">
                <a:solidFill>
                  <a:srgbClr val="1A1D23"/>
                </a:solidFill>
                <a:latin typeface="Times New Roman" pitchFamily="34" charset="0"/>
                <a:ea typeface="Times New Roman" pitchFamily="34" charset="-122"/>
                <a:cs typeface="Times New Roman" pitchFamily="34" charset="-120"/>
              </a:rPr>
              <a:t>Inferential Tests</a:t>
            </a:r>
            <a:endParaRPr lang="en-US" sz="1700" dirty="0"/>
          </a:p>
        </p:txBody>
      </p:sp>
      <p:sp>
        <p:nvSpPr>
          <p:cNvPr id="37" name="Text 35"/>
          <p:cNvSpPr/>
          <p:nvPr/>
        </p:nvSpPr>
        <p:spPr>
          <a:xfrm>
            <a:off x="9052560" y="5029200"/>
            <a:ext cx="2423160" cy="868680"/>
          </a:xfrm>
          <a:prstGeom prst="rect">
            <a:avLst/>
          </a:prstGeom>
          <a:noFill/>
          <a:ln/>
        </p:spPr>
        <p:txBody>
          <a:bodyPr wrap="square" lIns="0" tIns="0" rIns="0" bIns="0" rtlCol="0" anchor="t"/>
          <a:lstStyle/>
          <a:p>
            <a:pPr marL="0" indent="0" algn="ctr">
              <a:buNone/>
            </a:pPr>
            <a:r>
              <a:rPr lang="en-US" sz="1400" dirty="0">
                <a:solidFill>
                  <a:srgbClr val="36454F"/>
                </a:solidFill>
                <a:latin typeface="Times New Roman" pitchFamily="34" charset="0"/>
                <a:ea typeface="Times New Roman" pitchFamily="34" charset="-122"/>
                <a:cs typeface="Times New Roman" pitchFamily="34" charset="-120"/>
              </a:rPr>
              <a:t>Three Chi-Square + a Poisson rate test</a:t>
            </a:r>
            <a:endParaRPr lang="en-US" sz="1400" dirty="0"/>
          </a:p>
        </p:txBody>
      </p:sp>
      <p:sp>
        <p:nvSpPr>
          <p:cNvPr id="38" name="Text 36"/>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39" name="Text 37"/>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9 / 17</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31231"/>
            <a:ext cx="1106424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dirty="0">
                <a:solidFill>
                  <a:srgbClr val="1A1D23"/>
                </a:solidFill>
                <a:latin typeface="Times New Roman" pitchFamily="34" charset="0"/>
                <a:ea typeface="Times New Roman" pitchFamily="34" charset="-122"/>
                <a:cs typeface="Times New Roman" pitchFamily="34" charset="-120"/>
              </a:rPr>
              <a:t>Descriptive Analysis:  </a:t>
            </a:r>
            <a:r>
              <a:rPr kumimoji="0" lang="en-US" sz="1100" b="1" i="0" u="none" strike="noStrike" kern="0" cap="none" spc="400" normalizeH="0" baseline="0" noProof="0" dirty="0">
                <a:ln>
                  <a:noFill/>
                </a:ln>
                <a:solidFill>
                  <a:srgbClr val="C8412C"/>
                </a:solidFill>
                <a:effectLst/>
                <a:uLnTx/>
                <a:uFillTx/>
                <a:latin typeface="Times New Roman" pitchFamily="34" charset="0"/>
                <a:ea typeface="Times New Roman" pitchFamily="34" charset="-122"/>
                <a:cs typeface="Times New Roman" pitchFamily="34" charset="-120"/>
              </a:rPr>
              <a:t>KEY DESCRIPTIVE FINDINGS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buNone/>
            </a:pP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graphicFrame>
        <p:nvGraphicFramePr>
          <p:cNvPr id="5" name="Chart 0"/>
          <p:cNvGraphicFramePr/>
          <p:nvPr>
            <p:extLst>
              <p:ext uri="{D42A27DB-BD31-4B8C-83A1-F6EECF244321}">
                <p14:modId xmlns:p14="http://schemas.microsoft.com/office/powerpoint/2010/main" val="2635184404"/>
              </p:ext>
            </p:extLst>
          </p:nvPr>
        </p:nvGraphicFramePr>
        <p:xfrm>
          <a:off x="1404851" y="1278312"/>
          <a:ext cx="7628313" cy="4705925"/>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p:cNvSpPr/>
          <p:nvPr/>
        </p:nvSpPr>
        <p:spPr>
          <a:xfrm>
            <a:off x="6675120" y="1691639"/>
            <a:ext cx="5029200" cy="3879273"/>
          </a:xfrm>
          <a:prstGeom prst="rect">
            <a:avLst/>
          </a:prstGeom>
          <a:noFill/>
          <a:ln/>
        </p:spPr>
        <p:txBody>
          <a:bodyPr wrap="square" lIns="0" tIns="0" rIns="0" bIns="0" rtlCol="0" anchor="ctr"/>
          <a:lstStyle/>
          <a:p>
            <a:pPr marL="0" indent="0">
              <a:buNone/>
            </a:pPr>
            <a:endParaRPr lang="en-US" sz="1100" dirty="0"/>
          </a:p>
        </p:txBody>
      </p:sp>
      <p:sp>
        <p:nvSpPr>
          <p:cNvPr id="7" name="Text 4"/>
          <p:cNvSpPr/>
          <p:nvPr/>
        </p:nvSpPr>
        <p:spPr>
          <a:xfrm>
            <a:off x="6675120" y="2011680"/>
            <a:ext cx="5029200" cy="274320"/>
          </a:xfrm>
          <a:prstGeom prst="rect">
            <a:avLst/>
          </a:prstGeom>
          <a:noFill/>
          <a:ln/>
        </p:spPr>
        <p:txBody>
          <a:bodyPr wrap="square" lIns="0" tIns="0" rIns="0" bIns="0" rtlCol="0" anchor="ctr"/>
          <a:lstStyle/>
          <a:p>
            <a:pPr marL="0" indent="0">
              <a:buNone/>
            </a:pPr>
            <a:endParaRPr lang="en-US" sz="1200" dirty="0"/>
          </a:p>
        </p:txBody>
      </p:sp>
      <p:sp>
        <p:nvSpPr>
          <p:cNvPr id="8" name="Text 5"/>
          <p:cNvSpPr/>
          <p:nvPr/>
        </p:nvSpPr>
        <p:spPr>
          <a:xfrm>
            <a:off x="6309360" y="1869353"/>
            <a:ext cx="5029200" cy="3063235"/>
          </a:xfrm>
          <a:prstGeom prst="rect">
            <a:avLst/>
          </a:prstGeom>
          <a:noFill/>
          <a:ln/>
        </p:spPr>
        <p:txBody>
          <a:bodyPr wrap="square" lIns="0" tIns="0" rIns="0" bIns="0" rtlCol="0" anchor="ctr"/>
          <a:lstStyle/>
          <a:p>
            <a:pPr marL="0" indent="0">
              <a:buNone/>
            </a:pPr>
            <a:endParaRPr lang="en-US" sz="3800" dirty="0"/>
          </a:p>
        </p:txBody>
      </p:sp>
      <p:sp>
        <p:nvSpPr>
          <p:cNvPr id="9" name="Text 6"/>
          <p:cNvSpPr/>
          <p:nvPr/>
        </p:nvSpPr>
        <p:spPr>
          <a:xfrm>
            <a:off x="6675120" y="3017520"/>
            <a:ext cx="5029200" cy="292608"/>
          </a:xfrm>
          <a:prstGeom prst="rect">
            <a:avLst/>
          </a:prstGeom>
          <a:noFill/>
          <a:ln/>
        </p:spPr>
        <p:txBody>
          <a:bodyPr wrap="square" lIns="0" tIns="0" rIns="0" bIns="0" rtlCol="0" anchor="ctr"/>
          <a:lstStyle/>
          <a:p>
            <a:pPr marL="0" indent="0">
              <a:buNone/>
            </a:pPr>
            <a:endParaRPr lang="en-US" sz="1200" dirty="0"/>
          </a:p>
        </p:txBody>
      </p:sp>
      <p:sp>
        <p:nvSpPr>
          <p:cNvPr id="10" name="Text 7"/>
          <p:cNvSpPr/>
          <p:nvPr/>
        </p:nvSpPr>
        <p:spPr>
          <a:xfrm>
            <a:off x="6675120" y="3429000"/>
            <a:ext cx="5029200" cy="640080"/>
          </a:xfrm>
          <a:prstGeom prst="rect">
            <a:avLst/>
          </a:prstGeom>
          <a:noFill/>
          <a:ln/>
        </p:spPr>
        <p:txBody>
          <a:bodyPr wrap="square" lIns="0" tIns="0" rIns="0" bIns="0" rtlCol="0" anchor="ctr"/>
          <a:lstStyle/>
          <a:p>
            <a:pPr marL="0" indent="0">
              <a:buNone/>
            </a:pPr>
            <a:endParaRPr lang="en-US" sz="3800" dirty="0"/>
          </a:p>
        </p:txBody>
      </p:sp>
      <p:sp>
        <p:nvSpPr>
          <p:cNvPr id="11" name="Text 8"/>
          <p:cNvSpPr/>
          <p:nvPr/>
        </p:nvSpPr>
        <p:spPr>
          <a:xfrm>
            <a:off x="6675120" y="1823632"/>
            <a:ext cx="5029200" cy="2538056"/>
          </a:xfrm>
          <a:prstGeom prst="rect">
            <a:avLst/>
          </a:prstGeom>
          <a:noFill/>
          <a:ln/>
        </p:spPr>
        <p:txBody>
          <a:bodyPr wrap="square" lIns="0" tIns="0" rIns="0" bIns="0" rtlCol="0" anchor="ctr"/>
          <a:lstStyle/>
          <a:p>
            <a:pPr marL="0" indent="0">
              <a:buNone/>
            </a:pPr>
            <a:endParaRPr lang="en-US" sz="1200" dirty="0"/>
          </a:p>
        </p:txBody>
      </p:sp>
      <p:sp>
        <p:nvSpPr>
          <p:cNvPr id="12" name="Text 9"/>
          <p:cNvSpPr/>
          <p:nvPr/>
        </p:nvSpPr>
        <p:spPr>
          <a:xfrm>
            <a:off x="6675120" y="4480560"/>
            <a:ext cx="5029200" cy="640080"/>
          </a:xfrm>
          <a:prstGeom prst="rect">
            <a:avLst/>
          </a:prstGeom>
          <a:noFill/>
          <a:ln/>
        </p:spPr>
        <p:txBody>
          <a:bodyPr wrap="square" lIns="0" tIns="0" rIns="0" bIns="0" rtlCol="0" anchor="ctr"/>
          <a:lstStyle/>
          <a:p>
            <a:pPr marL="0" indent="0">
              <a:buNone/>
            </a:pPr>
            <a:endParaRPr lang="en-US" sz="3800" dirty="0"/>
          </a:p>
        </p:txBody>
      </p:sp>
      <p:sp>
        <p:nvSpPr>
          <p:cNvPr id="13" name="Text 10"/>
          <p:cNvSpPr/>
          <p:nvPr/>
        </p:nvSpPr>
        <p:spPr>
          <a:xfrm>
            <a:off x="6492240" y="5157214"/>
            <a:ext cx="5029200" cy="292608"/>
          </a:xfrm>
          <a:prstGeom prst="rect">
            <a:avLst/>
          </a:prstGeom>
          <a:noFill/>
          <a:ln/>
        </p:spPr>
        <p:txBody>
          <a:bodyPr wrap="square" lIns="0" tIns="0" rIns="0" bIns="0" rtlCol="0" anchor="ctr"/>
          <a:lstStyle/>
          <a:p>
            <a:pPr marL="0" indent="0">
              <a:buNone/>
            </a:pPr>
            <a:endParaRPr lang="en-US" sz="1200" dirty="0"/>
          </a:p>
        </p:txBody>
      </p:sp>
      <p:sp>
        <p:nvSpPr>
          <p:cNvPr id="14" name="Text 11"/>
          <p:cNvSpPr/>
          <p:nvPr/>
        </p:nvSpPr>
        <p:spPr>
          <a:xfrm>
            <a:off x="563880" y="5993294"/>
            <a:ext cx="11064240" cy="228600"/>
          </a:xfrm>
          <a:prstGeom prst="rect">
            <a:avLst/>
          </a:prstGeom>
          <a:noFill/>
          <a:ln/>
        </p:spPr>
        <p:txBody>
          <a:bodyPr wrap="square" lIns="0" tIns="0" rIns="0" bIns="0" rtlCol="0" anchor="ctr"/>
          <a:lstStyle/>
          <a:p>
            <a:pPr marL="0" indent="0">
              <a:buNone/>
            </a:pPr>
            <a:endParaRPr lang="en-US" sz="900" dirty="0"/>
          </a:p>
        </p:txBody>
      </p:sp>
      <p:sp>
        <p:nvSpPr>
          <p:cNvPr id="15" name="Text 12"/>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6" name="Text 13"/>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10 / 17</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B7B9C44D-1DDB-7007-FDD6-4AFA7B527E2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2A587F3D-B153-922A-6CB7-E774DF0D71EB}"/>
              </a:ext>
            </a:extLst>
          </p:cNvPr>
          <p:cNvSpPr/>
          <p:nvPr/>
        </p:nvSpPr>
        <p:spPr>
          <a:xfrm>
            <a:off x="548640" y="531231"/>
            <a:ext cx="1106424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dirty="0">
                <a:solidFill>
                  <a:srgbClr val="1A1D23"/>
                </a:solidFill>
                <a:latin typeface="Times New Roman" pitchFamily="34" charset="0"/>
                <a:ea typeface="Times New Roman" pitchFamily="34" charset="-122"/>
                <a:cs typeface="Times New Roman" pitchFamily="34" charset="-120"/>
              </a:rPr>
              <a:t>Descriptive Analysis:  </a:t>
            </a:r>
            <a:r>
              <a:rPr kumimoji="0" lang="en-US" sz="1100" b="1" i="0" u="none" strike="noStrike" kern="0" cap="none" spc="400" normalizeH="0" baseline="0" noProof="0" dirty="0">
                <a:ln>
                  <a:noFill/>
                </a:ln>
                <a:solidFill>
                  <a:srgbClr val="C8412C"/>
                </a:solidFill>
                <a:effectLst/>
                <a:uLnTx/>
                <a:uFillTx/>
                <a:latin typeface="Times New Roman" pitchFamily="34" charset="0"/>
                <a:ea typeface="Times New Roman" pitchFamily="34" charset="-122"/>
                <a:cs typeface="Times New Roman" pitchFamily="34" charset="-120"/>
              </a:rPr>
              <a:t>KEY DESCRIPTIVE FINDINGS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buNone/>
            </a:pPr>
            <a:endParaRPr lang="en-US" sz="3000" dirty="0"/>
          </a:p>
        </p:txBody>
      </p:sp>
      <p:sp>
        <p:nvSpPr>
          <p:cNvPr id="3" name="Text 1">
            <a:extLst>
              <a:ext uri="{FF2B5EF4-FFF2-40B4-BE49-F238E27FC236}">
                <a16:creationId xmlns:a16="http://schemas.microsoft.com/office/drawing/2014/main" id="{3DBA3932-B1AF-858D-F31D-33E54CBA38E2}"/>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Each level adds context to compensate for small sample size</a:t>
            </a:r>
            <a:endParaRPr lang="en-US" sz="1400" dirty="0"/>
          </a:p>
        </p:txBody>
      </p:sp>
      <p:sp>
        <p:nvSpPr>
          <p:cNvPr id="4" name="Shape 2">
            <a:extLst>
              <a:ext uri="{FF2B5EF4-FFF2-40B4-BE49-F238E27FC236}">
                <a16:creationId xmlns:a16="http://schemas.microsoft.com/office/drawing/2014/main" id="{AC15524E-15C7-BD1B-1C2E-2E8BFCEF5856}"/>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graphicFrame>
        <p:nvGraphicFramePr>
          <p:cNvPr id="5" name="Chart 0">
            <a:extLst>
              <a:ext uri="{FF2B5EF4-FFF2-40B4-BE49-F238E27FC236}">
                <a16:creationId xmlns:a16="http://schemas.microsoft.com/office/drawing/2014/main" id="{9989792C-FA43-BA04-BCB7-B1E3D35CA598}"/>
              </a:ext>
            </a:extLst>
          </p:cNvPr>
          <p:cNvGraphicFramePr/>
          <p:nvPr>
            <p:extLst>
              <p:ext uri="{D42A27DB-BD31-4B8C-83A1-F6EECF244321}">
                <p14:modId xmlns:p14="http://schemas.microsoft.com/office/powerpoint/2010/main" val="3562421829"/>
              </p:ext>
            </p:extLst>
          </p:nvPr>
        </p:nvGraphicFramePr>
        <p:xfrm>
          <a:off x="6309360" y="1566997"/>
          <a:ext cx="5151121" cy="3876041"/>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a:extLst>
              <a:ext uri="{FF2B5EF4-FFF2-40B4-BE49-F238E27FC236}">
                <a16:creationId xmlns:a16="http://schemas.microsoft.com/office/drawing/2014/main" id="{67D610E9-3CB0-2EE6-0C30-DCA0F10ED770}"/>
              </a:ext>
            </a:extLst>
          </p:cNvPr>
          <p:cNvSpPr/>
          <p:nvPr/>
        </p:nvSpPr>
        <p:spPr>
          <a:xfrm>
            <a:off x="6675120" y="1691639"/>
            <a:ext cx="5029200" cy="3879273"/>
          </a:xfrm>
          <a:prstGeom prst="rect">
            <a:avLst/>
          </a:prstGeom>
          <a:noFill/>
          <a:ln/>
        </p:spPr>
        <p:txBody>
          <a:bodyPr wrap="square" lIns="0" tIns="0" rIns="0" bIns="0" rtlCol="0" anchor="ctr"/>
          <a:lstStyle/>
          <a:p>
            <a:pPr marL="0" indent="0">
              <a:buNone/>
            </a:pPr>
            <a:endParaRPr lang="en-US" sz="1100" dirty="0"/>
          </a:p>
        </p:txBody>
      </p:sp>
      <p:sp>
        <p:nvSpPr>
          <p:cNvPr id="7" name="Text 4">
            <a:extLst>
              <a:ext uri="{FF2B5EF4-FFF2-40B4-BE49-F238E27FC236}">
                <a16:creationId xmlns:a16="http://schemas.microsoft.com/office/drawing/2014/main" id="{4F54C5C7-31BC-480E-BB3A-A3191A08D99A}"/>
              </a:ext>
            </a:extLst>
          </p:cNvPr>
          <p:cNvSpPr/>
          <p:nvPr/>
        </p:nvSpPr>
        <p:spPr>
          <a:xfrm>
            <a:off x="6675120" y="2011680"/>
            <a:ext cx="5029200" cy="274320"/>
          </a:xfrm>
          <a:prstGeom prst="rect">
            <a:avLst/>
          </a:prstGeom>
          <a:noFill/>
          <a:ln/>
        </p:spPr>
        <p:txBody>
          <a:bodyPr wrap="square" lIns="0" tIns="0" rIns="0" bIns="0" rtlCol="0" anchor="ctr"/>
          <a:lstStyle/>
          <a:p>
            <a:pPr marL="0" indent="0">
              <a:buNone/>
            </a:pPr>
            <a:endParaRPr lang="en-US" sz="1200" dirty="0"/>
          </a:p>
        </p:txBody>
      </p:sp>
      <p:sp>
        <p:nvSpPr>
          <p:cNvPr id="8" name="Text 5">
            <a:extLst>
              <a:ext uri="{FF2B5EF4-FFF2-40B4-BE49-F238E27FC236}">
                <a16:creationId xmlns:a16="http://schemas.microsoft.com/office/drawing/2014/main" id="{551FA160-DA04-428E-67BD-5E2FA543E129}"/>
              </a:ext>
            </a:extLst>
          </p:cNvPr>
          <p:cNvSpPr/>
          <p:nvPr/>
        </p:nvSpPr>
        <p:spPr>
          <a:xfrm>
            <a:off x="6675120" y="2377440"/>
            <a:ext cx="5029200" cy="640080"/>
          </a:xfrm>
          <a:prstGeom prst="rect">
            <a:avLst/>
          </a:prstGeom>
          <a:noFill/>
          <a:ln/>
        </p:spPr>
        <p:txBody>
          <a:bodyPr wrap="square" lIns="0" tIns="0" rIns="0" bIns="0" rtlCol="0" anchor="ctr"/>
          <a:lstStyle/>
          <a:p>
            <a:pPr marL="0" indent="0">
              <a:buNone/>
            </a:pPr>
            <a:endParaRPr lang="en-US" sz="3800" dirty="0"/>
          </a:p>
        </p:txBody>
      </p:sp>
      <p:sp>
        <p:nvSpPr>
          <p:cNvPr id="9" name="Text 6">
            <a:extLst>
              <a:ext uri="{FF2B5EF4-FFF2-40B4-BE49-F238E27FC236}">
                <a16:creationId xmlns:a16="http://schemas.microsoft.com/office/drawing/2014/main" id="{285BE213-FBBC-A6E8-1EA1-33CCE4917636}"/>
              </a:ext>
            </a:extLst>
          </p:cNvPr>
          <p:cNvSpPr/>
          <p:nvPr/>
        </p:nvSpPr>
        <p:spPr>
          <a:xfrm>
            <a:off x="6675120" y="3017520"/>
            <a:ext cx="5029200" cy="292608"/>
          </a:xfrm>
          <a:prstGeom prst="rect">
            <a:avLst/>
          </a:prstGeom>
          <a:noFill/>
          <a:ln/>
        </p:spPr>
        <p:txBody>
          <a:bodyPr wrap="square" lIns="0" tIns="0" rIns="0" bIns="0" rtlCol="0" anchor="ctr"/>
          <a:lstStyle/>
          <a:p>
            <a:pPr marL="0" indent="0">
              <a:buNone/>
            </a:pPr>
            <a:endParaRPr lang="en-US" sz="1200" dirty="0"/>
          </a:p>
        </p:txBody>
      </p:sp>
      <p:sp>
        <p:nvSpPr>
          <p:cNvPr id="10" name="Text 7">
            <a:extLst>
              <a:ext uri="{FF2B5EF4-FFF2-40B4-BE49-F238E27FC236}">
                <a16:creationId xmlns:a16="http://schemas.microsoft.com/office/drawing/2014/main" id="{511B809A-B345-E55D-4829-C876EC21E2AB}"/>
              </a:ext>
            </a:extLst>
          </p:cNvPr>
          <p:cNvSpPr/>
          <p:nvPr/>
        </p:nvSpPr>
        <p:spPr>
          <a:xfrm>
            <a:off x="6675120" y="3429000"/>
            <a:ext cx="5029200" cy="640080"/>
          </a:xfrm>
          <a:prstGeom prst="rect">
            <a:avLst/>
          </a:prstGeom>
          <a:noFill/>
          <a:ln/>
        </p:spPr>
        <p:txBody>
          <a:bodyPr wrap="square" lIns="0" tIns="0" rIns="0" bIns="0" rtlCol="0" anchor="ctr"/>
          <a:lstStyle/>
          <a:p>
            <a:pPr marL="0" indent="0">
              <a:buNone/>
            </a:pPr>
            <a:endParaRPr lang="en-US" sz="3800" dirty="0"/>
          </a:p>
        </p:txBody>
      </p:sp>
      <p:sp>
        <p:nvSpPr>
          <p:cNvPr id="11" name="Text 8">
            <a:extLst>
              <a:ext uri="{FF2B5EF4-FFF2-40B4-BE49-F238E27FC236}">
                <a16:creationId xmlns:a16="http://schemas.microsoft.com/office/drawing/2014/main" id="{BEFE89F9-F872-8747-4D80-946BFD8A6DC5}"/>
              </a:ext>
            </a:extLst>
          </p:cNvPr>
          <p:cNvSpPr/>
          <p:nvPr/>
        </p:nvSpPr>
        <p:spPr>
          <a:xfrm>
            <a:off x="6675120" y="4069080"/>
            <a:ext cx="5029200" cy="292608"/>
          </a:xfrm>
          <a:prstGeom prst="rect">
            <a:avLst/>
          </a:prstGeom>
          <a:noFill/>
          <a:ln/>
        </p:spPr>
        <p:txBody>
          <a:bodyPr wrap="square" lIns="0" tIns="0" rIns="0" bIns="0" rtlCol="0" anchor="ctr"/>
          <a:lstStyle/>
          <a:p>
            <a:pPr marL="0" indent="0">
              <a:buNone/>
            </a:pPr>
            <a:endParaRPr lang="en-US" sz="1200" dirty="0"/>
          </a:p>
        </p:txBody>
      </p:sp>
      <p:sp>
        <p:nvSpPr>
          <p:cNvPr id="12" name="Text 9">
            <a:extLst>
              <a:ext uri="{FF2B5EF4-FFF2-40B4-BE49-F238E27FC236}">
                <a16:creationId xmlns:a16="http://schemas.microsoft.com/office/drawing/2014/main" id="{E31C405B-0B60-0E57-8A35-9CFF9B8B6C0C}"/>
              </a:ext>
            </a:extLst>
          </p:cNvPr>
          <p:cNvSpPr/>
          <p:nvPr/>
        </p:nvSpPr>
        <p:spPr>
          <a:xfrm>
            <a:off x="6675120" y="4480560"/>
            <a:ext cx="5029200" cy="640080"/>
          </a:xfrm>
          <a:prstGeom prst="rect">
            <a:avLst/>
          </a:prstGeom>
          <a:noFill/>
          <a:ln/>
        </p:spPr>
        <p:txBody>
          <a:bodyPr wrap="square" lIns="0" tIns="0" rIns="0" bIns="0" rtlCol="0" anchor="ctr"/>
          <a:lstStyle/>
          <a:p>
            <a:pPr marL="0" indent="0">
              <a:buNone/>
            </a:pPr>
            <a:endParaRPr lang="en-US" sz="3800" dirty="0"/>
          </a:p>
        </p:txBody>
      </p:sp>
      <p:sp>
        <p:nvSpPr>
          <p:cNvPr id="13" name="Text 10">
            <a:extLst>
              <a:ext uri="{FF2B5EF4-FFF2-40B4-BE49-F238E27FC236}">
                <a16:creationId xmlns:a16="http://schemas.microsoft.com/office/drawing/2014/main" id="{CCB0738A-22D7-E2FC-33C8-96A92347086B}"/>
              </a:ext>
            </a:extLst>
          </p:cNvPr>
          <p:cNvSpPr/>
          <p:nvPr/>
        </p:nvSpPr>
        <p:spPr>
          <a:xfrm>
            <a:off x="6492240" y="5157214"/>
            <a:ext cx="5029200" cy="292608"/>
          </a:xfrm>
          <a:prstGeom prst="rect">
            <a:avLst/>
          </a:prstGeom>
          <a:noFill/>
          <a:ln/>
        </p:spPr>
        <p:txBody>
          <a:bodyPr wrap="square" lIns="0" tIns="0" rIns="0" bIns="0" rtlCol="0" anchor="ctr"/>
          <a:lstStyle/>
          <a:p>
            <a:pPr marL="0" indent="0">
              <a:buNone/>
            </a:pPr>
            <a:endParaRPr lang="en-US" sz="1200" dirty="0"/>
          </a:p>
        </p:txBody>
      </p:sp>
      <p:sp>
        <p:nvSpPr>
          <p:cNvPr id="14" name="Text 11">
            <a:extLst>
              <a:ext uri="{FF2B5EF4-FFF2-40B4-BE49-F238E27FC236}">
                <a16:creationId xmlns:a16="http://schemas.microsoft.com/office/drawing/2014/main" id="{B0E36101-8B5A-781C-F564-00F1B6686535}"/>
              </a:ext>
            </a:extLst>
          </p:cNvPr>
          <p:cNvSpPr/>
          <p:nvPr/>
        </p:nvSpPr>
        <p:spPr>
          <a:xfrm>
            <a:off x="563880" y="5993294"/>
            <a:ext cx="11064240" cy="228600"/>
          </a:xfrm>
          <a:prstGeom prst="rect">
            <a:avLst/>
          </a:prstGeom>
          <a:noFill/>
          <a:ln/>
        </p:spPr>
        <p:txBody>
          <a:bodyPr wrap="square" lIns="0" tIns="0" rIns="0" bIns="0" rtlCol="0" anchor="ctr"/>
          <a:lstStyle/>
          <a:p>
            <a:pPr marL="0" indent="0">
              <a:buNone/>
            </a:pPr>
            <a:endParaRPr lang="en-US" sz="900" dirty="0"/>
          </a:p>
        </p:txBody>
      </p:sp>
      <p:sp>
        <p:nvSpPr>
          <p:cNvPr id="15" name="Text 12">
            <a:extLst>
              <a:ext uri="{FF2B5EF4-FFF2-40B4-BE49-F238E27FC236}">
                <a16:creationId xmlns:a16="http://schemas.microsoft.com/office/drawing/2014/main" id="{837B8227-4524-45B0-C9FD-FC5B87DA8FA1}"/>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6" name="Text 13">
            <a:extLst>
              <a:ext uri="{FF2B5EF4-FFF2-40B4-BE49-F238E27FC236}">
                <a16:creationId xmlns:a16="http://schemas.microsoft.com/office/drawing/2014/main" id="{9F5D6667-FBD7-F6AC-F229-6169B6B379B7}"/>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10 / 17</a:t>
            </a:r>
            <a:endParaRPr lang="en-US" sz="900" dirty="0"/>
          </a:p>
        </p:txBody>
      </p:sp>
      <p:pic>
        <p:nvPicPr>
          <p:cNvPr id="18" name="Picture 17">
            <a:extLst>
              <a:ext uri="{FF2B5EF4-FFF2-40B4-BE49-F238E27FC236}">
                <a16:creationId xmlns:a16="http://schemas.microsoft.com/office/drawing/2014/main" id="{060154E0-BBB4-64D0-B40F-A5C8DD193DF0}"/>
              </a:ext>
            </a:extLst>
          </p:cNvPr>
          <p:cNvPicPr>
            <a:picLocks noChangeAspect="1"/>
          </p:cNvPicPr>
          <p:nvPr/>
        </p:nvPicPr>
        <p:blipFill>
          <a:blip r:embed="rId4"/>
          <a:stretch>
            <a:fillRect/>
          </a:stretch>
        </p:blipFill>
        <p:spPr>
          <a:xfrm>
            <a:off x="563880" y="1593693"/>
            <a:ext cx="5456393" cy="2560542"/>
          </a:xfrm>
          <a:prstGeom prst="rect">
            <a:avLst/>
          </a:prstGeom>
        </p:spPr>
      </p:pic>
    </p:spTree>
    <p:extLst>
      <p:ext uri="{BB962C8B-B14F-4D97-AF65-F5344CB8AC3E}">
        <p14:creationId xmlns:p14="http://schemas.microsoft.com/office/powerpoint/2010/main" val="1816566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A67F24C3-1174-989E-C97C-BD4A044DC968}"/>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015EB7D-5992-2EFA-140E-86326CB14C39}"/>
              </a:ext>
            </a:extLst>
          </p:cNvPr>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Descriptive Analysis: Building from Counts to Rates</a:t>
            </a:r>
            <a:endParaRPr lang="en-US" sz="3000" dirty="0"/>
          </a:p>
        </p:txBody>
      </p:sp>
      <p:sp>
        <p:nvSpPr>
          <p:cNvPr id="3" name="Text 1">
            <a:extLst>
              <a:ext uri="{FF2B5EF4-FFF2-40B4-BE49-F238E27FC236}">
                <a16:creationId xmlns:a16="http://schemas.microsoft.com/office/drawing/2014/main" id="{6687B08E-D5ED-2367-B5AD-980144D47BEA}"/>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Each level adds context to compensate for small sample size</a:t>
            </a:r>
            <a:endParaRPr lang="en-US" sz="1400" dirty="0"/>
          </a:p>
        </p:txBody>
      </p:sp>
      <p:sp>
        <p:nvSpPr>
          <p:cNvPr id="4" name="Shape 2">
            <a:extLst>
              <a:ext uri="{FF2B5EF4-FFF2-40B4-BE49-F238E27FC236}">
                <a16:creationId xmlns:a16="http://schemas.microsoft.com/office/drawing/2014/main" id="{8B547EFA-851C-1523-A8B4-7651C65A361D}"/>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graphicFrame>
        <p:nvGraphicFramePr>
          <p:cNvPr id="5" name="Chart 0">
            <a:extLst>
              <a:ext uri="{FF2B5EF4-FFF2-40B4-BE49-F238E27FC236}">
                <a16:creationId xmlns:a16="http://schemas.microsoft.com/office/drawing/2014/main" id="{F77B4574-7510-89AE-8F44-B30C78B36880}"/>
              </a:ext>
            </a:extLst>
          </p:cNvPr>
          <p:cNvGraphicFramePr/>
          <p:nvPr/>
        </p:nvGraphicFramePr>
        <p:xfrm>
          <a:off x="548640" y="1508759"/>
          <a:ext cx="5943600" cy="4480559"/>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a:extLst>
              <a:ext uri="{FF2B5EF4-FFF2-40B4-BE49-F238E27FC236}">
                <a16:creationId xmlns:a16="http://schemas.microsoft.com/office/drawing/2014/main" id="{3A7AFC06-A13B-5998-DA04-2575FCF41AB6}"/>
              </a:ext>
            </a:extLst>
          </p:cNvPr>
          <p:cNvSpPr/>
          <p:nvPr/>
        </p:nvSpPr>
        <p:spPr>
          <a:xfrm>
            <a:off x="6675120" y="1691640"/>
            <a:ext cx="5029200" cy="320040"/>
          </a:xfrm>
          <a:prstGeom prst="rect">
            <a:avLst/>
          </a:prstGeom>
          <a:noFill/>
          <a:ln/>
        </p:spPr>
        <p:txBody>
          <a:bodyPr wrap="square" lIns="0" tIns="0" rIns="0" bIns="0" rtlCol="0" anchor="ctr"/>
          <a:lstStyle/>
          <a:p>
            <a:pPr marL="0" indent="0">
              <a:buNone/>
            </a:pPr>
            <a:r>
              <a:rPr lang="en-US" sz="1100" b="1" kern="0" spc="400" dirty="0">
                <a:solidFill>
                  <a:srgbClr val="C8412C"/>
                </a:solidFill>
                <a:latin typeface="Times New Roman" pitchFamily="34" charset="0"/>
                <a:ea typeface="Times New Roman" pitchFamily="34" charset="-122"/>
                <a:cs typeface="Times New Roman" pitchFamily="34" charset="-120"/>
              </a:rPr>
              <a:t>KEY DESCRIPTIVE FINDINGS</a:t>
            </a:r>
            <a:endParaRPr lang="en-US" sz="1100" dirty="0"/>
          </a:p>
        </p:txBody>
      </p:sp>
      <p:sp>
        <p:nvSpPr>
          <p:cNvPr id="7" name="Text 4">
            <a:extLst>
              <a:ext uri="{FF2B5EF4-FFF2-40B4-BE49-F238E27FC236}">
                <a16:creationId xmlns:a16="http://schemas.microsoft.com/office/drawing/2014/main" id="{B73C80AC-FB8F-ED19-D549-1B5B83F4EBB9}"/>
              </a:ext>
            </a:extLst>
          </p:cNvPr>
          <p:cNvSpPr/>
          <p:nvPr/>
        </p:nvSpPr>
        <p:spPr>
          <a:xfrm>
            <a:off x="6675120" y="2011680"/>
            <a:ext cx="5029200" cy="274320"/>
          </a:xfrm>
          <a:prstGeom prst="rect">
            <a:avLst/>
          </a:prstGeom>
          <a:noFill/>
          <a:ln/>
        </p:spPr>
        <p:txBody>
          <a:bodyPr wrap="square" lIns="0" tIns="0" rIns="0" bIns="0" rtlCol="0" anchor="ctr"/>
          <a:lstStyle/>
          <a:p>
            <a:pPr marL="0" indent="0">
              <a:buNone/>
            </a:pPr>
            <a:r>
              <a:rPr lang="en-US" sz="1200" i="1" dirty="0">
                <a:solidFill>
                  <a:srgbClr val="5A6470"/>
                </a:solidFill>
                <a:latin typeface="Times New Roman" pitchFamily="34" charset="0"/>
                <a:ea typeface="Times New Roman" pitchFamily="34" charset="-122"/>
                <a:cs typeface="Times New Roman" pitchFamily="34" charset="-120"/>
              </a:rPr>
              <a:t>Within the Study Period</a:t>
            </a:r>
            <a:endParaRPr lang="en-US" sz="1200" dirty="0"/>
          </a:p>
        </p:txBody>
      </p:sp>
      <p:sp>
        <p:nvSpPr>
          <p:cNvPr id="8" name="Text 5">
            <a:extLst>
              <a:ext uri="{FF2B5EF4-FFF2-40B4-BE49-F238E27FC236}">
                <a16:creationId xmlns:a16="http://schemas.microsoft.com/office/drawing/2014/main" id="{4CA788BA-8A1E-7594-7006-14918C0BCD20}"/>
              </a:ext>
            </a:extLst>
          </p:cNvPr>
          <p:cNvSpPr/>
          <p:nvPr/>
        </p:nvSpPr>
        <p:spPr>
          <a:xfrm>
            <a:off x="6675120" y="2377440"/>
            <a:ext cx="5029200" cy="640080"/>
          </a:xfrm>
          <a:prstGeom prst="rect">
            <a:avLst/>
          </a:prstGeom>
          <a:noFill/>
          <a:ln/>
        </p:spPr>
        <p:txBody>
          <a:bodyPr wrap="square" lIns="0" tIns="0" rIns="0" bIns="0" rtlCol="0" anchor="ctr"/>
          <a:lstStyle/>
          <a:p>
            <a:pPr marL="0" indent="0">
              <a:buNone/>
            </a:pPr>
            <a:r>
              <a:rPr lang="en-US" sz="3800" b="1" dirty="0">
                <a:solidFill>
                  <a:srgbClr val="1A1D23"/>
                </a:solidFill>
                <a:latin typeface="Times New Roman" pitchFamily="34" charset="0"/>
                <a:ea typeface="Times New Roman" pitchFamily="34" charset="-122"/>
                <a:cs typeface="Times New Roman" pitchFamily="34" charset="-120"/>
              </a:rPr>
              <a:t>13.7%</a:t>
            </a:r>
            <a:endParaRPr lang="en-US" sz="3800" dirty="0"/>
          </a:p>
        </p:txBody>
      </p:sp>
      <p:sp>
        <p:nvSpPr>
          <p:cNvPr id="9" name="Text 6">
            <a:extLst>
              <a:ext uri="{FF2B5EF4-FFF2-40B4-BE49-F238E27FC236}">
                <a16:creationId xmlns:a16="http://schemas.microsoft.com/office/drawing/2014/main" id="{91BF084C-ACDE-1A46-75AB-B87888B5F8AE}"/>
              </a:ext>
            </a:extLst>
          </p:cNvPr>
          <p:cNvSpPr/>
          <p:nvPr/>
        </p:nvSpPr>
        <p:spPr>
          <a:xfrm>
            <a:off x="6675120" y="3017520"/>
            <a:ext cx="5029200" cy="292608"/>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Trucks as share of overall traffic (AADT)</a:t>
            </a:r>
            <a:endParaRPr lang="en-US" sz="1200" dirty="0"/>
          </a:p>
        </p:txBody>
      </p:sp>
      <p:sp>
        <p:nvSpPr>
          <p:cNvPr id="10" name="Text 7">
            <a:extLst>
              <a:ext uri="{FF2B5EF4-FFF2-40B4-BE49-F238E27FC236}">
                <a16:creationId xmlns:a16="http://schemas.microsoft.com/office/drawing/2014/main" id="{12FDD1AB-8F08-932F-C989-92974A8F826D}"/>
              </a:ext>
            </a:extLst>
          </p:cNvPr>
          <p:cNvSpPr/>
          <p:nvPr/>
        </p:nvSpPr>
        <p:spPr>
          <a:xfrm>
            <a:off x="6675120" y="3429000"/>
            <a:ext cx="5029200" cy="640080"/>
          </a:xfrm>
          <a:prstGeom prst="rect">
            <a:avLst/>
          </a:prstGeom>
          <a:noFill/>
          <a:ln/>
        </p:spPr>
        <p:txBody>
          <a:bodyPr wrap="square" lIns="0" tIns="0" rIns="0" bIns="0" rtlCol="0" anchor="ctr"/>
          <a:lstStyle/>
          <a:p>
            <a:pPr marL="0" indent="0">
              <a:buNone/>
            </a:pPr>
            <a:r>
              <a:rPr lang="en-US" sz="3800" b="1" dirty="0">
                <a:solidFill>
                  <a:srgbClr val="C8412C"/>
                </a:solidFill>
                <a:latin typeface="Times New Roman" pitchFamily="34" charset="0"/>
                <a:ea typeface="Times New Roman" pitchFamily="34" charset="-122"/>
                <a:cs typeface="Times New Roman" pitchFamily="34" charset="-120"/>
              </a:rPr>
              <a:t>23.7%</a:t>
            </a:r>
            <a:endParaRPr lang="en-US" sz="3800" dirty="0"/>
          </a:p>
        </p:txBody>
      </p:sp>
      <p:sp>
        <p:nvSpPr>
          <p:cNvPr id="11" name="Text 8">
            <a:extLst>
              <a:ext uri="{FF2B5EF4-FFF2-40B4-BE49-F238E27FC236}">
                <a16:creationId xmlns:a16="http://schemas.microsoft.com/office/drawing/2014/main" id="{5FE181FA-A612-B652-0751-DD9F4C70890A}"/>
              </a:ext>
            </a:extLst>
          </p:cNvPr>
          <p:cNvSpPr/>
          <p:nvPr/>
        </p:nvSpPr>
        <p:spPr>
          <a:xfrm>
            <a:off x="6675120" y="4069080"/>
            <a:ext cx="5029200" cy="292608"/>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Trucks' share of crashes during the study period</a:t>
            </a:r>
            <a:endParaRPr lang="en-US" sz="1200" dirty="0"/>
          </a:p>
        </p:txBody>
      </p:sp>
      <p:sp>
        <p:nvSpPr>
          <p:cNvPr id="12" name="Text 9">
            <a:extLst>
              <a:ext uri="{FF2B5EF4-FFF2-40B4-BE49-F238E27FC236}">
                <a16:creationId xmlns:a16="http://schemas.microsoft.com/office/drawing/2014/main" id="{F896CE8C-B93D-FE64-9760-8AF9C25C9B34}"/>
              </a:ext>
            </a:extLst>
          </p:cNvPr>
          <p:cNvSpPr/>
          <p:nvPr/>
        </p:nvSpPr>
        <p:spPr>
          <a:xfrm>
            <a:off x="6675120" y="4480560"/>
            <a:ext cx="5029200" cy="640080"/>
          </a:xfrm>
          <a:prstGeom prst="rect">
            <a:avLst/>
          </a:prstGeom>
          <a:noFill/>
          <a:ln/>
        </p:spPr>
        <p:txBody>
          <a:bodyPr wrap="square" lIns="0" tIns="0" rIns="0" bIns="0" rtlCol="0" anchor="ctr"/>
          <a:lstStyle/>
          <a:p>
            <a:pPr marL="0" indent="0">
              <a:buNone/>
            </a:pPr>
            <a:r>
              <a:rPr lang="en-US" sz="3800" b="1" dirty="0">
                <a:solidFill>
                  <a:srgbClr val="5A8C4A"/>
                </a:solidFill>
                <a:latin typeface="Times New Roman" pitchFamily="34" charset="0"/>
                <a:ea typeface="Times New Roman" pitchFamily="34" charset="-122"/>
                <a:cs typeface="Times New Roman" pitchFamily="34" charset="-120"/>
              </a:rPr>
              <a:t>−23.2%</a:t>
            </a:r>
            <a:endParaRPr lang="en-US" sz="3800" dirty="0"/>
          </a:p>
        </p:txBody>
      </p:sp>
      <p:sp>
        <p:nvSpPr>
          <p:cNvPr id="13" name="Text 10">
            <a:extLst>
              <a:ext uri="{FF2B5EF4-FFF2-40B4-BE49-F238E27FC236}">
                <a16:creationId xmlns:a16="http://schemas.microsoft.com/office/drawing/2014/main" id="{E743D6B6-201C-42FC-FF25-218B5C6C2E59}"/>
              </a:ext>
            </a:extLst>
          </p:cNvPr>
          <p:cNvSpPr/>
          <p:nvPr/>
        </p:nvSpPr>
        <p:spPr>
          <a:xfrm>
            <a:off x="6675120" y="5120640"/>
            <a:ext cx="5029200" cy="292608"/>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Reduction in truck crash rate per MVMT (pre vs. post)</a:t>
            </a:r>
            <a:endParaRPr lang="en-US" sz="1200" dirty="0"/>
          </a:p>
        </p:txBody>
      </p:sp>
      <p:sp>
        <p:nvSpPr>
          <p:cNvPr id="14" name="Text 11">
            <a:extLst>
              <a:ext uri="{FF2B5EF4-FFF2-40B4-BE49-F238E27FC236}">
                <a16:creationId xmlns:a16="http://schemas.microsoft.com/office/drawing/2014/main" id="{9F197D49-1EE2-AF78-7B53-8287AB7ABA01}"/>
              </a:ext>
            </a:extLst>
          </p:cNvPr>
          <p:cNvSpPr/>
          <p:nvPr/>
        </p:nvSpPr>
        <p:spPr>
          <a:xfrm>
            <a:off x="548640" y="5989320"/>
            <a:ext cx="11064240" cy="228600"/>
          </a:xfrm>
          <a:prstGeom prst="rect">
            <a:avLst/>
          </a:prstGeom>
          <a:noFill/>
          <a:ln/>
        </p:spPr>
        <p:txBody>
          <a:bodyPr wrap="square" lIns="0" tIns="0" rIns="0" bIns="0" rtlCol="0" anchor="ctr"/>
          <a:lstStyle/>
          <a:p>
            <a:pPr marL="0" indent="0">
              <a:buNone/>
            </a:pPr>
            <a:r>
              <a:rPr lang="en-US" sz="900" i="1" dirty="0">
                <a:solidFill>
                  <a:srgbClr val="5A6470"/>
                </a:solidFill>
                <a:latin typeface="Times New Roman" pitchFamily="34" charset="0"/>
                <a:ea typeface="Times New Roman" pitchFamily="34" charset="-122"/>
                <a:cs typeface="Times New Roman" pitchFamily="34" charset="-120"/>
              </a:rPr>
              <a:t>Source: CDOT crash data; CDOT OTIS traffic counts (Station 000105)</a:t>
            </a:r>
            <a:endParaRPr lang="en-US" sz="900" dirty="0"/>
          </a:p>
        </p:txBody>
      </p:sp>
      <p:sp>
        <p:nvSpPr>
          <p:cNvPr id="15" name="Text 12">
            <a:extLst>
              <a:ext uri="{FF2B5EF4-FFF2-40B4-BE49-F238E27FC236}">
                <a16:creationId xmlns:a16="http://schemas.microsoft.com/office/drawing/2014/main" id="{923C12E4-569A-D82C-930F-E0EE27E4018C}"/>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6" name="Text 13">
            <a:extLst>
              <a:ext uri="{FF2B5EF4-FFF2-40B4-BE49-F238E27FC236}">
                <a16:creationId xmlns:a16="http://schemas.microsoft.com/office/drawing/2014/main" id="{0530789E-6671-BBA2-8BB2-15BFF310AD17}"/>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10 / 17</a:t>
            </a:r>
            <a:endParaRPr lang="en-US" sz="900" dirty="0"/>
          </a:p>
        </p:txBody>
      </p:sp>
    </p:spTree>
    <p:extLst>
      <p:ext uri="{BB962C8B-B14F-4D97-AF65-F5344CB8AC3E}">
        <p14:creationId xmlns:p14="http://schemas.microsoft.com/office/powerpoint/2010/main" val="2885054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Inferential Tests: Three Chi-Square + Poisson Cross-Check</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Each test asks a different question to compensate for limited statistical power</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45920"/>
            <a:ext cx="1645920" cy="960120"/>
          </a:xfrm>
          <a:prstGeom prst="rect">
            <a:avLst/>
          </a:prstGeom>
          <a:solidFill>
            <a:srgbClr val="1A1D23"/>
          </a:solidFill>
          <a:ln w="12700">
            <a:solidFill>
              <a:srgbClr val="1A1D23"/>
            </a:solidFill>
            <a:prstDash val="solid"/>
          </a:ln>
        </p:spPr>
        <p:txBody>
          <a:bodyPr/>
          <a:lstStyle/>
          <a:p>
            <a:endParaRPr lang="en-US" dirty="0"/>
          </a:p>
        </p:txBody>
      </p:sp>
      <p:sp>
        <p:nvSpPr>
          <p:cNvPr id="6" name="Text 4"/>
          <p:cNvSpPr/>
          <p:nvPr/>
        </p:nvSpPr>
        <p:spPr>
          <a:xfrm>
            <a:off x="548640" y="1645920"/>
            <a:ext cx="1645920" cy="960120"/>
          </a:xfrm>
          <a:prstGeom prst="rect">
            <a:avLst/>
          </a:prstGeom>
          <a:noFill/>
          <a:ln/>
        </p:spPr>
        <p:txBody>
          <a:bodyPr wrap="square" lIns="0" tIns="0" rIns="0" bIns="0" rtlCol="0" anchor="ctr"/>
          <a:lstStyle/>
          <a:p>
            <a:pPr marL="0" indent="0" algn="ctr">
              <a:buNone/>
            </a:pPr>
            <a:r>
              <a:rPr lang="en-US" sz="1400" b="1" kern="0" spc="300" dirty="0">
                <a:solidFill>
                  <a:srgbClr val="E8A33D"/>
                </a:solidFill>
                <a:latin typeface="Times New Roman" pitchFamily="34" charset="0"/>
                <a:ea typeface="Times New Roman" pitchFamily="34" charset="-122"/>
                <a:cs typeface="Times New Roman" pitchFamily="34" charset="-120"/>
              </a:rPr>
              <a:t>TEST A</a:t>
            </a:r>
            <a:endParaRPr lang="en-US" sz="1400" dirty="0"/>
          </a:p>
        </p:txBody>
      </p:sp>
      <p:sp>
        <p:nvSpPr>
          <p:cNvPr id="7" name="Shape 5"/>
          <p:cNvSpPr/>
          <p:nvPr/>
        </p:nvSpPr>
        <p:spPr>
          <a:xfrm>
            <a:off x="2331720" y="1645920"/>
            <a:ext cx="9281160" cy="960120"/>
          </a:xfrm>
          <a:prstGeom prst="rect">
            <a:avLst/>
          </a:prstGeom>
          <a:solidFill>
            <a:srgbClr val="F5F6F8"/>
          </a:solidFill>
          <a:ln w="12700">
            <a:solidFill>
              <a:srgbClr val="F5F6F8"/>
            </a:solidFill>
            <a:prstDash val="solid"/>
          </a:ln>
        </p:spPr>
        <p:txBody>
          <a:bodyPr/>
          <a:lstStyle/>
          <a:p>
            <a:endParaRPr lang="en-US" dirty="0"/>
          </a:p>
        </p:txBody>
      </p:sp>
      <p:sp>
        <p:nvSpPr>
          <p:cNvPr id="8" name="Text 6"/>
          <p:cNvSpPr/>
          <p:nvPr/>
        </p:nvSpPr>
        <p:spPr>
          <a:xfrm>
            <a:off x="2514600" y="1719072"/>
            <a:ext cx="9006840" cy="384048"/>
          </a:xfrm>
          <a:prstGeom prst="rect">
            <a:avLst/>
          </a:prstGeom>
          <a:noFill/>
          <a:ln/>
        </p:spPr>
        <p:txBody>
          <a:bodyPr wrap="square" lIns="0" tIns="0" rIns="0" bIns="0" rtlCol="0" anchor="ctr"/>
          <a:lstStyle/>
          <a:p>
            <a:pPr marL="0" indent="0">
              <a:buNone/>
            </a:pPr>
            <a:r>
              <a:rPr lang="en-US" sz="1600" b="1" dirty="0">
                <a:solidFill>
                  <a:srgbClr val="1A1D23"/>
                </a:solidFill>
                <a:latin typeface="Times New Roman" pitchFamily="34" charset="0"/>
                <a:ea typeface="Times New Roman" pitchFamily="34" charset="-122"/>
                <a:cs typeface="Times New Roman" pitchFamily="34" charset="-120"/>
              </a:rPr>
              <a:t>Are trucks disproportionately involved in crashes relative to their share of traffic?</a:t>
            </a:r>
            <a:endParaRPr lang="en-US" sz="1600" dirty="0"/>
          </a:p>
        </p:txBody>
      </p:sp>
      <p:sp>
        <p:nvSpPr>
          <p:cNvPr id="9" name="Text 7"/>
          <p:cNvSpPr/>
          <p:nvPr/>
        </p:nvSpPr>
        <p:spPr>
          <a:xfrm>
            <a:off x="2514600" y="2148840"/>
            <a:ext cx="9006840" cy="384048"/>
          </a:xfrm>
          <a:prstGeom prst="rect">
            <a:avLst/>
          </a:prstGeom>
          <a:noFill/>
          <a:ln/>
        </p:spPr>
        <p:txBody>
          <a:bodyPr wrap="square" lIns="0" tIns="0" rIns="0" bIns="0" rtlCol="0" anchor="ctr"/>
          <a:lstStyle/>
          <a:p>
            <a:pPr marL="0" indent="0">
              <a:buNone/>
            </a:pPr>
            <a:r>
              <a:rPr lang="en-US" sz="1100" i="1" dirty="0">
                <a:solidFill>
                  <a:srgbClr val="36454F"/>
                </a:solidFill>
                <a:latin typeface="Times New Roman" pitchFamily="34" charset="0"/>
                <a:ea typeface="Times New Roman" pitchFamily="34" charset="-122"/>
                <a:cs typeface="Times New Roman" pitchFamily="34" charset="-120"/>
              </a:rPr>
              <a:t>H₀: truck crash share = truck traffic share</a:t>
            </a:r>
            <a:r>
              <a:rPr lang="en-US" sz="1100" dirty="0">
                <a:solidFill>
                  <a:srgbClr val="D9DDE2"/>
                </a:solidFill>
                <a:latin typeface="Times New Roman" pitchFamily="34" charset="0"/>
                <a:ea typeface="Times New Roman" pitchFamily="34" charset="-122"/>
                <a:cs typeface="Times New Roman" pitchFamily="34" charset="-120"/>
              </a:rPr>
              <a:t>    •    			</a:t>
            </a:r>
            <a:r>
              <a:rPr lang="en-US" sz="1100" b="1" dirty="0">
                <a:solidFill>
                  <a:srgbClr val="2C5F7A"/>
                </a:solidFill>
                <a:latin typeface="Times New Roman" pitchFamily="34" charset="0"/>
                <a:ea typeface="Times New Roman" pitchFamily="34" charset="-122"/>
                <a:cs typeface="Times New Roman" pitchFamily="34" charset="-120"/>
              </a:rPr>
              <a:t>Method: </a:t>
            </a:r>
            <a:r>
              <a:rPr lang="en-US" sz="1100" dirty="0">
                <a:solidFill>
                  <a:srgbClr val="36454F"/>
                </a:solidFill>
                <a:latin typeface="Times New Roman" pitchFamily="34" charset="0"/>
                <a:ea typeface="Times New Roman" pitchFamily="34" charset="-122"/>
                <a:cs typeface="Times New Roman" pitchFamily="34" charset="-120"/>
              </a:rPr>
              <a:t>Chi-Square Goodness-of-Fit</a:t>
            </a:r>
            <a:endParaRPr lang="en-US" sz="1100" dirty="0"/>
          </a:p>
        </p:txBody>
      </p:sp>
      <p:sp>
        <p:nvSpPr>
          <p:cNvPr id="10" name="Shape 8"/>
          <p:cNvSpPr/>
          <p:nvPr/>
        </p:nvSpPr>
        <p:spPr>
          <a:xfrm>
            <a:off x="548640" y="2743200"/>
            <a:ext cx="1645920" cy="960120"/>
          </a:xfrm>
          <a:prstGeom prst="rect">
            <a:avLst/>
          </a:prstGeom>
          <a:solidFill>
            <a:srgbClr val="1A1D23"/>
          </a:solidFill>
          <a:ln w="12700">
            <a:solidFill>
              <a:srgbClr val="1A1D23"/>
            </a:solidFill>
            <a:prstDash val="solid"/>
          </a:ln>
        </p:spPr>
        <p:txBody>
          <a:bodyPr/>
          <a:lstStyle/>
          <a:p>
            <a:endParaRPr lang="en-US" dirty="0"/>
          </a:p>
        </p:txBody>
      </p:sp>
      <p:sp>
        <p:nvSpPr>
          <p:cNvPr id="11" name="Text 9"/>
          <p:cNvSpPr/>
          <p:nvPr/>
        </p:nvSpPr>
        <p:spPr>
          <a:xfrm>
            <a:off x="548640" y="2743200"/>
            <a:ext cx="1645920" cy="960120"/>
          </a:xfrm>
          <a:prstGeom prst="rect">
            <a:avLst/>
          </a:prstGeom>
          <a:noFill/>
          <a:ln/>
        </p:spPr>
        <p:txBody>
          <a:bodyPr wrap="square" lIns="0" tIns="0" rIns="0" bIns="0" rtlCol="0" anchor="ctr"/>
          <a:lstStyle/>
          <a:p>
            <a:pPr marL="0" indent="0" algn="ctr">
              <a:buNone/>
            </a:pPr>
            <a:r>
              <a:rPr lang="en-US" sz="1400" b="1" kern="0" spc="300" dirty="0">
                <a:solidFill>
                  <a:srgbClr val="E8A33D"/>
                </a:solidFill>
                <a:latin typeface="Times New Roman" pitchFamily="34" charset="0"/>
                <a:ea typeface="Times New Roman" pitchFamily="34" charset="-122"/>
                <a:cs typeface="Times New Roman" pitchFamily="34" charset="-120"/>
              </a:rPr>
              <a:t>TEST B</a:t>
            </a:r>
            <a:endParaRPr lang="en-US" sz="1400" dirty="0"/>
          </a:p>
        </p:txBody>
      </p:sp>
      <p:sp>
        <p:nvSpPr>
          <p:cNvPr id="12" name="Shape 10"/>
          <p:cNvSpPr/>
          <p:nvPr/>
        </p:nvSpPr>
        <p:spPr>
          <a:xfrm>
            <a:off x="2331720" y="2674620"/>
            <a:ext cx="9281160" cy="960120"/>
          </a:xfrm>
          <a:prstGeom prst="rect">
            <a:avLst/>
          </a:prstGeom>
          <a:solidFill>
            <a:srgbClr val="F5F6F8"/>
          </a:solidFill>
          <a:ln w="12700">
            <a:solidFill>
              <a:srgbClr val="F5F6F8"/>
            </a:solidFill>
            <a:prstDash val="solid"/>
          </a:ln>
        </p:spPr>
        <p:txBody>
          <a:bodyPr/>
          <a:lstStyle/>
          <a:p>
            <a:endParaRPr lang="en-US" dirty="0"/>
          </a:p>
        </p:txBody>
      </p:sp>
      <p:sp>
        <p:nvSpPr>
          <p:cNvPr id="13" name="Text 11"/>
          <p:cNvSpPr/>
          <p:nvPr/>
        </p:nvSpPr>
        <p:spPr>
          <a:xfrm>
            <a:off x="2514600" y="2816352"/>
            <a:ext cx="9006840" cy="384048"/>
          </a:xfrm>
          <a:prstGeom prst="rect">
            <a:avLst/>
          </a:prstGeom>
          <a:noFill/>
          <a:ln/>
        </p:spPr>
        <p:txBody>
          <a:bodyPr wrap="square" lIns="0" tIns="0" rIns="0" bIns="0" rtlCol="0" anchor="ctr"/>
          <a:lstStyle/>
          <a:p>
            <a:pPr marL="0" indent="0">
              <a:buNone/>
            </a:pPr>
            <a:r>
              <a:rPr lang="en-US" sz="1600" b="1" dirty="0">
                <a:solidFill>
                  <a:srgbClr val="1A1D23"/>
                </a:solidFill>
                <a:latin typeface="Times New Roman" pitchFamily="34" charset="0"/>
                <a:ea typeface="Times New Roman" pitchFamily="34" charset="-122"/>
                <a:cs typeface="Times New Roman" pitchFamily="34" charset="-120"/>
              </a:rPr>
              <a:t>Did TLR change the proportion of truck crashes from before to after?</a:t>
            </a:r>
            <a:endParaRPr lang="en-US" sz="1600" dirty="0"/>
          </a:p>
        </p:txBody>
      </p:sp>
      <p:sp>
        <p:nvSpPr>
          <p:cNvPr id="14" name="Text 12"/>
          <p:cNvSpPr/>
          <p:nvPr/>
        </p:nvSpPr>
        <p:spPr>
          <a:xfrm>
            <a:off x="2514600" y="3246120"/>
            <a:ext cx="9006840" cy="384048"/>
          </a:xfrm>
          <a:prstGeom prst="rect">
            <a:avLst/>
          </a:prstGeom>
          <a:noFill/>
          <a:ln/>
        </p:spPr>
        <p:txBody>
          <a:bodyPr wrap="square" lIns="0" tIns="0" rIns="0" bIns="0" rtlCol="0" anchor="ctr"/>
          <a:lstStyle/>
          <a:p>
            <a:pPr marL="0" indent="0">
              <a:buNone/>
            </a:pPr>
            <a:r>
              <a:rPr lang="en-US" sz="1100" i="1" dirty="0">
                <a:solidFill>
                  <a:srgbClr val="36454F"/>
                </a:solidFill>
                <a:latin typeface="Times New Roman" pitchFamily="34" charset="0"/>
                <a:ea typeface="Times New Roman" pitchFamily="34" charset="-122"/>
                <a:cs typeface="Times New Roman" pitchFamily="34" charset="-120"/>
              </a:rPr>
              <a:t>H₀: post-TLR truck crash proportion = pre-TLR proportion</a:t>
            </a:r>
            <a:r>
              <a:rPr lang="en-US" sz="1100" dirty="0">
                <a:solidFill>
                  <a:srgbClr val="D9DDE2"/>
                </a:solidFill>
                <a:latin typeface="Times New Roman" pitchFamily="34" charset="0"/>
                <a:ea typeface="Times New Roman" pitchFamily="34" charset="-122"/>
                <a:cs typeface="Times New Roman" pitchFamily="34" charset="-120"/>
              </a:rPr>
              <a:t>    •   		 </a:t>
            </a:r>
            <a:r>
              <a:rPr lang="en-US" sz="1100" b="1" dirty="0">
                <a:solidFill>
                  <a:srgbClr val="2C5F7A"/>
                </a:solidFill>
                <a:latin typeface="Times New Roman" pitchFamily="34" charset="0"/>
                <a:ea typeface="Times New Roman" pitchFamily="34" charset="-122"/>
                <a:cs typeface="Times New Roman" pitchFamily="34" charset="-120"/>
              </a:rPr>
              <a:t>Method: </a:t>
            </a:r>
            <a:r>
              <a:rPr lang="en-US" sz="1100" dirty="0">
                <a:solidFill>
                  <a:srgbClr val="36454F"/>
                </a:solidFill>
                <a:latin typeface="Times New Roman" pitchFamily="34" charset="0"/>
                <a:ea typeface="Times New Roman" pitchFamily="34" charset="-122"/>
                <a:cs typeface="Times New Roman" pitchFamily="34" charset="-120"/>
              </a:rPr>
              <a:t>Chi-Square (count-based)</a:t>
            </a:r>
            <a:endParaRPr lang="en-US" sz="1100" dirty="0"/>
          </a:p>
        </p:txBody>
      </p:sp>
      <p:sp>
        <p:nvSpPr>
          <p:cNvPr id="15" name="Shape 13"/>
          <p:cNvSpPr/>
          <p:nvPr/>
        </p:nvSpPr>
        <p:spPr>
          <a:xfrm>
            <a:off x="548640" y="3840480"/>
            <a:ext cx="1645920" cy="960120"/>
          </a:xfrm>
          <a:prstGeom prst="rect">
            <a:avLst/>
          </a:prstGeom>
          <a:solidFill>
            <a:srgbClr val="1A1D23"/>
          </a:solidFill>
          <a:ln w="12700">
            <a:solidFill>
              <a:srgbClr val="1A1D23"/>
            </a:solidFill>
            <a:prstDash val="solid"/>
          </a:ln>
        </p:spPr>
        <p:txBody>
          <a:bodyPr/>
          <a:lstStyle/>
          <a:p>
            <a:endParaRPr lang="en-US" dirty="0"/>
          </a:p>
        </p:txBody>
      </p:sp>
      <p:sp>
        <p:nvSpPr>
          <p:cNvPr id="16" name="Text 14"/>
          <p:cNvSpPr/>
          <p:nvPr/>
        </p:nvSpPr>
        <p:spPr>
          <a:xfrm>
            <a:off x="548640" y="3840480"/>
            <a:ext cx="1645920" cy="960120"/>
          </a:xfrm>
          <a:prstGeom prst="rect">
            <a:avLst/>
          </a:prstGeom>
          <a:noFill/>
          <a:ln/>
        </p:spPr>
        <p:txBody>
          <a:bodyPr wrap="square" lIns="0" tIns="0" rIns="0" bIns="0" rtlCol="0" anchor="ctr"/>
          <a:lstStyle/>
          <a:p>
            <a:pPr marL="0" indent="0" algn="ctr">
              <a:buNone/>
            </a:pPr>
            <a:r>
              <a:rPr lang="en-US" sz="1400" b="1" kern="0" spc="300" dirty="0">
                <a:solidFill>
                  <a:srgbClr val="E8A33D"/>
                </a:solidFill>
                <a:latin typeface="Times New Roman" pitchFamily="34" charset="0"/>
                <a:ea typeface="Times New Roman" pitchFamily="34" charset="-122"/>
                <a:cs typeface="Times New Roman" pitchFamily="34" charset="-120"/>
              </a:rPr>
              <a:t>TEST C</a:t>
            </a:r>
            <a:endParaRPr lang="en-US" sz="1400" dirty="0"/>
          </a:p>
        </p:txBody>
      </p:sp>
      <p:sp>
        <p:nvSpPr>
          <p:cNvPr id="17" name="Shape 15"/>
          <p:cNvSpPr/>
          <p:nvPr/>
        </p:nvSpPr>
        <p:spPr>
          <a:xfrm>
            <a:off x="2331720" y="3840480"/>
            <a:ext cx="9281160" cy="960120"/>
          </a:xfrm>
          <a:prstGeom prst="rect">
            <a:avLst/>
          </a:prstGeom>
          <a:solidFill>
            <a:srgbClr val="F5F6F8"/>
          </a:solidFill>
          <a:ln w="12700">
            <a:solidFill>
              <a:srgbClr val="F5F6F8"/>
            </a:solidFill>
            <a:prstDash val="solid"/>
          </a:ln>
        </p:spPr>
        <p:txBody>
          <a:bodyPr/>
          <a:lstStyle/>
          <a:p>
            <a:endParaRPr lang="en-US" dirty="0"/>
          </a:p>
        </p:txBody>
      </p:sp>
      <p:sp>
        <p:nvSpPr>
          <p:cNvPr id="18" name="Text 16"/>
          <p:cNvSpPr/>
          <p:nvPr/>
        </p:nvSpPr>
        <p:spPr>
          <a:xfrm>
            <a:off x="2514600" y="3913632"/>
            <a:ext cx="9006840" cy="384048"/>
          </a:xfrm>
          <a:prstGeom prst="rect">
            <a:avLst/>
          </a:prstGeom>
          <a:noFill/>
          <a:ln/>
        </p:spPr>
        <p:txBody>
          <a:bodyPr wrap="square" lIns="0" tIns="0" rIns="0" bIns="0" rtlCol="0" anchor="ctr"/>
          <a:lstStyle/>
          <a:p>
            <a:pPr marL="0" indent="0">
              <a:buNone/>
            </a:pPr>
            <a:r>
              <a:rPr lang="en-US" sz="1600" b="1" dirty="0">
                <a:solidFill>
                  <a:srgbClr val="1A1D23"/>
                </a:solidFill>
                <a:latin typeface="Times New Roman" pitchFamily="34" charset="0"/>
                <a:ea typeface="Times New Roman" pitchFamily="34" charset="-122"/>
                <a:cs typeface="Times New Roman" pitchFamily="34" charset="-120"/>
              </a:rPr>
              <a:t>Did TLR change the truck crash rate (adjusted for traffic volume)?</a:t>
            </a:r>
            <a:endParaRPr lang="en-US" sz="1600" dirty="0"/>
          </a:p>
        </p:txBody>
      </p:sp>
      <p:sp>
        <p:nvSpPr>
          <p:cNvPr id="19" name="Text 17"/>
          <p:cNvSpPr/>
          <p:nvPr/>
        </p:nvSpPr>
        <p:spPr>
          <a:xfrm>
            <a:off x="2514600" y="4343400"/>
            <a:ext cx="9006840" cy="384048"/>
          </a:xfrm>
          <a:prstGeom prst="rect">
            <a:avLst/>
          </a:prstGeom>
          <a:noFill/>
          <a:ln/>
        </p:spPr>
        <p:txBody>
          <a:bodyPr wrap="square" lIns="0" tIns="0" rIns="0" bIns="0" rtlCol="0" anchor="ctr"/>
          <a:lstStyle/>
          <a:p>
            <a:pPr marL="0" indent="0">
              <a:buNone/>
            </a:pPr>
            <a:r>
              <a:rPr lang="en-US" sz="1100" i="1" dirty="0">
                <a:solidFill>
                  <a:srgbClr val="36454F"/>
                </a:solidFill>
                <a:latin typeface="Times New Roman" pitchFamily="34" charset="0"/>
                <a:ea typeface="Times New Roman" pitchFamily="34" charset="-122"/>
                <a:cs typeface="Times New Roman" pitchFamily="34" charset="-120"/>
              </a:rPr>
              <a:t>H₀: post-TLR truck crash rate per MVMT = pre-TLR rate</a:t>
            </a:r>
            <a:r>
              <a:rPr lang="en-US" sz="1100" dirty="0">
                <a:solidFill>
                  <a:srgbClr val="D9DDE2"/>
                </a:solidFill>
                <a:latin typeface="Times New Roman" pitchFamily="34" charset="0"/>
                <a:ea typeface="Times New Roman" pitchFamily="34" charset="-122"/>
                <a:cs typeface="Times New Roman" pitchFamily="34" charset="-120"/>
              </a:rPr>
              <a:t>    •   		 </a:t>
            </a:r>
            <a:r>
              <a:rPr lang="en-US" sz="1100" b="1" dirty="0">
                <a:solidFill>
                  <a:srgbClr val="2C5F7A"/>
                </a:solidFill>
                <a:latin typeface="Times New Roman" pitchFamily="34" charset="0"/>
                <a:ea typeface="Times New Roman" pitchFamily="34" charset="-122"/>
                <a:cs typeface="Times New Roman" pitchFamily="34" charset="-120"/>
              </a:rPr>
              <a:t>Method: </a:t>
            </a:r>
            <a:r>
              <a:rPr lang="en-US" sz="1100" dirty="0">
                <a:solidFill>
                  <a:srgbClr val="36454F"/>
                </a:solidFill>
                <a:latin typeface="Times New Roman" pitchFamily="34" charset="0"/>
                <a:ea typeface="Times New Roman" pitchFamily="34" charset="-122"/>
                <a:cs typeface="Times New Roman" pitchFamily="34" charset="-120"/>
              </a:rPr>
              <a:t>Chi-Square (rate-adjusted)</a:t>
            </a:r>
            <a:endParaRPr lang="en-US" sz="1100" dirty="0"/>
          </a:p>
        </p:txBody>
      </p:sp>
      <p:sp>
        <p:nvSpPr>
          <p:cNvPr id="20" name="Shape 18"/>
          <p:cNvSpPr/>
          <p:nvPr/>
        </p:nvSpPr>
        <p:spPr>
          <a:xfrm>
            <a:off x="548640" y="4937760"/>
            <a:ext cx="1645920" cy="960120"/>
          </a:xfrm>
          <a:prstGeom prst="rect">
            <a:avLst/>
          </a:prstGeom>
          <a:solidFill>
            <a:srgbClr val="1A1D23"/>
          </a:solidFill>
          <a:ln w="12700">
            <a:solidFill>
              <a:srgbClr val="1A1D23"/>
            </a:solidFill>
            <a:prstDash val="solid"/>
          </a:ln>
        </p:spPr>
        <p:txBody>
          <a:bodyPr/>
          <a:lstStyle/>
          <a:p>
            <a:endParaRPr lang="en-US" dirty="0"/>
          </a:p>
        </p:txBody>
      </p:sp>
      <p:sp>
        <p:nvSpPr>
          <p:cNvPr id="21" name="Text 19"/>
          <p:cNvSpPr/>
          <p:nvPr/>
        </p:nvSpPr>
        <p:spPr>
          <a:xfrm>
            <a:off x="548640" y="4937760"/>
            <a:ext cx="1645920" cy="960120"/>
          </a:xfrm>
          <a:prstGeom prst="rect">
            <a:avLst/>
          </a:prstGeom>
          <a:noFill/>
          <a:ln/>
        </p:spPr>
        <p:txBody>
          <a:bodyPr wrap="square" lIns="0" tIns="0" rIns="0" bIns="0" rtlCol="0" anchor="ctr"/>
          <a:lstStyle/>
          <a:p>
            <a:pPr marL="0" indent="0" algn="ctr">
              <a:buNone/>
            </a:pPr>
            <a:r>
              <a:rPr lang="en-US" sz="1400" b="1" kern="0" spc="300" dirty="0">
                <a:solidFill>
                  <a:srgbClr val="E8A33D"/>
                </a:solidFill>
                <a:latin typeface="Times New Roman" pitchFamily="34" charset="0"/>
                <a:ea typeface="Times New Roman" pitchFamily="34" charset="-122"/>
                <a:cs typeface="Times New Roman" pitchFamily="34" charset="-120"/>
              </a:rPr>
              <a:t>POISSON</a:t>
            </a:r>
            <a:endParaRPr lang="en-US" sz="1400" dirty="0"/>
          </a:p>
        </p:txBody>
      </p:sp>
      <p:sp>
        <p:nvSpPr>
          <p:cNvPr id="22" name="Shape 20"/>
          <p:cNvSpPr/>
          <p:nvPr/>
        </p:nvSpPr>
        <p:spPr>
          <a:xfrm>
            <a:off x="2331720" y="4937760"/>
            <a:ext cx="9281160" cy="960120"/>
          </a:xfrm>
          <a:prstGeom prst="rect">
            <a:avLst/>
          </a:prstGeom>
          <a:solidFill>
            <a:srgbClr val="F5F6F8"/>
          </a:solidFill>
          <a:ln w="12700">
            <a:solidFill>
              <a:srgbClr val="F5F6F8"/>
            </a:solidFill>
            <a:prstDash val="solid"/>
          </a:ln>
        </p:spPr>
        <p:txBody>
          <a:bodyPr/>
          <a:lstStyle/>
          <a:p>
            <a:endParaRPr lang="en-US" dirty="0"/>
          </a:p>
        </p:txBody>
      </p:sp>
      <p:sp>
        <p:nvSpPr>
          <p:cNvPr id="23" name="Text 21"/>
          <p:cNvSpPr/>
          <p:nvPr/>
        </p:nvSpPr>
        <p:spPr>
          <a:xfrm>
            <a:off x="2514600" y="5010912"/>
            <a:ext cx="9006840" cy="384048"/>
          </a:xfrm>
          <a:prstGeom prst="rect">
            <a:avLst/>
          </a:prstGeom>
          <a:noFill/>
          <a:ln/>
        </p:spPr>
        <p:txBody>
          <a:bodyPr wrap="square" lIns="0" tIns="0" rIns="0" bIns="0" rtlCol="0" anchor="ctr"/>
          <a:lstStyle/>
          <a:p>
            <a:pPr marL="0" indent="0">
              <a:buNone/>
            </a:pPr>
            <a:r>
              <a:rPr lang="en-US" sz="1600" b="1" dirty="0">
                <a:solidFill>
                  <a:srgbClr val="1A1D23"/>
                </a:solidFill>
                <a:latin typeface="Times New Roman" pitchFamily="34" charset="0"/>
                <a:ea typeface="Times New Roman" pitchFamily="34" charset="-122"/>
                <a:cs typeface="Times New Roman" pitchFamily="34" charset="-120"/>
              </a:rPr>
              <a:t>Cross-check on Test C: does the rate ratio's confidence interval exclude 1.0?</a:t>
            </a:r>
            <a:endParaRPr lang="en-US" sz="1600" dirty="0"/>
          </a:p>
        </p:txBody>
      </p:sp>
      <p:sp>
        <p:nvSpPr>
          <p:cNvPr id="24" name="Text 22"/>
          <p:cNvSpPr/>
          <p:nvPr/>
        </p:nvSpPr>
        <p:spPr>
          <a:xfrm>
            <a:off x="2514600" y="5440680"/>
            <a:ext cx="9006840" cy="384048"/>
          </a:xfrm>
          <a:prstGeom prst="rect">
            <a:avLst/>
          </a:prstGeom>
          <a:noFill/>
          <a:ln/>
        </p:spPr>
        <p:txBody>
          <a:bodyPr wrap="square" lIns="0" tIns="0" rIns="0" bIns="0" rtlCol="0" anchor="ctr"/>
          <a:lstStyle/>
          <a:p>
            <a:pPr marL="0" indent="0">
              <a:buNone/>
            </a:pPr>
            <a:r>
              <a:rPr lang="en-US" sz="1100" i="1" dirty="0">
                <a:solidFill>
                  <a:srgbClr val="36454F"/>
                </a:solidFill>
                <a:latin typeface="Times New Roman" pitchFamily="34" charset="0"/>
                <a:ea typeface="Times New Roman" pitchFamily="34" charset="-122"/>
                <a:cs typeface="Times New Roman" pitchFamily="34" charset="-120"/>
              </a:rPr>
              <a:t>H₀: rate ratio = 1.0</a:t>
            </a:r>
            <a:r>
              <a:rPr lang="en-US" sz="1100" dirty="0">
                <a:solidFill>
                  <a:srgbClr val="D9DDE2"/>
                </a:solidFill>
                <a:latin typeface="Times New Roman" pitchFamily="34" charset="0"/>
                <a:ea typeface="Times New Roman" pitchFamily="34" charset="-122"/>
                <a:cs typeface="Times New Roman" pitchFamily="34" charset="-120"/>
              </a:rPr>
              <a:t>    •   				 </a:t>
            </a:r>
            <a:r>
              <a:rPr lang="en-US" sz="1100" b="1" dirty="0">
                <a:solidFill>
                  <a:srgbClr val="2C5F7A"/>
                </a:solidFill>
                <a:latin typeface="Times New Roman" pitchFamily="34" charset="0"/>
                <a:ea typeface="Times New Roman" pitchFamily="34" charset="-122"/>
                <a:cs typeface="Times New Roman" pitchFamily="34" charset="-120"/>
              </a:rPr>
              <a:t>Method: </a:t>
            </a:r>
            <a:r>
              <a:rPr lang="en-US" sz="1100" dirty="0">
                <a:solidFill>
                  <a:srgbClr val="36454F"/>
                </a:solidFill>
                <a:latin typeface="Times New Roman" pitchFamily="34" charset="0"/>
                <a:ea typeface="Times New Roman" pitchFamily="34" charset="-122"/>
                <a:cs typeface="Times New Roman" pitchFamily="34" charset="-120"/>
              </a:rPr>
              <a:t>Poisson rate test (Wald + exact)</a:t>
            </a:r>
            <a:endParaRPr lang="en-US" sz="1100" dirty="0"/>
          </a:p>
        </p:txBody>
      </p:sp>
      <p:sp>
        <p:nvSpPr>
          <p:cNvPr id="25" name="Text 23"/>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6" name="Text 24"/>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11 / 17</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Finding 1 — Trucks Are Overrepresented in Crashes</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Test A: Chi-Square Goodness-of-Fit</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91640"/>
            <a:ext cx="6217920" cy="4297680"/>
          </a:xfrm>
          <a:prstGeom prst="rect">
            <a:avLst/>
          </a:prstGeom>
          <a:solidFill>
            <a:srgbClr val="1A1D23"/>
          </a:solidFill>
          <a:ln w="12700">
            <a:solidFill>
              <a:srgbClr val="1A1D23"/>
            </a:solidFill>
            <a:prstDash val="solid"/>
          </a:ln>
        </p:spPr>
        <p:txBody>
          <a:bodyPr/>
          <a:lstStyle/>
          <a:p>
            <a:endParaRPr lang="en-US" dirty="0"/>
          </a:p>
        </p:txBody>
      </p:sp>
      <p:sp>
        <p:nvSpPr>
          <p:cNvPr id="6" name="Text 4"/>
          <p:cNvSpPr/>
          <p:nvPr/>
        </p:nvSpPr>
        <p:spPr>
          <a:xfrm>
            <a:off x="868680" y="1874520"/>
            <a:ext cx="5486400" cy="292608"/>
          </a:xfrm>
          <a:prstGeom prst="rect">
            <a:avLst/>
          </a:prstGeom>
          <a:noFill/>
          <a:ln/>
        </p:spPr>
        <p:txBody>
          <a:bodyPr wrap="square" lIns="0" tIns="0" rIns="0" bIns="0" rtlCol="0" anchor="ctr"/>
          <a:lstStyle/>
          <a:p>
            <a:pPr marL="0" indent="0">
              <a:buNone/>
            </a:pPr>
            <a:r>
              <a:rPr lang="en-US" sz="1100" b="1" kern="0" spc="400" dirty="0">
                <a:solidFill>
                  <a:srgbClr val="E8A33D"/>
                </a:solidFill>
                <a:latin typeface="Times New Roman" pitchFamily="34" charset="0"/>
                <a:ea typeface="Times New Roman" pitchFamily="34" charset="-122"/>
                <a:cs typeface="Times New Roman" pitchFamily="34" charset="-120"/>
              </a:rPr>
              <a:t>RESULT</a:t>
            </a:r>
            <a:endParaRPr lang="en-US" sz="1100" dirty="0"/>
          </a:p>
        </p:txBody>
      </p:sp>
      <p:sp>
        <p:nvSpPr>
          <p:cNvPr id="7" name="Text 5"/>
          <p:cNvSpPr/>
          <p:nvPr/>
        </p:nvSpPr>
        <p:spPr>
          <a:xfrm>
            <a:off x="868680" y="2240280"/>
            <a:ext cx="5486400" cy="868680"/>
          </a:xfrm>
          <a:prstGeom prst="rect">
            <a:avLst/>
          </a:prstGeom>
          <a:noFill/>
          <a:ln/>
        </p:spPr>
        <p:txBody>
          <a:bodyPr wrap="square" lIns="0" tIns="0" rIns="0" bIns="0" rtlCol="0" anchor="ctr"/>
          <a:lstStyle/>
          <a:p>
            <a:pPr marL="0" indent="0">
              <a:buNone/>
            </a:pPr>
            <a:r>
              <a:rPr lang="en-US" sz="4400" b="1" dirty="0">
                <a:solidFill>
                  <a:srgbClr val="FFFFFF"/>
                </a:solidFill>
                <a:latin typeface="Times New Roman" pitchFamily="34" charset="0"/>
                <a:ea typeface="Times New Roman" pitchFamily="34" charset="-122"/>
                <a:cs typeface="Times New Roman" pitchFamily="34" charset="-120"/>
              </a:rPr>
              <a:t>Reject H₀  </a:t>
            </a:r>
            <a:r>
              <a:rPr lang="en-US" sz="2000" b="1" dirty="0">
                <a:solidFill>
                  <a:srgbClr val="FFFFFF"/>
                </a:solidFill>
                <a:latin typeface="Times New Roman" pitchFamily="34" charset="0"/>
                <a:ea typeface="Times New Roman" pitchFamily="34" charset="-122"/>
                <a:cs typeface="Times New Roman" pitchFamily="34" charset="-120"/>
              </a:rPr>
              <a:t>(Null Hypothesis)</a:t>
            </a:r>
            <a:endParaRPr lang="en-US" sz="2000" dirty="0"/>
          </a:p>
        </p:txBody>
      </p:sp>
      <p:sp>
        <p:nvSpPr>
          <p:cNvPr id="8" name="Shape 6"/>
          <p:cNvSpPr/>
          <p:nvPr/>
        </p:nvSpPr>
        <p:spPr>
          <a:xfrm>
            <a:off x="868680" y="3246120"/>
            <a:ext cx="731520" cy="0"/>
          </a:xfrm>
          <a:prstGeom prst="line">
            <a:avLst/>
          </a:prstGeom>
          <a:noFill/>
          <a:ln w="25400">
            <a:solidFill>
              <a:srgbClr val="C8412C"/>
            </a:solidFill>
            <a:prstDash val="solid"/>
          </a:ln>
        </p:spPr>
        <p:txBody>
          <a:bodyPr/>
          <a:lstStyle/>
          <a:p>
            <a:endParaRPr lang="en-US" dirty="0"/>
          </a:p>
        </p:txBody>
      </p:sp>
      <p:sp>
        <p:nvSpPr>
          <p:cNvPr id="9" name="Text 7"/>
          <p:cNvSpPr/>
          <p:nvPr/>
        </p:nvSpPr>
        <p:spPr>
          <a:xfrm>
            <a:off x="868680" y="3520440"/>
            <a:ext cx="5577840" cy="1280160"/>
          </a:xfrm>
          <a:prstGeom prst="rect">
            <a:avLst/>
          </a:prstGeom>
          <a:noFill/>
          <a:ln/>
        </p:spPr>
        <p:txBody>
          <a:bodyPr wrap="square" lIns="0" tIns="0" rIns="0" bIns="0" rtlCol="0" anchor="t"/>
          <a:lstStyle/>
          <a:p>
            <a:pPr marL="0" indent="0">
              <a:buNone/>
            </a:pPr>
            <a:r>
              <a:rPr lang="en-US" sz="2400" i="1" dirty="0">
                <a:solidFill>
                  <a:srgbClr val="FFFFFF"/>
                </a:solidFill>
                <a:latin typeface="Times New Roman" pitchFamily="34" charset="0"/>
                <a:ea typeface="Times New Roman" pitchFamily="34" charset="-122"/>
                <a:cs typeface="Times New Roman" pitchFamily="34" charset="-120"/>
              </a:rPr>
              <a:t>Trucks are statistically disproportionately involved in crashes relative to their share of traffic.</a:t>
            </a:r>
            <a:endParaRPr lang="en-US" sz="2400" dirty="0"/>
          </a:p>
        </p:txBody>
      </p:sp>
      <p:sp>
        <p:nvSpPr>
          <p:cNvPr id="10" name="Text 8"/>
          <p:cNvSpPr/>
          <p:nvPr/>
        </p:nvSpPr>
        <p:spPr>
          <a:xfrm>
            <a:off x="868680" y="5029200"/>
            <a:ext cx="5577840" cy="822960"/>
          </a:xfrm>
          <a:prstGeom prst="rect">
            <a:avLst/>
          </a:prstGeom>
          <a:noFill/>
          <a:ln/>
        </p:spPr>
        <p:txBody>
          <a:bodyPr wrap="square" lIns="0" tIns="0" rIns="0" bIns="0" rtlCol="0" anchor="t"/>
          <a:lstStyle/>
          <a:p>
            <a:pPr marL="0" indent="0">
              <a:buNone/>
            </a:pPr>
            <a:r>
              <a:rPr lang="en-US" sz="1600" dirty="0">
                <a:solidFill>
                  <a:srgbClr val="D9DDE2"/>
                </a:solidFill>
                <a:latin typeface="Times New Roman" pitchFamily="34" charset="0"/>
                <a:ea typeface="Times New Roman" pitchFamily="34" charset="-122"/>
                <a:cs typeface="Times New Roman" pitchFamily="34" charset="-120"/>
              </a:rPr>
              <a:t>This finding alone supports CDOT's policy attention to trucks as a safety target — and supports continued use of TLR as part of a broader strategy.</a:t>
            </a:r>
            <a:endParaRPr lang="en-US" sz="1600" dirty="0"/>
          </a:p>
        </p:txBody>
      </p:sp>
      <p:sp>
        <p:nvSpPr>
          <p:cNvPr id="11" name="Text 9"/>
          <p:cNvSpPr/>
          <p:nvPr/>
        </p:nvSpPr>
        <p:spPr>
          <a:xfrm>
            <a:off x="7132320" y="1783080"/>
            <a:ext cx="4572000" cy="320040"/>
          </a:xfrm>
          <a:prstGeom prst="rect">
            <a:avLst/>
          </a:prstGeom>
          <a:noFill/>
          <a:ln/>
        </p:spPr>
        <p:txBody>
          <a:bodyPr wrap="square" lIns="0" tIns="0" rIns="0" bIns="0" rtlCol="0" anchor="ctr"/>
          <a:lstStyle/>
          <a:p>
            <a:pPr marL="0" indent="0">
              <a:buNone/>
            </a:pPr>
            <a:r>
              <a:rPr lang="en-US" sz="1100" b="1" kern="0" spc="400" dirty="0">
                <a:solidFill>
                  <a:srgbClr val="C8412C"/>
                </a:solidFill>
                <a:latin typeface="Times New Roman" pitchFamily="34" charset="0"/>
                <a:ea typeface="Times New Roman" pitchFamily="34" charset="-122"/>
                <a:cs typeface="Times New Roman" pitchFamily="34" charset="-120"/>
              </a:rPr>
              <a:t>TEST STATISTICS</a:t>
            </a:r>
            <a:endParaRPr lang="en-US" sz="1100" dirty="0"/>
          </a:p>
        </p:txBody>
      </p:sp>
      <p:sp>
        <p:nvSpPr>
          <p:cNvPr id="12" name="Text 10"/>
          <p:cNvSpPr/>
          <p:nvPr/>
        </p:nvSpPr>
        <p:spPr>
          <a:xfrm>
            <a:off x="7132320" y="2331720"/>
            <a:ext cx="2926080" cy="320040"/>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χ² statistic</a:t>
            </a:r>
            <a:endParaRPr lang="en-US" sz="1200" dirty="0"/>
          </a:p>
        </p:txBody>
      </p:sp>
      <p:sp>
        <p:nvSpPr>
          <p:cNvPr id="13" name="Text 11"/>
          <p:cNvSpPr/>
          <p:nvPr/>
        </p:nvSpPr>
        <p:spPr>
          <a:xfrm>
            <a:off x="10058400" y="2240280"/>
            <a:ext cx="1554480" cy="502920"/>
          </a:xfrm>
          <a:prstGeom prst="rect">
            <a:avLst/>
          </a:prstGeom>
          <a:noFill/>
          <a:ln/>
        </p:spPr>
        <p:txBody>
          <a:bodyPr wrap="square" lIns="0" tIns="0" rIns="0" bIns="0" rtlCol="0" anchor="ctr"/>
          <a:lstStyle/>
          <a:p>
            <a:pPr marL="0" indent="0" algn="r">
              <a:buNone/>
            </a:pPr>
            <a:r>
              <a:rPr lang="en-US" sz="2200" b="1" dirty="0">
                <a:solidFill>
                  <a:srgbClr val="1A1D23"/>
                </a:solidFill>
                <a:latin typeface="Times New Roman" pitchFamily="34" charset="0"/>
                <a:ea typeface="Times New Roman" pitchFamily="34" charset="-122"/>
                <a:cs typeface="Times New Roman" pitchFamily="34" charset="-120"/>
              </a:rPr>
              <a:t>46.893</a:t>
            </a:r>
            <a:endParaRPr lang="en-US" sz="2200" dirty="0"/>
          </a:p>
        </p:txBody>
      </p:sp>
      <p:sp>
        <p:nvSpPr>
          <p:cNvPr id="14" name="Shape 12"/>
          <p:cNvSpPr/>
          <p:nvPr/>
        </p:nvSpPr>
        <p:spPr>
          <a:xfrm>
            <a:off x="7132320" y="2834640"/>
            <a:ext cx="4480560" cy="0"/>
          </a:xfrm>
          <a:prstGeom prst="line">
            <a:avLst/>
          </a:prstGeom>
          <a:noFill/>
          <a:ln w="6350">
            <a:solidFill>
              <a:srgbClr val="D9DDE2"/>
            </a:solidFill>
            <a:prstDash val="solid"/>
          </a:ln>
        </p:spPr>
        <p:txBody>
          <a:bodyPr/>
          <a:lstStyle/>
          <a:p>
            <a:endParaRPr lang="en-US" dirty="0"/>
          </a:p>
        </p:txBody>
      </p:sp>
      <p:sp>
        <p:nvSpPr>
          <p:cNvPr id="15" name="Text 13"/>
          <p:cNvSpPr/>
          <p:nvPr/>
        </p:nvSpPr>
        <p:spPr>
          <a:xfrm>
            <a:off x="7132320" y="3108960"/>
            <a:ext cx="2926080" cy="320040"/>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Critical value (α=0.05)</a:t>
            </a:r>
            <a:endParaRPr lang="en-US" sz="1200" dirty="0"/>
          </a:p>
        </p:txBody>
      </p:sp>
      <p:sp>
        <p:nvSpPr>
          <p:cNvPr id="16" name="Text 14"/>
          <p:cNvSpPr/>
          <p:nvPr/>
        </p:nvSpPr>
        <p:spPr>
          <a:xfrm>
            <a:off x="10058400" y="3017520"/>
            <a:ext cx="1554480" cy="502920"/>
          </a:xfrm>
          <a:prstGeom prst="rect">
            <a:avLst/>
          </a:prstGeom>
          <a:noFill/>
          <a:ln/>
        </p:spPr>
        <p:txBody>
          <a:bodyPr wrap="square" lIns="0" tIns="0" rIns="0" bIns="0" rtlCol="0" anchor="ctr"/>
          <a:lstStyle/>
          <a:p>
            <a:pPr marL="0" indent="0" algn="r">
              <a:buNone/>
            </a:pPr>
            <a:r>
              <a:rPr lang="en-US" sz="2200" b="1" dirty="0">
                <a:solidFill>
                  <a:srgbClr val="1A1D23"/>
                </a:solidFill>
                <a:latin typeface="Times New Roman" pitchFamily="34" charset="0"/>
                <a:ea typeface="Times New Roman" pitchFamily="34" charset="-122"/>
                <a:cs typeface="Times New Roman" pitchFamily="34" charset="-120"/>
              </a:rPr>
              <a:t>9.488</a:t>
            </a:r>
            <a:endParaRPr lang="en-US" sz="2200" dirty="0"/>
          </a:p>
        </p:txBody>
      </p:sp>
      <p:sp>
        <p:nvSpPr>
          <p:cNvPr id="17" name="Shape 15"/>
          <p:cNvSpPr/>
          <p:nvPr/>
        </p:nvSpPr>
        <p:spPr>
          <a:xfrm>
            <a:off x="7132320" y="3611880"/>
            <a:ext cx="4480560" cy="0"/>
          </a:xfrm>
          <a:prstGeom prst="line">
            <a:avLst/>
          </a:prstGeom>
          <a:noFill/>
          <a:ln w="6350">
            <a:solidFill>
              <a:srgbClr val="D9DDE2"/>
            </a:solidFill>
            <a:prstDash val="solid"/>
          </a:ln>
        </p:spPr>
        <p:txBody>
          <a:bodyPr/>
          <a:lstStyle/>
          <a:p>
            <a:endParaRPr lang="en-US" dirty="0"/>
          </a:p>
        </p:txBody>
      </p:sp>
      <p:sp>
        <p:nvSpPr>
          <p:cNvPr id="18" name="Text 16"/>
          <p:cNvSpPr/>
          <p:nvPr/>
        </p:nvSpPr>
        <p:spPr>
          <a:xfrm>
            <a:off x="7132320" y="3886200"/>
            <a:ext cx="2926080" cy="320040"/>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p-value</a:t>
            </a:r>
            <a:endParaRPr lang="en-US" sz="1200" dirty="0"/>
          </a:p>
        </p:txBody>
      </p:sp>
      <p:sp>
        <p:nvSpPr>
          <p:cNvPr id="19" name="Text 17"/>
          <p:cNvSpPr/>
          <p:nvPr/>
        </p:nvSpPr>
        <p:spPr>
          <a:xfrm>
            <a:off x="10058400" y="3794760"/>
            <a:ext cx="1554480" cy="502920"/>
          </a:xfrm>
          <a:prstGeom prst="rect">
            <a:avLst/>
          </a:prstGeom>
          <a:noFill/>
          <a:ln/>
        </p:spPr>
        <p:txBody>
          <a:bodyPr wrap="square" lIns="0" tIns="0" rIns="0" bIns="0" rtlCol="0" anchor="ctr"/>
          <a:lstStyle/>
          <a:p>
            <a:pPr marL="0" indent="0" algn="r">
              <a:buNone/>
            </a:pPr>
            <a:r>
              <a:rPr lang="en-US" sz="2200" b="1" dirty="0">
                <a:solidFill>
                  <a:srgbClr val="C8412C"/>
                </a:solidFill>
                <a:latin typeface="Times New Roman" pitchFamily="34" charset="0"/>
                <a:ea typeface="Times New Roman" pitchFamily="34" charset="-122"/>
                <a:cs typeface="Times New Roman" pitchFamily="34" charset="-120"/>
              </a:rPr>
              <a:t>&lt; 0.001</a:t>
            </a:r>
            <a:endParaRPr lang="en-US" sz="2200" dirty="0"/>
          </a:p>
        </p:txBody>
      </p:sp>
      <p:sp>
        <p:nvSpPr>
          <p:cNvPr id="20" name="Shape 18"/>
          <p:cNvSpPr/>
          <p:nvPr/>
        </p:nvSpPr>
        <p:spPr>
          <a:xfrm>
            <a:off x="7132320" y="4389120"/>
            <a:ext cx="4480560" cy="0"/>
          </a:xfrm>
          <a:prstGeom prst="line">
            <a:avLst/>
          </a:prstGeom>
          <a:noFill/>
          <a:ln w="6350">
            <a:solidFill>
              <a:srgbClr val="D9DDE2"/>
            </a:solidFill>
            <a:prstDash val="solid"/>
          </a:ln>
        </p:spPr>
        <p:txBody>
          <a:bodyPr/>
          <a:lstStyle/>
          <a:p>
            <a:endParaRPr lang="en-US" dirty="0"/>
          </a:p>
        </p:txBody>
      </p:sp>
      <p:sp>
        <p:nvSpPr>
          <p:cNvPr id="21" name="Text 19"/>
          <p:cNvSpPr/>
          <p:nvPr/>
        </p:nvSpPr>
        <p:spPr>
          <a:xfrm>
            <a:off x="7132320" y="4663440"/>
            <a:ext cx="2926080" cy="320040"/>
          </a:xfrm>
          <a:prstGeom prst="rect">
            <a:avLst/>
          </a:prstGeom>
          <a:noFill/>
          <a:ln/>
        </p:spPr>
        <p:txBody>
          <a:bodyPr wrap="square" lIns="0" tIns="0" rIns="0" bIns="0" rtlCol="0" anchor="ctr"/>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Degrees of freedom</a:t>
            </a:r>
            <a:endParaRPr lang="en-US" sz="1200" dirty="0"/>
          </a:p>
        </p:txBody>
      </p:sp>
      <p:sp>
        <p:nvSpPr>
          <p:cNvPr id="22" name="Text 20"/>
          <p:cNvSpPr/>
          <p:nvPr/>
        </p:nvSpPr>
        <p:spPr>
          <a:xfrm>
            <a:off x="10058400" y="4572000"/>
            <a:ext cx="1554480" cy="502920"/>
          </a:xfrm>
          <a:prstGeom prst="rect">
            <a:avLst/>
          </a:prstGeom>
          <a:noFill/>
          <a:ln/>
        </p:spPr>
        <p:txBody>
          <a:bodyPr wrap="square" lIns="0" tIns="0" rIns="0" bIns="0" rtlCol="0" anchor="ctr"/>
          <a:lstStyle/>
          <a:p>
            <a:pPr marL="0" indent="0" algn="r">
              <a:buNone/>
            </a:pPr>
            <a:r>
              <a:rPr lang="en-US" sz="2200" b="1" dirty="0">
                <a:solidFill>
                  <a:srgbClr val="1A1D23"/>
                </a:solidFill>
                <a:latin typeface="Times New Roman" pitchFamily="34" charset="0"/>
                <a:ea typeface="Times New Roman" pitchFamily="34" charset="-122"/>
                <a:cs typeface="Times New Roman" pitchFamily="34" charset="-120"/>
              </a:rPr>
              <a:t>4</a:t>
            </a:r>
            <a:endParaRPr lang="en-US" sz="2200" dirty="0"/>
          </a:p>
        </p:txBody>
      </p:sp>
      <p:sp>
        <p:nvSpPr>
          <p:cNvPr id="23" name="Text 21"/>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4" name="Text 22"/>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12 / 17</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Finding 2 — Mixed Results on TLR Effectiveness</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Tests B and C give different answers; the Poisson cross-check straddles the threshold</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91640"/>
            <a:ext cx="3611880" cy="4297680"/>
          </a:xfrm>
          <a:prstGeom prst="rect">
            <a:avLst/>
          </a:prstGeom>
          <a:solidFill>
            <a:srgbClr val="F5F6F8"/>
          </a:solidFill>
          <a:ln w="12700">
            <a:solidFill>
              <a:srgbClr val="F5F6F8"/>
            </a:solidFill>
            <a:prstDash val="solid"/>
          </a:ln>
        </p:spPr>
        <p:txBody>
          <a:bodyPr/>
          <a:lstStyle/>
          <a:p>
            <a:endParaRPr lang="en-US" dirty="0"/>
          </a:p>
        </p:txBody>
      </p:sp>
      <p:sp>
        <p:nvSpPr>
          <p:cNvPr id="6" name="Shape 4"/>
          <p:cNvSpPr/>
          <p:nvPr/>
        </p:nvSpPr>
        <p:spPr>
          <a:xfrm>
            <a:off x="548640" y="1691640"/>
            <a:ext cx="3611880" cy="457200"/>
          </a:xfrm>
          <a:prstGeom prst="rect">
            <a:avLst/>
          </a:prstGeom>
          <a:solidFill>
            <a:srgbClr val="1A1D23"/>
          </a:solidFill>
          <a:ln w="12700">
            <a:solidFill>
              <a:srgbClr val="1A1D23"/>
            </a:solidFill>
            <a:prstDash val="solid"/>
          </a:ln>
        </p:spPr>
        <p:txBody>
          <a:bodyPr/>
          <a:lstStyle/>
          <a:p>
            <a:endParaRPr lang="en-US" dirty="0"/>
          </a:p>
        </p:txBody>
      </p:sp>
      <p:sp>
        <p:nvSpPr>
          <p:cNvPr id="7" name="Text 5"/>
          <p:cNvSpPr/>
          <p:nvPr/>
        </p:nvSpPr>
        <p:spPr>
          <a:xfrm>
            <a:off x="548640" y="1691640"/>
            <a:ext cx="3611880" cy="457200"/>
          </a:xfrm>
          <a:prstGeom prst="rect">
            <a:avLst/>
          </a:prstGeom>
          <a:noFill/>
          <a:ln/>
        </p:spPr>
        <p:txBody>
          <a:bodyPr wrap="square" lIns="0" tIns="0" rIns="0" bIns="0" rtlCol="0" anchor="ctr"/>
          <a:lstStyle/>
          <a:p>
            <a:pPr marL="0" indent="0" algn="ctr">
              <a:buNone/>
            </a:pPr>
            <a:r>
              <a:rPr lang="en-US" sz="1300" b="1" kern="0" spc="400" dirty="0">
                <a:solidFill>
                  <a:srgbClr val="E8A33D"/>
                </a:solidFill>
                <a:latin typeface="Times New Roman" pitchFamily="34" charset="0"/>
                <a:ea typeface="Times New Roman" pitchFamily="34" charset="-122"/>
                <a:cs typeface="Times New Roman" pitchFamily="34" charset="-120"/>
              </a:rPr>
              <a:t>TEST B</a:t>
            </a:r>
            <a:endParaRPr lang="en-US" sz="1300" dirty="0"/>
          </a:p>
        </p:txBody>
      </p:sp>
      <p:sp>
        <p:nvSpPr>
          <p:cNvPr id="8" name="Text 6"/>
          <p:cNvSpPr/>
          <p:nvPr/>
        </p:nvSpPr>
        <p:spPr>
          <a:xfrm>
            <a:off x="731520" y="2286000"/>
            <a:ext cx="3246120" cy="777240"/>
          </a:xfrm>
          <a:prstGeom prst="rect">
            <a:avLst/>
          </a:prstGeom>
          <a:noFill/>
          <a:ln/>
        </p:spPr>
        <p:txBody>
          <a:bodyPr wrap="square" lIns="0" tIns="0" rIns="0" bIns="0" rtlCol="0" anchor="t"/>
          <a:lstStyle/>
          <a:p>
            <a:pPr marL="0" indent="0">
              <a:buNone/>
            </a:pPr>
            <a:r>
              <a:rPr lang="en-US" sz="1200" b="1" dirty="0">
                <a:solidFill>
                  <a:srgbClr val="1A1D23"/>
                </a:solidFill>
                <a:latin typeface="Times New Roman" pitchFamily="34" charset="0"/>
                <a:ea typeface="Times New Roman" pitchFamily="34" charset="-122"/>
                <a:cs typeface="Times New Roman" pitchFamily="34" charset="-120"/>
              </a:rPr>
              <a:t>By count: did TLR change truck crash proportion?</a:t>
            </a:r>
            <a:endParaRPr lang="en-US" sz="1200" dirty="0"/>
          </a:p>
        </p:txBody>
      </p:sp>
      <p:sp>
        <p:nvSpPr>
          <p:cNvPr id="9" name="Text 7"/>
          <p:cNvSpPr/>
          <p:nvPr/>
        </p:nvSpPr>
        <p:spPr>
          <a:xfrm>
            <a:off x="731520" y="3154680"/>
            <a:ext cx="3246120" cy="365760"/>
          </a:xfrm>
          <a:prstGeom prst="rect">
            <a:avLst/>
          </a:prstGeom>
          <a:noFill/>
          <a:ln/>
        </p:spPr>
        <p:txBody>
          <a:bodyPr wrap="square" lIns="0" tIns="0" rIns="0" bIns="0" rtlCol="0" anchor="ctr"/>
          <a:lstStyle/>
          <a:p>
            <a:pPr marL="0" indent="0">
              <a:buNone/>
            </a:pPr>
            <a:r>
              <a:rPr lang="en-US" sz="1300" dirty="0">
                <a:solidFill>
                  <a:srgbClr val="2C5F7A"/>
                </a:solidFill>
                <a:latin typeface="Times New Roman" pitchFamily="34" charset="0"/>
                <a:ea typeface="Times New Roman" pitchFamily="34" charset="-122"/>
                <a:cs typeface="Times New Roman" pitchFamily="34" charset="-120"/>
              </a:rPr>
              <a:t>χ² = 0.269   p = 0.604</a:t>
            </a:r>
            <a:endParaRPr lang="en-US" sz="1300" dirty="0"/>
          </a:p>
        </p:txBody>
      </p:sp>
      <p:sp>
        <p:nvSpPr>
          <p:cNvPr id="10" name="Text 8"/>
          <p:cNvSpPr/>
          <p:nvPr/>
        </p:nvSpPr>
        <p:spPr>
          <a:xfrm>
            <a:off x="731520" y="3611880"/>
            <a:ext cx="3246120" cy="548640"/>
          </a:xfrm>
          <a:prstGeom prst="rect">
            <a:avLst/>
          </a:prstGeom>
          <a:noFill/>
          <a:ln/>
        </p:spPr>
        <p:txBody>
          <a:bodyPr wrap="square" lIns="0" tIns="0" rIns="0" bIns="0" rtlCol="0" anchor="ctr"/>
          <a:lstStyle/>
          <a:p>
            <a:pPr marL="0" indent="0">
              <a:buNone/>
            </a:pPr>
            <a:r>
              <a:rPr lang="en-US" sz="2200" b="1" dirty="0">
                <a:solidFill>
                  <a:srgbClr val="5A6470"/>
                </a:solidFill>
                <a:latin typeface="Times New Roman" pitchFamily="34" charset="0"/>
                <a:ea typeface="Times New Roman" pitchFamily="34" charset="-122"/>
                <a:cs typeface="Times New Roman" pitchFamily="34" charset="-120"/>
              </a:rPr>
              <a:t>Not significant</a:t>
            </a:r>
            <a:endParaRPr lang="en-US" sz="2200" dirty="0"/>
          </a:p>
        </p:txBody>
      </p:sp>
      <p:sp>
        <p:nvSpPr>
          <p:cNvPr id="11" name="Text 9"/>
          <p:cNvSpPr/>
          <p:nvPr/>
        </p:nvSpPr>
        <p:spPr>
          <a:xfrm>
            <a:off x="731520" y="4297680"/>
            <a:ext cx="3246120" cy="160020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Pre-period rate would have predicted ~65 truck crashes post-TLR; only 50 occurred. Total crashes also dropped, which dilutes the proportional difference.</a:t>
            </a:r>
            <a:endParaRPr lang="en-US" sz="1100" dirty="0"/>
          </a:p>
        </p:txBody>
      </p:sp>
      <p:sp>
        <p:nvSpPr>
          <p:cNvPr id="12" name="Shape 10"/>
          <p:cNvSpPr/>
          <p:nvPr/>
        </p:nvSpPr>
        <p:spPr>
          <a:xfrm>
            <a:off x="4270248" y="1691640"/>
            <a:ext cx="3611880" cy="4297680"/>
          </a:xfrm>
          <a:prstGeom prst="rect">
            <a:avLst/>
          </a:prstGeom>
          <a:solidFill>
            <a:srgbClr val="F5F6F8"/>
          </a:solidFill>
          <a:ln w="12700">
            <a:solidFill>
              <a:srgbClr val="F5F6F8"/>
            </a:solidFill>
            <a:prstDash val="solid"/>
          </a:ln>
        </p:spPr>
        <p:txBody>
          <a:bodyPr/>
          <a:lstStyle/>
          <a:p>
            <a:endParaRPr lang="en-US" dirty="0"/>
          </a:p>
        </p:txBody>
      </p:sp>
      <p:sp>
        <p:nvSpPr>
          <p:cNvPr id="13" name="Shape 11"/>
          <p:cNvSpPr/>
          <p:nvPr/>
        </p:nvSpPr>
        <p:spPr>
          <a:xfrm>
            <a:off x="4270248" y="1691640"/>
            <a:ext cx="3611880" cy="457200"/>
          </a:xfrm>
          <a:prstGeom prst="rect">
            <a:avLst/>
          </a:prstGeom>
          <a:solidFill>
            <a:srgbClr val="1A1D23"/>
          </a:solidFill>
          <a:ln w="12700">
            <a:solidFill>
              <a:srgbClr val="1A1D23"/>
            </a:solidFill>
            <a:prstDash val="solid"/>
          </a:ln>
        </p:spPr>
        <p:txBody>
          <a:bodyPr/>
          <a:lstStyle/>
          <a:p>
            <a:endParaRPr lang="en-US" dirty="0"/>
          </a:p>
        </p:txBody>
      </p:sp>
      <p:sp>
        <p:nvSpPr>
          <p:cNvPr id="14" name="Text 12"/>
          <p:cNvSpPr/>
          <p:nvPr/>
        </p:nvSpPr>
        <p:spPr>
          <a:xfrm>
            <a:off x="4270248" y="1691640"/>
            <a:ext cx="3611880" cy="457200"/>
          </a:xfrm>
          <a:prstGeom prst="rect">
            <a:avLst/>
          </a:prstGeom>
          <a:noFill/>
          <a:ln/>
        </p:spPr>
        <p:txBody>
          <a:bodyPr wrap="square" lIns="0" tIns="0" rIns="0" bIns="0" rtlCol="0" anchor="ctr"/>
          <a:lstStyle/>
          <a:p>
            <a:pPr marL="0" indent="0" algn="ctr">
              <a:buNone/>
            </a:pPr>
            <a:r>
              <a:rPr lang="en-US" sz="1300" b="1" kern="0" spc="400" dirty="0">
                <a:solidFill>
                  <a:srgbClr val="E8A33D"/>
                </a:solidFill>
                <a:latin typeface="Times New Roman" pitchFamily="34" charset="0"/>
                <a:ea typeface="Times New Roman" pitchFamily="34" charset="-122"/>
                <a:cs typeface="Times New Roman" pitchFamily="34" charset="-120"/>
              </a:rPr>
              <a:t>TEST C</a:t>
            </a:r>
            <a:endParaRPr lang="en-US" sz="1300" dirty="0"/>
          </a:p>
        </p:txBody>
      </p:sp>
      <p:sp>
        <p:nvSpPr>
          <p:cNvPr id="15" name="Text 13"/>
          <p:cNvSpPr/>
          <p:nvPr/>
        </p:nvSpPr>
        <p:spPr>
          <a:xfrm>
            <a:off x="4453128" y="2286000"/>
            <a:ext cx="3246120" cy="777240"/>
          </a:xfrm>
          <a:prstGeom prst="rect">
            <a:avLst/>
          </a:prstGeom>
          <a:noFill/>
          <a:ln/>
        </p:spPr>
        <p:txBody>
          <a:bodyPr wrap="square" lIns="0" tIns="0" rIns="0" bIns="0" rtlCol="0" anchor="t"/>
          <a:lstStyle/>
          <a:p>
            <a:pPr marL="0" indent="0">
              <a:buNone/>
            </a:pPr>
            <a:r>
              <a:rPr lang="en-US" sz="1200" b="1" dirty="0">
                <a:solidFill>
                  <a:srgbClr val="1A1D23"/>
                </a:solidFill>
                <a:latin typeface="Times New Roman" pitchFamily="34" charset="0"/>
                <a:ea typeface="Times New Roman" pitchFamily="34" charset="-122"/>
                <a:cs typeface="Times New Roman" pitchFamily="34" charset="-120"/>
              </a:rPr>
              <a:t>By rate (adjusted for traffic volume): did the truck crash rate change?</a:t>
            </a:r>
            <a:endParaRPr lang="en-US" sz="1200" dirty="0"/>
          </a:p>
        </p:txBody>
      </p:sp>
      <p:sp>
        <p:nvSpPr>
          <p:cNvPr id="16" name="Text 14"/>
          <p:cNvSpPr/>
          <p:nvPr/>
        </p:nvSpPr>
        <p:spPr>
          <a:xfrm>
            <a:off x="4453128" y="3154680"/>
            <a:ext cx="3246120" cy="365760"/>
          </a:xfrm>
          <a:prstGeom prst="rect">
            <a:avLst/>
          </a:prstGeom>
          <a:noFill/>
          <a:ln/>
        </p:spPr>
        <p:txBody>
          <a:bodyPr wrap="square" lIns="0" tIns="0" rIns="0" bIns="0" rtlCol="0" anchor="ctr"/>
          <a:lstStyle/>
          <a:p>
            <a:pPr marL="0" indent="0">
              <a:buNone/>
            </a:pPr>
            <a:r>
              <a:rPr lang="en-US" sz="1300" dirty="0">
                <a:solidFill>
                  <a:srgbClr val="2C5F7A"/>
                </a:solidFill>
                <a:latin typeface="Times New Roman" pitchFamily="34" charset="0"/>
                <a:ea typeface="Times New Roman" pitchFamily="34" charset="-122"/>
                <a:cs typeface="Times New Roman" pitchFamily="34" charset="-120"/>
              </a:rPr>
              <a:t>χ² = 5.011   p = 0.025</a:t>
            </a:r>
            <a:endParaRPr lang="en-US" sz="1300" dirty="0"/>
          </a:p>
        </p:txBody>
      </p:sp>
      <p:sp>
        <p:nvSpPr>
          <p:cNvPr id="17" name="Text 15"/>
          <p:cNvSpPr/>
          <p:nvPr/>
        </p:nvSpPr>
        <p:spPr>
          <a:xfrm>
            <a:off x="4453128" y="3611880"/>
            <a:ext cx="3246120" cy="548640"/>
          </a:xfrm>
          <a:prstGeom prst="rect">
            <a:avLst/>
          </a:prstGeom>
          <a:noFill/>
          <a:ln/>
        </p:spPr>
        <p:txBody>
          <a:bodyPr wrap="square" lIns="0" tIns="0" rIns="0" bIns="0" rtlCol="0" anchor="ctr"/>
          <a:lstStyle/>
          <a:p>
            <a:pPr marL="0" indent="0">
              <a:buNone/>
            </a:pPr>
            <a:r>
              <a:rPr lang="en-US" sz="2200" b="1" dirty="0">
                <a:solidFill>
                  <a:srgbClr val="5A8C4A"/>
                </a:solidFill>
                <a:latin typeface="Times New Roman" pitchFamily="34" charset="0"/>
                <a:ea typeface="Times New Roman" pitchFamily="34" charset="-122"/>
                <a:cs typeface="Times New Roman" pitchFamily="34" charset="-120"/>
              </a:rPr>
              <a:t>Significant</a:t>
            </a:r>
            <a:endParaRPr lang="en-US" sz="2200" dirty="0"/>
          </a:p>
        </p:txBody>
      </p:sp>
      <p:sp>
        <p:nvSpPr>
          <p:cNvPr id="18" name="Text 16"/>
          <p:cNvSpPr/>
          <p:nvPr/>
        </p:nvSpPr>
        <p:spPr>
          <a:xfrm>
            <a:off x="4453128" y="4297680"/>
            <a:ext cx="3246120" cy="160020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Truck crash rate fell from 2.09 to 1.60 per MVMT — a 23.2% reduction. When traffic volume is accounted for, the change crosses the significance threshold.</a:t>
            </a:r>
            <a:endParaRPr lang="en-US" sz="1100" dirty="0"/>
          </a:p>
        </p:txBody>
      </p:sp>
      <p:sp>
        <p:nvSpPr>
          <p:cNvPr id="19" name="Shape 17"/>
          <p:cNvSpPr/>
          <p:nvPr/>
        </p:nvSpPr>
        <p:spPr>
          <a:xfrm>
            <a:off x="7991856" y="1691640"/>
            <a:ext cx="3611880" cy="4297680"/>
          </a:xfrm>
          <a:prstGeom prst="rect">
            <a:avLst/>
          </a:prstGeom>
          <a:solidFill>
            <a:srgbClr val="F5F6F8"/>
          </a:solidFill>
          <a:ln w="12700">
            <a:solidFill>
              <a:srgbClr val="F5F6F8"/>
            </a:solidFill>
            <a:prstDash val="solid"/>
          </a:ln>
        </p:spPr>
        <p:txBody>
          <a:bodyPr/>
          <a:lstStyle/>
          <a:p>
            <a:endParaRPr lang="en-US" dirty="0"/>
          </a:p>
        </p:txBody>
      </p:sp>
      <p:sp>
        <p:nvSpPr>
          <p:cNvPr id="20" name="Shape 18"/>
          <p:cNvSpPr/>
          <p:nvPr/>
        </p:nvSpPr>
        <p:spPr>
          <a:xfrm>
            <a:off x="7991856" y="1691640"/>
            <a:ext cx="3611880" cy="457200"/>
          </a:xfrm>
          <a:prstGeom prst="rect">
            <a:avLst/>
          </a:prstGeom>
          <a:solidFill>
            <a:srgbClr val="1A1D23"/>
          </a:solidFill>
          <a:ln w="12700">
            <a:solidFill>
              <a:srgbClr val="1A1D23"/>
            </a:solidFill>
            <a:prstDash val="solid"/>
          </a:ln>
        </p:spPr>
        <p:txBody>
          <a:bodyPr/>
          <a:lstStyle/>
          <a:p>
            <a:endParaRPr lang="en-US" dirty="0"/>
          </a:p>
        </p:txBody>
      </p:sp>
      <p:sp>
        <p:nvSpPr>
          <p:cNvPr id="21" name="Text 19"/>
          <p:cNvSpPr/>
          <p:nvPr/>
        </p:nvSpPr>
        <p:spPr>
          <a:xfrm>
            <a:off x="7991856" y="1691640"/>
            <a:ext cx="3611880" cy="457200"/>
          </a:xfrm>
          <a:prstGeom prst="rect">
            <a:avLst/>
          </a:prstGeom>
          <a:noFill/>
          <a:ln/>
        </p:spPr>
        <p:txBody>
          <a:bodyPr wrap="square" lIns="0" tIns="0" rIns="0" bIns="0" rtlCol="0" anchor="ctr"/>
          <a:lstStyle/>
          <a:p>
            <a:pPr marL="0" indent="0" algn="ctr">
              <a:buNone/>
            </a:pPr>
            <a:r>
              <a:rPr lang="en-US" sz="1300" b="1" kern="0" spc="400" dirty="0">
                <a:solidFill>
                  <a:srgbClr val="E8A33D"/>
                </a:solidFill>
                <a:latin typeface="Times New Roman" pitchFamily="34" charset="0"/>
                <a:ea typeface="Times New Roman" pitchFamily="34" charset="-122"/>
                <a:cs typeface="Times New Roman" pitchFamily="34" charset="-120"/>
              </a:rPr>
              <a:t>POISSON</a:t>
            </a:r>
            <a:endParaRPr lang="en-US" sz="1300" dirty="0"/>
          </a:p>
        </p:txBody>
      </p:sp>
      <p:sp>
        <p:nvSpPr>
          <p:cNvPr id="22" name="Text 20"/>
          <p:cNvSpPr/>
          <p:nvPr/>
        </p:nvSpPr>
        <p:spPr>
          <a:xfrm>
            <a:off x="8174736" y="2286000"/>
            <a:ext cx="3246120" cy="777240"/>
          </a:xfrm>
          <a:prstGeom prst="rect">
            <a:avLst/>
          </a:prstGeom>
          <a:noFill/>
          <a:ln/>
        </p:spPr>
        <p:txBody>
          <a:bodyPr wrap="square" lIns="0" tIns="0" rIns="0" bIns="0" rtlCol="0" anchor="t"/>
          <a:lstStyle/>
          <a:p>
            <a:pPr marL="0" indent="0">
              <a:buNone/>
            </a:pPr>
            <a:r>
              <a:rPr lang="en-US" sz="1200" b="1" dirty="0">
                <a:solidFill>
                  <a:srgbClr val="1A1D23"/>
                </a:solidFill>
                <a:latin typeface="Times New Roman" pitchFamily="34" charset="0"/>
                <a:ea typeface="Times New Roman" pitchFamily="34" charset="-122"/>
                <a:cs typeface="Times New Roman" pitchFamily="34" charset="-120"/>
              </a:rPr>
              <a:t>Cross-check: does the 95% CI for the rate ratio exclude 1.0?</a:t>
            </a:r>
            <a:endParaRPr lang="en-US" sz="1200" dirty="0"/>
          </a:p>
        </p:txBody>
      </p:sp>
      <p:sp>
        <p:nvSpPr>
          <p:cNvPr id="23" name="Text 21"/>
          <p:cNvSpPr/>
          <p:nvPr/>
        </p:nvSpPr>
        <p:spPr>
          <a:xfrm>
            <a:off x="8174736" y="3154680"/>
            <a:ext cx="3246120" cy="365760"/>
          </a:xfrm>
          <a:prstGeom prst="rect">
            <a:avLst/>
          </a:prstGeom>
          <a:noFill/>
          <a:ln/>
        </p:spPr>
        <p:txBody>
          <a:bodyPr wrap="square" lIns="0" tIns="0" rIns="0" bIns="0" rtlCol="0" anchor="ctr"/>
          <a:lstStyle/>
          <a:p>
            <a:pPr marL="0" indent="0">
              <a:buNone/>
            </a:pPr>
            <a:r>
              <a:rPr lang="en-US" sz="1300" dirty="0">
                <a:solidFill>
                  <a:srgbClr val="2C5F7A"/>
                </a:solidFill>
                <a:latin typeface="Times New Roman" pitchFamily="34" charset="0"/>
                <a:ea typeface="Times New Roman" pitchFamily="34" charset="-122"/>
                <a:cs typeface="Times New Roman" pitchFamily="34" charset="-120"/>
              </a:rPr>
              <a:t>RR = 0.768   95% CI: 0.530 – 1.111</a:t>
            </a:r>
            <a:endParaRPr lang="en-US" sz="1300" dirty="0"/>
          </a:p>
        </p:txBody>
      </p:sp>
      <p:sp>
        <p:nvSpPr>
          <p:cNvPr id="24" name="Text 22"/>
          <p:cNvSpPr/>
          <p:nvPr/>
        </p:nvSpPr>
        <p:spPr>
          <a:xfrm>
            <a:off x="8174736" y="3611880"/>
            <a:ext cx="3246120" cy="548640"/>
          </a:xfrm>
          <a:prstGeom prst="rect">
            <a:avLst/>
          </a:prstGeom>
          <a:noFill/>
          <a:ln/>
        </p:spPr>
        <p:txBody>
          <a:bodyPr wrap="square" lIns="0" tIns="0" rIns="0" bIns="0" rtlCol="0" anchor="ctr"/>
          <a:lstStyle/>
          <a:p>
            <a:pPr marL="0" indent="0">
              <a:buNone/>
            </a:pPr>
            <a:r>
              <a:rPr lang="en-US" sz="2200" b="1" dirty="0">
                <a:solidFill>
                  <a:srgbClr val="E8A33D"/>
                </a:solidFill>
                <a:latin typeface="Times New Roman" pitchFamily="34" charset="0"/>
                <a:ea typeface="Times New Roman" pitchFamily="34" charset="-122"/>
                <a:cs typeface="Times New Roman" pitchFamily="34" charset="-120"/>
              </a:rPr>
              <a:t>Not Significant</a:t>
            </a:r>
            <a:endParaRPr lang="en-US" sz="2200" dirty="0"/>
          </a:p>
        </p:txBody>
      </p:sp>
      <p:sp>
        <p:nvSpPr>
          <p:cNvPr id="25" name="Text 23"/>
          <p:cNvSpPr/>
          <p:nvPr/>
        </p:nvSpPr>
        <p:spPr>
          <a:xfrm>
            <a:off x="8174736" y="4297680"/>
            <a:ext cx="3246120" cy="160020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CI lower bound (0.53) is well below 1.0, but upper bound (1.11) crosses 1.0 — fails the strict test. Pooling both periods reduces the Chi-Square's optimism.</a:t>
            </a:r>
            <a:endParaRPr lang="en-US" sz="1100" dirty="0"/>
          </a:p>
        </p:txBody>
      </p:sp>
      <p:sp>
        <p:nvSpPr>
          <p:cNvPr id="26" name="Text 24"/>
          <p:cNvSpPr/>
          <p:nvPr/>
        </p:nvSpPr>
        <p:spPr>
          <a:xfrm>
            <a:off x="548640" y="6080760"/>
            <a:ext cx="11064240" cy="274320"/>
          </a:xfrm>
          <a:prstGeom prst="rect">
            <a:avLst/>
          </a:prstGeom>
          <a:noFill/>
          <a:ln/>
        </p:spPr>
        <p:txBody>
          <a:bodyPr wrap="square" lIns="0" tIns="0" rIns="0" bIns="0" rtlCol="0" anchor="ctr"/>
          <a:lstStyle/>
          <a:p>
            <a:pPr marL="0" indent="0" algn="ctr">
              <a:buNone/>
            </a:pPr>
            <a:r>
              <a:rPr lang="en-US" sz="1400" b="1" i="1" dirty="0">
                <a:solidFill>
                  <a:srgbClr val="C8412C"/>
                </a:solidFill>
                <a:latin typeface="Times New Roman" pitchFamily="34" charset="0"/>
                <a:ea typeface="Times New Roman" pitchFamily="34" charset="-122"/>
                <a:cs typeface="Times New Roman" pitchFamily="34" charset="-120"/>
              </a:rPr>
              <a:t>Bottom line: 4 years isn't enough data for a clean answer. The reduction is real and meaningful — but not yet statistically robust at every level</a:t>
            </a:r>
            <a:r>
              <a:rPr lang="en-US" sz="1200" b="1" i="1" dirty="0">
                <a:solidFill>
                  <a:srgbClr val="C8412C"/>
                </a:solidFill>
                <a:latin typeface="Times New Roman" pitchFamily="34" charset="0"/>
                <a:ea typeface="Times New Roman" pitchFamily="34" charset="-122"/>
                <a:cs typeface="Times New Roman" pitchFamily="34" charset="-120"/>
              </a:rPr>
              <a:t>.</a:t>
            </a:r>
            <a:endParaRPr lang="en-US" sz="1200" dirty="0"/>
          </a:p>
        </p:txBody>
      </p:sp>
      <p:sp>
        <p:nvSpPr>
          <p:cNvPr id="27" name="Text 25"/>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8" name="Text 26"/>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13 / 17</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 Closure Data: Contextual Only</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Why the closure data couldn't bear the same analytical weight as crashes</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Text 3"/>
          <p:cNvSpPr/>
          <p:nvPr/>
        </p:nvSpPr>
        <p:spPr>
          <a:xfrm>
            <a:off x="548640" y="1691640"/>
            <a:ext cx="5486400" cy="320040"/>
          </a:xfrm>
          <a:prstGeom prst="rect">
            <a:avLst/>
          </a:prstGeom>
          <a:noFill/>
          <a:ln/>
        </p:spPr>
        <p:txBody>
          <a:bodyPr wrap="square" lIns="0" tIns="0" rIns="0" bIns="0" rtlCol="0" anchor="ctr"/>
          <a:lstStyle/>
          <a:p>
            <a:pPr marL="0" indent="0">
              <a:buNone/>
            </a:pPr>
            <a:endParaRPr lang="en-US" sz="1100" dirty="0"/>
          </a:p>
        </p:txBody>
      </p:sp>
      <p:sp>
        <p:nvSpPr>
          <p:cNvPr id="6" name="Text 4"/>
          <p:cNvSpPr/>
          <p:nvPr/>
        </p:nvSpPr>
        <p:spPr>
          <a:xfrm>
            <a:off x="548640" y="2148840"/>
            <a:ext cx="5486400" cy="2907792"/>
          </a:xfrm>
          <a:prstGeom prst="rect">
            <a:avLst/>
          </a:prstGeom>
          <a:noFill/>
          <a:ln/>
        </p:spPr>
        <p:txBody>
          <a:bodyPr wrap="square" lIns="0" tIns="0" rIns="0" bIns="0" rtlCol="0" anchor="ctr"/>
          <a:lstStyle/>
          <a:p>
            <a:pPr marL="0" indent="0">
              <a:buNone/>
            </a:pPr>
            <a:endParaRPr lang="en-US" sz="1300" dirty="0"/>
          </a:p>
        </p:txBody>
      </p:sp>
      <p:sp>
        <p:nvSpPr>
          <p:cNvPr id="7" name="Text 5"/>
          <p:cNvSpPr/>
          <p:nvPr/>
        </p:nvSpPr>
        <p:spPr>
          <a:xfrm>
            <a:off x="548640" y="2441448"/>
            <a:ext cx="5486400" cy="594360"/>
          </a:xfrm>
          <a:prstGeom prst="rect">
            <a:avLst/>
          </a:prstGeom>
          <a:noFill/>
          <a:ln/>
        </p:spPr>
        <p:txBody>
          <a:bodyPr wrap="square" lIns="0" tIns="0" rIns="0" bIns="0" rtlCol="0" anchor="t"/>
          <a:lstStyle/>
          <a:p>
            <a:pPr marL="0" indent="0">
              <a:buNone/>
            </a:pPr>
            <a:endParaRPr lang="en-US" sz="1100" dirty="0"/>
          </a:p>
        </p:txBody>
      </p:sp>
      <p:sp>
        <p:nvSpPr>
          <p:cNvPr id="8" name="Text 6"/>
          <p:cNvSpPr/>
          <p:nvPr/>
        </p:nvSpPr>
        <p:spPr>
          <a:xfrm>
            <a:off x="548640" y="3108960"/>
            <a:ext cx="5486400" cy="292608"/>
          </a:xfrm>
          <a:prstGeom prst="rect">
            <a:avLst/>
          </a:prstGeom>
          <a:noFill/>
          <a:ln/>
        </p:spPr>
        <p:txBody>
          <a:bodyPr wrap="square" lIns="0" tIns="0" rIns="0" bIns="0" rtlCol="0" anchor="ctr"/>
          <a:lstStyle/>
          <a:p>
            <a:pPr marL="0" indent="0">
              <a:buNone/>
            </a:pPr>
            <a:endParaRPr lang="en-US" sz="1300" dirty="0"/>
          </a:p>
        </p:txBody>
      </p:sp>
      <p:sp>
        <p:nvSpPr>
          <p:cNvPr id="9" name="Text 7"/>
          <p:cNvSpPr/>
          <p:nvPr/>
        </p:nvSpPr>
        <p:spPr>
          <a:xfrm>
            <a:off x="548640" y="3401568"/>
            <a:ext cx="5486400" cy="594360"/>
          </a:xfrm>
          <a:prstGeom prst="rect">
            <a:avLst/>
          </a:prstGeom>
          <a:noFill/>
          <a:ln/>
        </p:spPr>
        <p:txBody>
          <a:bodyPr wrap="square" lIns="0" tIns="0" rIns="0" bIns="0" rtlCol="0" anchor="t"/>
          <a:lstStyle/>
          <a:p>
            <a:pPr marL="0" indent="0">
              <a:buNone/>
            </a:pPr>
            <a:endParaRPr lang="en-US" sz="1100" dirty="0"/>
          </a:p>
        </p:txBody>
      </p:sp>
      <p:sp>
        <p:nvSpPr>
          <p:cNvPr id="10" name="Text 8"/>
          <p:cNvSpPr/>
          <p:nvPr/>
        </p:nvSpPr>
        <p:spPr>
          <a:xfrm>
            <a:off x="548640" y="4069080"/>
            <a:ext cx="5486400" cy="292608"/>
          </a:xfrm>
          <a:prstGeom prst="rect">
            <a:avLst/>
          </a:prstGeom>
          <a:noFill/>
          <a:ln/>
        </p:spPr>
        <p:txBody>
          <a:bodyPr wrap="square" lIns="0" tIns="0" rIns="0" bIns="0" rtlCol="0" anchor="ctr"/>
          <a:lstStyle/>
          <a:p>
            <a:pPr marL="0" indent="0">
              <a:buNone/>
            </a:pPr>
            <a:endParaRPr lang="en-US" sz="1300" dirty="0"/>
          </a:p>
        </p:txBody>
      </p:sp>
      <p:sp>
        <p:nvSpPr>
          <p:cNvPr id="11" name="Text 9"/>
          <p:cNvSpPr/>
          <p:nvPr/>
        </p:nvSpPr>
        <p:spPr>
          <a:xfrm>
            <a:off x="548640" y="4361688"/>
            <a:ext cx="5486400" cy="594360"/>
          </a:xfrm>
          <a:prstGeom prst="rect">
            <a:avLst/>
          </a:prstGeom>
          <a:noFill/>
          <a:ln/>
        </p:spPr>
        <p:txBody>
          <a:bodyPr wrap="square" lIns="0" tIns="0" rIns="0" bIns="0" rtlCol="0" anchor="t"/>
          <a:lstStyle/>
          <a:p>
            <a:pPr marL="0" indent="0">
              <a:buNone/>
            </a:pPr>
            <a:endParaRPr lang="en-US" sz="1100" dirty="0"/>
          </a:p>
        </p:txBody>
      </p:sp>
      <p:sp>
        <p:nvSpPr>
          <p:cNvPr id="12" name="Text 10"/>
          <p:cNvSpPr/>
          <p:nvPr/>
        </p:nvSpPr>
        <p:spPr>
          <a:xfrm>
            <a:off x="548640" y="5029200"/>
            <a:ext cx="5486400" cy="292608"/>
          </a:xfrm>
          <a:prstGeom prst="rect">
            <a:avLst/>
          </a:prstGeom>
          <a:noFill/>
          <a:ln/>
        </p:spPr>
        <p:txBody>
          <a:bodyPr wrap="square" lIns="0" tIns="0" rIns="0" bIns="0" rtlCol="0" anchor="ctr"/>
          <a:lstStyle/>
          <a:p>
            <a:pPr marL="0" indent="0">
              <a:buNone/>
            </a:pPr>
            <a:endParaRPr lang="en-US" sz="1300" dirty="0"/>
          </a:p>
        </p:txBody>
      </p:sp>
      <p:sp>
        <p:nvSpPr>
          <p:cNvPr id="13" name="Text 11"/>
          <p:cNvSpPr/>
          <p:nvPr/>
        </p:nvSpPr>
        <p:spPr>
          <a:xfrm>
            <a:off x="548640" y="5321808"/>
            <a:ext cx="5486400" cy="594360"/>
          </a:xfrm>
          <a:prstGeom prst="rect">
            <a:avLst/>
          </a:prstGeom>
          <a:noFill/>
          <a:ln/>
        </p:spPr>
        <p:txBody>
          <a:bodyPr wrap="square" lIns="0" tIns="0" rIns="0" bIns="0" rtlCol="0" anchor="t"/>
          <a:lstStyle/>
          <a:p>
            <a:pPr marL="0" indent="0">
              <a:buNone/>
            </a:pPr>
            <a:endParaRPr lang="en-US" sz="1100" dirty="0"/>
          </a:p>
        </p:txBody>
      </p:sp>
      <p:sp>
        <p:nvSpPr>
          <p:cNvPr id="14" name="Text 12"/>
          <p:cNvSpPr/>
          <p:nvPr/>
        </p:nvSpPr>
        <p:spPr>
          <a:xfrm>
            <a:off x="6400800" y="1691640"/>
            <a:ext cx="5212080" cy="320040"/>
          </a:xfrm>
          <a:prstGeom prst="rect">
            <a:avLst/>
          </a:prstGeom>
          <a:noFill/>
          <a:ln/>
        </p:spPr>
        <p:txBody>
          <a:bodyPr wrap="square" lIns="0" tIns="0" rIns="0" bIns="0" rtlCol="0" anchor="ctr"/>
          <a:lstStyle/>
          <a:p>
            <a:pPr marL="0" indent="0">
              <a:buNone/>
            </a:pPr>
            <a:endParaRPr lang="en-US" sz="1100" dirty="0"/>
          </a:p>
        </p:txBody>
      </p:sp>
      <p:sp>
        <p:nvSpPr>
          <p:cNvPr id="15" name="Text 13"/>
          <p:cNvSpPr/>
          <p:nvPr/>
        </p:nvSpPr>
        <p:spPr>
          <a:xfrm>
            <a:off x="6400800" y="2148840"/>
            <a:ext cx="2468880" cy="640080"/>
          </a:xfrm>
          <a:prstGeom prst="rect">
            <a:avLst/>
          </a:prstGeom>
          <a:noFill/>
          <a:ln/>
        </p:spPr>
        <p:txBody>
          <a:bodyPr wrap="square" lIns="0" tIns="0" rIns="0" bIns="0" rtlCol="0" anchor="ctr"/>
          <a:lstStyle/>
          <a:p>
            <a:pPr marL="0" indent="0">
              <a:buNone/>
            </a:pPr>
            <a:endParaRPr lang="en-US" sz="3600" dirty="0"/>
          </a:p>
        </p:txBody>
      </p:sp>
      <p:sp>
        <p:nvSpPr>
          <p:cNvPr id="16" name="Text 14"/>
          <p:cNvSpPr/>
          <p:nvPr/>
        </p:nvSpPr>
        <p:spPr>
          <a:xfrm>
            <a:off x="6400800" y="2788920"/>
            <a:ext cx="2468880" cy="292608"/>
          </a:xfrm>
          <a:prstGeom prst="rect">
            <a:avLst/>
          </a:prstGeom>
          <a:noFill/>
          <a:ln/>
        </p:spPr>
        <p:txBody>
          <a:bodyPr wrap="square" lIns="0" tIns="0" rIns="0" bIns="0" rtlCol="0" anchor="ctr"/>
          <a:lstStyle/>
          <a:p>
            <a:pPr marL="0" indent="0">
              <a:buNone/>
            </a:pPr>
            <a:endParaRPr lang="en-US" sz="1100" dirty="0"/>
          </a:p>
        </p:txBody>
      </p:sp>
      <p:sp>
        <p:nvSpPr>
          <p:cNvPr id="17" name="Text 15"/>
          <p:cNvSpPr/>
          <p:nvPr/>
        </p:nvSpPr>
        <p:spPr>
          <a:xfrm>
            <a:off x="9052560" y="2148840"/>
            <a:ext cx="2468880" cy="640080"/>
          </a:xfrm>
          <a:prstGeom prst="rect">
            <a:avLst/>
          </a:prstGeom>
          <a:noFill/>
          <a:ln/>
        </p:spPr>
        <p:txBody>
          <a:bodyPr wrap="square" lIns="0" tIns="0" rIns="0" bIns="0" rtlCol="0" anchor="ctr"/>
          <a:lstStyle/>
          <a:p>
            <a:pPr marL="0" indent="0">
              <a:buNone/>
            </a:pPr>
            <a:endParaRPr lang="en-US" sz="3600" dirty="0"/>
          </a:p>
        </p:txBody>
      </p:sp>
      <p:sp>
        <p:nvSpPr>
          <p:cNvPr id="18" name="Text 16"/>
          <p:cNvSpPr/>
          <p:nvPr/>
        </p:nvSpPr>
        <p:spPr>
          <a:xfrm>
            <a:off x="9052560" y="2788920"/>
            <a:ext cx="2468880" cy="292608"/>
          </a:xfrm>
          <a:prstGeom prst="rect">
            <a:avLst/>
          </a:prstGeom>
          <a:noFill/>
          <a:ln/>
        </p:spPr>
        <p:txBody>
          <a:bodyPr wrap="square" lIns="0" tIns="0" rIns="0" bIns="0" rtlCol="0" anchor="ctr"/>
          <a:lstStyle/>
          <a:p>
            <a:pPr marL="0" indent="0">
              <a:buNone/>
            </a:pPr>
            <a:endParaRPr lang="en-US" sz="1100" dirty="0"/>
          </a:p>
        </p:txBody>
      </p:sp>
      <p:sp>
        <p:nvSpPr>
          <p:cNvPr id="20" name="Text 18"/>
          <p:cNvSpPr/>
          <p:nvPr/>
        </p:nvSpPr>
        <p:spPr>
          <a:xfrm>
            <a:off x="6583680" y="3429000"/>
            <a:ext cx="5029200" cy="292608"/>
          </a:xfrm>
          <a:prstGeom prst="rect">
            <a:avLst/>
          </a:prstGeom>
          <a:noFill/>
          <a:ln/>
        </p:spPr>
        <p:txBody>
          <a:bodyPr wrap="square" lIns="0" tIns="0" rIns="0" bIns="0" rtlCol="0" anchor="ctr"/>
          <a:lstStyle/>
          <a:p>
            <a:pPr marL="0" indent="0">
              <a:buNone/>
            </a:pPr>
            <a:endParaRPr lang="en-US" sz="1100" dirty="0"/>
          </a:p>
        </p:txBody>
      </p:sp>
      <p:sp>
        <p:nvSpPr>
          <p:cNvPr id="21" name="Text 19"/>
          <p:cNvSpPr/>
          <p:nvPr/>
        </p:nvSpPr>
        <p:spPr>
          <a:xfrm>
            <a:off x="6583680" y="3749040"/>
            <a:ext cx="5029200" cy="914400"/>
          </a:xfrm>
          <a:prstGeom prst="rect">
            <a:avLst/>
          </a:prstGeom>
          <a:noFill/>
          <a:ln/>
        </p:spPr>
        <p:txBody>
          <a:bodyPr wrap="square" lIns="0" tIns="0" rIns="0" bIns="0" rtlCol="0" anchor="t"/>
          <a:lstStyle/>
          <a:p>
            <a:pPr marL="0" indent="0">
              <a:buNone/>
            </a:pPr>
            <a:endParaRPr lang="en-US" sz="1200" dirty="0"/>
          </a:p>
        </p:txBody>
      </p:sp>
      <p:sp>
        <p:nvSpPr>
          <p:cNvPr id="23" name="Text 21"/>
          <p:cNvSpPr/>
          <p:nvPr/>
        </p:nvSpPr>
        <p:spPr>
          <a:xfrm>
            <a:off x="6583680" y="4937760"/>
            <a:ext cx="4846320" cy="1280160"/>
          </a:xfrm>
          <a:prstGeom prst="rect">
            <a:avLst/>
          </a:prstGeom>
          <a:noFill/>
          <a:ln/>
        </p:spPr>
        <p:txBody>
          <a:bodyPr wrap="square" lIns="0" tIns="0" rIns="0" bIns="0" rtlCol="0" anchor="ctr"/>
          <a:lstStyle/>
          <a:p>
            <a:pPr marL="0" indent="0">
              <a:buNone/>
            </a:pPr>
            <a:endParaRPr lang="en-US" sz="1400" dirty="0"/>
          </a:p>
        </p:txBody>
      </p:sp>
      <p:sp>
        <p:nvSpPr>
          <p:cNvPr id="24" name="Text 22"/>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5" name="Text 23"/>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14 / 17</a:t>
            </a:r>
            <a:endParaRPr lang="en-US" sz="900" dirty="0"/>
          </a:p>
        </p:txBody>
      </p:sp>
      <p:pic>
        <p:nvPicPr>
          <p:cNvPr id="27" name="Picture 26">
            <a:extLst>
              <a:ext uri="{FF2B5EF4-FFF2-40B4-BE49-F238E27FC236}">
                <a16:creationId xmlns:a16="http://schemas.microsoft.com/office/drawing/2014/main" id="{A544C656-C6B1-3D6F-B2EE-A7686B5F2D4A}"/>
              </a:ext>
            </a:extLst>
          </p:cNvPr>
          <p:cNvPicPr>
            <a:picLocks noChangeAspect="1"/>
          </p:cNvPicPr>
          <p:nvPr/>
        </p:nvPicPr>
        <p:blipFill>
          <a:blip r:embed="rId3"/>
          <a:stretch>
            <a:fillRect/>
          </a:stretch>
        </p:blipFill>
        <p:spPr>
          <a:xfrm>
            <a:off x="383984" y="1222771"/>
            <a:ext cx="5390792" cy="3276076"/>
          </a:xfrm>
          <a:prstGeom prst="rect">
            <a:avLst/>
          </a:prstGeom>
        </p:spPr>
      </p:pic>
      <p:pic>
        <p:nvPicPr>
          <p:cNvPr id="29" name="Picture 28">
            <a:extLst>
              <a:ext uri="{FF2B5EF4-FFF2-40B4-BE49-F238E27FC236}">
                <a16:creationId xmlns:a16="http://schemas.microsoft.com/office/drawing/2014/main" id="{247C3987-168D-CB63-7C2F-9BCD8B9DCAC9}"/>
              </a:ext>
            </a:extLst>
          </p:cNvPr>
          <p:cNvPicPr>
            <a:picLocks noChangeAspect="1"/>
          </p:cNvPicPr>
          <p:nvPr/>
        </p:nvPicPr>
        <p:blipFill>
          <a:blip r:embed="rId4"/>
          <a:stretch>
            <a:fillRect/>
          </a:stretch>
        </p:blipFill>
        <p:spPr>
          <a:xfrm>
            <a:off x="5852531" y="1274653"/>
            <a:ext cx="5670086" cy="2337223"/>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3E58929-5F93-B476-657F-61559893DD2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00E4C9D-852B-97F7-5282-1427FD5B81AA}"/>
              </a:ext>
            </a:extLst>
          </p:cNvPr>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Finding 3 — Closure Data: Contextual Only</a:t>
            </a:r>
            <a:endParaRPr lang="en-US" sz="3000" dirty="0"/>
          </a:p>
        </p:txBody>
      </p:sp>
      <p:sp>
        <p:nvSpPr>
          <p:cNvPr id="3" name="Text 1">
            <a:extLst>
              <a:ext uri="{FF2B5EF4-FFF2-40B4-BE49-F238E27FC236}">
                <a16:creationId xmlns:a16="http://schemas.microsoft.com/office/drawing/2014/main" id="{6F08019E-5173-A7AD-BDCE-50682A444919}"/>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Why the closure data couldn't bear the same analytical weight as crashes</a:t>
            </a:r>
            <a:endParaRPr lang="en-US" sz="1400" dirty="0"/>
          </a:p>
        </p:txBody>
      </p:sp>
      <p:sp>
        <p:nvSpPr>
          <p:cNvPr id="4" name="Shape 2">
            <a:extLst>
              <a:ext uri="{FF2B5EF4-FFF2-40B4-BE49-F238E27FC236}">
                <a16:creationId xmlns:a16="http://schemas.microsoft.com/office/drawing/2014/main" id="{89CD4A9B-42F8-F249-3D48-8BB252EE45D1}"/>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Text 3">
            <a:extLst>
              <a:ext uri="{FF2B5EF4-FFF2-40B4-BE49-F238E27FC236}">
                <a16:creationId xmlns:a16="http://schemas.microsoft.com/office/drawing/2014/main" id="{D8F03FB2-1F1F-C5B7-9315-412C9C58B2E8}"/>
              </a:ext>
            </a:extLst>
          </p:cNvPr>
          <p:cNvSpPr/>
          <p:nvPr/>
        </p:nvSpPr>
        <p:spPr>
          <a:xfrm>
            <a:off x="548640" y="1691640"/>
            <a:ext cx="5486400" cy="320040"/>
          </a:xfrm>
          <a:prstGeom prst="rect">
            <a:avLst/>
          </a:prstGeom>
          <a:noFill/>
          <a:ln/>
        </p:spPr>
        <p:txBody>
          <a:bodyPr wrap="square" lIns="0" tIns="0" rIns="0" bIns="0" rtlCol="0" anchor="ctr"/>
          <a:lstStyle/>
          <a:p>
            <a:pPr marL="0" indent="0">
              <a:buNone/>
            </a:pPr>
            <a:r>
              <a:rPr lang="en-US" sz="1100" b="1" kern="0" spc="400" dirty="0">
                <a:solidFill>
                  <a:srgbClr val="C8412C"/>
                </a:solidFill>
                <a:latin typeface="Times New Roman" pitchFamily="34" charset="0"/>
                <a:ea typeface="Times New Roman" pitchFamily="34" charset="-122"/>
                <a:cs typeface="Times New Roman" pitchFamily="34" charset="-120"/>
              </a:rPr>
              <a:t>WHY THE CLOSURE DATA IS DIFFERENT</a:t>
            </a:r>
            <a:endParaRPr lang="en-US" sz="1100" dirty="0"/>
          </a:p>
        </p:txBody>
      </p:sp>
      <p:sp>
        <p:nvSpPr>
          <p:cNvPr id="6" name="Text 4">
            <a:extLst>
              <a:ext uri="{FF2B5EF4-FFF2-40B4-BE49-F238E27FC236}">
                <a16:creationId xmlns:a16="http://schemas.microsoft.com/office/drawing/2014/main" id="{AA8EFFB8-BAF0-A61B-93A9-1D3AA56D84EE}"/>
              </a:ext>
            </a:extLst>
          </p:cNvPr>
          <p:cNvSpPr/>
          <p:nvPr/>
        </p:nvSpPr>
        <p:spPr>
          <a:xfrm>
            <a:off x="548640" y="2148840"/>
            <a:ext cx="5486400" cy="292608"/>
          </a:xfrm>
          <a:prstGeom prst="rect">
            <a:avLst/>
          </a:prstGeom>
          <a:noFill/>
          <a:ln/>
        </p:spPr>
        <p:txBody>
          <a:bodyPr wrap="square" lIns="0" tIns="0" rIns="0" bIns="0" rtlCol="0" anchor="ctr"/>
          <a:lstStyle/>
          <a:p>
            <a:pPr marL="0" indent="0">
              <a:buNone/>
            </a:pPr>
            <a:r>
              <a:rPr lang="en-US" sz="1300" b="1" dirty="0">
                <a:solidFill>
                  <a:srgbClr val="1A1D23"/>
                </a:solidFill>
                <a:latin typeface="Times New Roman" pitchFamily="34" charset="0"/>
                <a:ea typeface="Times New Roman" pitchFamily="34" charset="-122"/>
                <a:cs typeface="Times New Roman" pitchFamily="34" charset="-120"/>
              </a:rPr>
              <a:t>CMV ≠ truck</a:t>
            </a:r>
            <a:endParaRPr lang="en-US" sz="1300" dirty="0"/>
          </a:p>
        </p:txBody>
      </p:sp>
      <p:sp>
        <p:nvSpPr>
          <p:cNvPr id="7" name="Text 5">
            <a:extLst>
              <a:ext uri="{FF2B5EF4-FFF2-40B4-BE49-F238E27FC236}">
                <a16:creationId xmlns:a16="http://schemas.microsoft.com/office/drawing/2014/main" id="{F12BBCD4-C001-6302-294D-6B360B97292E}"/>
              </a:ext>
            </a:extLst>
          </p:cNvPr>
          <p:cNvSpPr/>
          <p:nvPr/>
        </p:nvSpPr>
        <p:spPr>
          <a:xfrm>
            <a:off x="548640" y="2441448"/>
            <a:ext cx="5486400" cy="59436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"Commercial Motor Vehicle" doesn't precisely overlay any of CDOT's other truck definitions</a:t>
            </a:r>
            <a:endParaRPr lang="en-US" sz="1100" dirty="0"/>
          </a:p>
        </p:txBody>
      </p:sp>
      <p:sp>
        <p:nvSpPr>
          <p:cNvPr id="8" name="Text 6">
            <a:extLst>
              <a:ext uri="{FF2B5EF4-FFF2-40B4-BE49-F238E27FC236}">
                <a16:creationId xmlns:a16="http://schemas.microsoft.com/office/drawing/2014/main" id="{7A9D1F9A-CD5F-B6B9-4F0D-9D74F08203D3}"/>
              </a:ext>
            </a:extLst>
          </p:cNvPr>
          <p:cNvSpPr/>
          <p:nvPr/>
        </p:nvSpPr>
        <p:spPr>
          <a:xfrm>
            <a:off x="548640" y="3108960"/>
            <a:ext cx="5486400" cy="292608"/>
          </a:xfrm>
          <a:prstGeom prst="rect">
            <a:avLst/>
          </a:prstGeom>
          <a:noFill/>
          <a:ln/>
        </p:spPr>
        <p:txBody>
          <a:bodyPr wrap="square" lIns="0" tIns="0" rIns="0" bIns="0" rtlCol="0" anchor="ctr"/>
          <a:lstStyle/>
          <a:p>
            <a:pPr marL="0" indent="0">
              <a:buNone/>
            </a:pPr>
            <a:r>
              <a:rPr lang="en-US" sz="1300" b="1" dirty="0">
                <a:solidFill>
                  <a:srgbClr val="1A1D23"/>
                </a:solidFill>
                <a:latin typeface="Times New Roman" pitchFamily="34" charset="0"/>
                <a:ea typeface="Times New Roman" pitchFamily="34" charset="-122"/>
                <a:cs typeface="Times New Roman" pitchFamily="34" charset="-120"/>
              </a:rPr>
              <a:t>Closures span 5 categories</a:t>
            </a:r>
            <a:endParaRPr lang="en-US" sz="1300" dirty="0"/>
          </a:p>
        </p:txBody>
      </p:sp>
      <p:sp>
        <p:nvSpPr>
          <p:cNvPr id="9" name="Text 7">
            <a:extLst>
              <a:ext uri="{FF2B5EF4-FFF2-40B4-BE49-F238E27FC236}">
                <a16:creationId xmlns:a16="http://schemas.microsoft.com/office/drawing/2014/main" id="{2249A2BA-45E3-15F4-0C3E-BBFA6F776C99}"/>
              </a:ext>
            </a:extLst>
          </p:cNvPr>
          <p:cNvSpPr/>
          <p:nvPr/>
        </p:nvSpPr>
        <p:spPr>
          <a:xfrm>
            <a:off x="548640" y="3401568"/>
            <a:ext cx="5486400" cy="59436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Traffic, crash, environmental, incident, outside agency. TLR can only address some.</a:t>
            </a:r>
            <a:endParaRPr lang="en-US" sz="1100" dirty="0"/>
          </a:p>
        </p:txBody>
      </p:sp>
      <p:sp>
        <p:nvSpPr>
          <p:cNvPr id="10" name="Text 8">
            <a:extLst>
              <a:ext uri="{FF2B5EF4-FFF2-40B4-BE49-F238E27FC236}">
                <a16:creationId xmlns:a16="http://schemas.microsoft.com/office/drawing/2014/main" id="{053B21D9-A6F6-2069-28D9-5A05A9B82AAC}"/>
              </a:ext>
            </a:extLst>
          </p:cNvPr>
          <p:cNvSpPr/>
          <p:nvPr/>
        </p:nvSpPr>
        <p:spPr>
          <a:xfrm>
            <a:off x="548640" y="4069080"/>
            <a:ext cx="5486400" cy="292608"/>
          </a:xfrm>
          <a:prstGeom prst="rect">
            <a:avLst/>
          </a:prstGeom>
          <a:noFill/>
          <a:ln/>
        </p:spPr>
        <p:txBody>
          <a:bodyPr wrap="square" lIns="0" tIns="0" rIns="0" bIns="0" rtlCol="0" anchor="ctr"/>
          <a:lstStyle/>
          <a:p>
            <a:pPr marL="0" indent="0">
              <a:buNone/>
            </a:pPr>
            <a:r>
              <a:rPr lang="en-US" sz="1300" b="1" dirty="0">
                <a:solidFill>
                  <a:srgbClr val="1A1D23"/>
                </a:solidFill>
                <a:latin typeface="Times New Roman" pitchFamily="34" charset="0"/>
                <a:ea typeface="Times New Roman" pitchFamily="34" charset="-122"/>
                <a:cs typeface="Times New Roman" pitchFamily="34" charset="-120"/>
              </a:rPr>
              <a:t>No literature precedent</a:t>
            </a:r>
            <a:endParaRPr lang="en-US" sz="1300" dirty="0"/>
          </a:p>
        </p:txBody>
      </p:sp>
      <p:sp>
        <p:nvSpPr>
          <p:cNvPr id="11" name="Text 9">
            <a:extLst>
              <a:ext uri="{FF2B5EF4-FFF2-40B4-BE49-F238E27FC236}">
                <a16:creationId xmlns:a16="http://schemas.microsoft.com/office/drawing/2014/main" id="{CB01352F-161C-0DD8-79BD-1D21B8ED84D3}"/>
              </a:ext>
            </a:extLst>
          </p:cNvPr>
          <p:cNvSpPr/>
          <p:nvPr/>
        </p:nvSpPr>
        <p:spPr>
          <a:xfrm>
            <a:off x="548640" y="4361688"/>
            <a:ext cx="5486400" cy="59436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TLR research focuses on crash reduction and flow, not on closure frequency or duration</a:t>
            </a:r>
            <a:endParaRPr lang="en-US" sz="1100" dirty="0"/>
          </a:p>
        </p:txBody>
      </p:sp>
      <p:sp>
        <p:nvSpPr>
          <p:cNvPr id="12" name="Text 10">
            <a:extLst>
              <a:ext uri="{FF2B5EF4-FFF2-40B4-BE49-F238E27FC236}">
                <a16:creationId xmlns:a16="http://schemas.microsoft.com/office/drawing/2014/main" id="{DA57B9AA-3487-60A8-8D0E-AAACF14F7972}"/>
              </a:ext>
            </a:extLst>
          </p:cNvPr>
          <p:cNvSpPr/>
          <p:nvPr/>
        </p:nvSpPr>
        <p:spPr>
          <a:xfrm>
            <a:off x="548640" y="5029200"/>
            <a:ext cx="5486400" cy="292608"/>
          </a:xfrm>
          <a:prstGeom prst="rect">
            <a:avLst/>
          </a:prstGeom>
          <a:noFill/>
          <a:ln/>
        </p:spPr>
        <p:txBody>
          <a:bodyPr wrap="square" lIns="0" tIns="0" rIns="0" bIns="0" rtlCol="0" anchor="ctr"/>
          <a:lstStyle/>
          <a:p>
            <a:pPr marL="0" indent="0">
              <a:buNone/>
            </a:pPr>
            <a:r>
              <a:rPr lang="en-US" sz="1300" b="1" dirty="0">
                <a:solidFill>
                  <a:srgbClr val="1A1D23"/>
                </a:solidFill>
                <a:latin typeface="Times New Roman" pitchFamily="34" charset="0"/>
                <a:ea typeface="Times New Roman" pitchFamily="34" charset="-122"/>
                <a:cs typeface="Times New Roman" pitchFamily="34" charset="-120"/>
              </a:rPr>
              <a:t>Different collection methodology</a:t>
            </a:r>
            <a:endParaRPr lang="en-US" sz="1300" dirty="0"/>
          </a:p>
        </p:txBody>
      </p:sp>
      <p:sp>
        <p:nvSpPr>
          <p:cNvPr id="13" name="Text 11">
            <a:extLst>
              <a:ext uri="{FF2B5EF4-FFF2-40B4-BE49-F238E27FC236}">
                <a16:creationId xmlns:a16="http://schemas.microsoft.com/office/drawing/2014/main" id="{B581DDB9-9252-1C42-EF84-F4F44C860175}"/>
              </a:ext>
            </a:extLst>
          </p:cNvPr>
          <p:cNvSpPr/>
          <p:nvPr/>
        </p:nvSpPr>
        <p:spPr>
          <a:xfrm>
            <a:off x="548640" y="5321808"/>
            <a:ext cx="5486400" cy="594360"/>
          </a:xfrm>
          <a:prstGeom prst="rect">
            <a:avLst/>
          </a:prstGeom>
          <a:noFill/>
          <a:ln/>
        </p:spPr>
        <p:txBody>
          <a:bodyPr wrap="square" lIns="0" tIns="0" rIns="0" bIns="0" rtlCol="0" anchor="t"/>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Closure data assembled from camera footage; crash data from State Patrol on-scene reports</a:t>
            </a:r>
            <a:endParaRPr lang="en-US" sz="1100" dirty="0"/>
          </a:p>
        </p:txBody>
      </p:sp>
      <p:sp>
        <p:nvSpPr>
          <p:cNvPr id="14" name="Text 12">
            <a:extLst>
              <a:ext uri="{FF2B5EF4-FFF2-40B4-BE49-F238E27FC236}">
                <a16:creationId xmlns:a16="http://schemas.microsoft.com/office/drawing/2014/main" id="{B14D8EB8-B7E6-5FE5-A730-C5BC8ABBDE1B}"/>
              </a:ext>
            </a:extLst>
          </p:cNvPr>
          <p:cNvSpPr/>
          <p:nvPr/>
        </p:nvSpPr>
        <p:spPr>
          <a:xfrm>
            <a:off x="6400800" y="1691640"/>
            <a:ext cx="5212080" cy="320040"/>
          </a:xfrm>
          <a:prstGeom prst="rect">
            <a:avLst/>
          </a:prstGeom>
          <a:noFill/>
          <a:ln/>
        </p:spPr>
        <p:txBody>
          <a:bodyPr wrap="square" lIns="0" tIns="0" rIns="0" bIns="0" rtlCol="0" anchor="ctr"/>
          <a:lstStyle/>
          <a:p>
            <a:pPr marL="0" indent="0">
              <a:buNone/>
            </a:pPr>
            <a:r>
              <a:rPr lang="en-US" sz="1100" b="1" kern="0" spc="400" dirty="0">
                <a:solidFill>
                  <a:srgbClr val="C8412C"/>
                </a:solidFill>
                <a:latin typeface="Times New Roman" pitchFamily="34" charset="0"/>
                <a:ea typeface="Times New Roman" pitchFamily="34" charset="-122"/>
                <a:cs typeface="Times New Roman" pitchFamily="34" charset="-120"/>
              </a:rPr>
              <a:t>CONTEXTUAL FINDINGS (2022–2025)</a:t>
            </a:r>
            <a:endParaRPr lang="en-US" sz="1100" dirty="0"/>
          </a:p>
        </p:txBody>
      </p:sp>
      <p:sp>
        <p:nvSpPr>
          <p:cNvPr id="15" name="Text 13">
            <a:extLst>
              <a:ext uri="{FF2B5EF4-FFF2-40B4-BE49-F238E27FC236}">
                <a16:creationId xmlns:a16="http://schemas.microsoft.com/office/drawing/2014/main" id="{6312EEEF-D830-CE88-7F76-16AC83B50BA7}"/>
              </a:ext>
            </a:extLst>
          </p:cNvPr>
          <p:cNvSpPr/>
          <p:nvPr/>
        </p:nvSpPr>
        <p:spPr>
          <a:xfrm>
            <a:off x="6400800" y="2148840"/>
            <a:ext cx="2468880" cy="640080"/>
          </a:xfrm>
          <a:prstGeom prst="rect">
            <a:avLst/>
          </a:prstGeom>
          <a:noFill/>
          <a:ln/>
        </p:spPr>
        <p:txBody>
          <a:bodyPr wrap="square" lIns="0" tIns="0" rIns="0" bIns="0" rtlCol="0" anchor="ctr"/>
          <a:lstStyle/>
          <a:p>
            <a:pPr marL="0" indent="0">
              <a:buNone/>
            </a:pPr>
            <a:r>
              <a:rPr lang="en-US" sz="3600" b="1" dirty="0">
                <a:solidFill>
                  <a:srgbClr val="1A1D23"/>
                </a:solidFill>
                <a:latin typeface="Times New Roman" pitchFamily="34" charset="0"/>
                <a:ea typeface="Times New Roman" pitchFamily="34" charset="-122"/>
                <a:cs typeface="Times New Roman" pitchFamily="34" charset="-120"/>
              </a:rPr>
              <a:t>1,101</a:t>
            </a:r>
            <a:endParaRPr lang="en-US" sz="3600" dirty="0"/>
          </a:p>
        </p:txBody>
      </p:sp>
      <p:sp>
        <p:nvSpPr>
          <p:cNvPr id="16" name="Text 14">
            <a:extLst>
              <a:ext uri="{FF2B5EF4-FFF2-40B4-BE49-F238E27FC236}">
                <a16:creationId xmlns:a16="http://schemas.microsoft.com/office/drawing/2014/main" id="{0EB7C77E-80AF-BAC8-A3BB-214415FAE89E}"/>
              </a:ext>
            </a:extLst>
          </p:cNvPr>
          <p:cNvSpPr/>
          <p:nvPr/>
        </p:nvSpPr>
        <p:spPr>
          <a:xfrm>
            <a:off x="6400800" y="2788920"/>
            <a:ext cx="2468880" cy="292608"/>
          </a:xfrm>
          <a:prstGeom prst="rect">
            <a:avLst/>
          </a:prstGeom>
          <a:noFill/>
          <a:ln/>
        </p:spPr>
        <p:txBody>
          <a:bodyPr wrap="square" lIns="0" tIns="0" rIns="0" bIns="0" rtlCol="0" anchor="ctr"/>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total closure incidents</a:t>
            </a:r>
            <a:endParaRPr lang="en-US" sz="1100" dirty="0"/>
          </a:p>
        </p:txBody>
      </p:sp>
      <p:sp>
        <p:nvSpPr>
          <p:cNvPr id="17" name="Text 15">
            <a:extLst>
              <a:ext uri="{FF2B5EF4-FFF2-40B4-BE49-F238E27FC236}">
                <a16:creationId xmlns:a16="http://schemas.microsoft.com/office/drawing/2014/main" id="{CA756350-CCCA-BB93-6573-F7F126E64086}"/>
              </a:ext>
            </a:extLst>
          </p:cNvPr>
          <p:cNvSpPr/>
          <p:nvPr/>
        </p:nvSpPr>
        <p:spPr>
          <a:xfrm>
            <a:off x="9052560" y="2148840"/>
            <a:ext cx="2468880" cy="640080"/>
          </a:xfrm>
          <a:prstGeom prst="rect">
            <a:avLst/>
          </a:prstGeom>
          <a:noFill/>
          <a:ln/>
        </p:spPr>
        <p:txBody>
          <a:bodyPr wrap="square" lIns="0" tIns="0" rIns="0" bIns="0" rtlCol="0" anchor="ctr"/>
          <a:lstStyle/>
          <a:p>
            <a:pPr marL="0" indent="0">
              <a:buNone/>
            </a:pPr>
            <a:r>
              <a:rPr lang="en-US" sz="3600" b="1" dirty="0">
                <a:solidFill>
                  <a:srgbClr val="C8412C"/>
                </a:solidFill>
                <a:latin typeface="Times New Roman" pitchFamily="34" charset="0"/>
                <a:ea typeface="Times New Roman" pitchFamily="34" charset="-122"/>
                <a:cs typeface="Times New Roman" pitchFamily="34" charset="-120"/>
              </a:rPr>
              <a:t>177</a:t>
            </a:r>
            <a:endParaRPr lang="en-US" sz="3600" dirty="0"/>
          </a:p>
        </p:txBody>
      </p:sp>
      <p:sp>
        <p:nvSpPr>
          <p:cNvPr id="18" name="Text 16">
            <a:extLst>
              <a:ext uri="{FF2B5EF4-FFF2-40B4-BE49-F238E27FC236}">
                <a16:creationId xmlns:a16="http://schemas.microsoft.com/office/drawing/2014/main" id="{B48729F1-C090-4242-CE1A-9E1C00D2F754}"/>
              </a:ext>
            </a:extLst>
          </p:cNvPr>
          <p:cNvSpPr/>
          <p:nvPr/>
        </p:nvSpPr>
        <p:spPr>
          <a:xfrm>
            <a:off x="9052560" y="2788920"/>
            <a:ext cx="2468880" cy="292608"/>
          </a:xfrm>
          <a:prstGeom prst="rect">
            <a:avLst/>
          </a:prstGeom>
          <a:noFill/>
          <a:ln/>
        </p:spPr>
        <p:txBody>
          <a:bodyPr wrap="square" lIns="0" tIns="0" rIns="0" bIns="0" rtlCol="0" anchor="ctr"/>
          <a:lstStyle/>
          <a:p>
            <a:pPr marL="0" indent="0">
              <a:buNone/>
            </a:pPr>
            <a:r>
              <a:rPr lang="en-US" sz="1100" dirty="0">
                <a:solidFill>
                  <a:srgbClr val="36454F"/>
                </a:solidFill>
                <a:latin typeface="Times New Roman" pitchFamily="34" charset="0"/>
                <a:ea typeface="Times New Roman" pitchFamily="34" charset="-122"/>
                <a:cs typeface="Times New Roman" pitchFamily="34" charset="-120"/>
              </a:rPr>
              <a:t>CMV-involved (16.1% of closures)</a:t>
            </a:r>
            <a:endParaRPr lang="en-US" sz="1100" dirty="0"/>
          </a:p>
        </p:txBody>
      </p:sp>
      <p:sp>
        <p:nvSpPr>
          <p:cNvPr id="19" name="Shape 17">
            <a:extLst>
              <a:ext uri="{FF2B5EF4-FFF2-40B4-BE49-F238E27FC236}">
                <a16:creationId xmlns:a16="http://schemas.microsoft.com/office/drawing/2014/main" id="{4EA1D4D7-E42F-D546-083E-6F7FCAC2FFC2}"/>
              </a:ext>
            </a:extLst>
          </p:cNvPr>
          <p:cNvSpPr/>
          <p:nvPr/>
        </p:nvSpPr>
        <p:spPr>
          <a:xfrm>
            <a:off x="6400800" y="3337560"/>
            <a:ext cx="5212080" cy="1371600"/>
          </a:xfrm>
          <a:prstGeom prst="rect">
            <a:avLst/>
          </a:prstGeom>
          <a:solidFill>
            <a:srgbClr val="F5F6F8"/>
          </a:solidFill>
          <a:ln w="12700">
            <a:solidFill>
              <a:srgbClr val="F5F6F8"/>
            </a:solidFill>
            <a:prstDash val="solid"/>
          </a:ln>
        </p:spPr>
        <p:txBody>
          <a:bodyPr/>
          <a:lstStyle/>
          <a:p>
            <a:endParaRPr lang="en-US" dirty="0"/>
          </a:p>
        </p:txBody>
      </p:sp>
      <p:sp>
        <p:nvSpPr>
          <p:cNvPr id="20" name="Text 18">
            <a:extLst>
              <a:ext uri="{FF2B5EF4-FFF2-40B4-BE49-F238E27FC236}">
                <a16:creationId xmlns:a16="http://schemas.microsoft.com/office/drawing/2014/main" id="{5536137D-7527-B27C-2710-12379B36DB2A}"/>
              </a:ext>
            </a:extLst>
          </p:cNvPr>
          <p:cNvSpPr/>
          <p:nvPr/>
        </p:nvSpPr>
        <p:spPr>
          <a:xfrm>
            <a:off x="6583680" y="3429000"/>
            <a:ext cx="5029200" cy="292608"/>
          </a:xfrm>
          <a:prstGeom prst="rect">
            <a:avLst/>
          </a:prstGeom>
          <a:noFill/>
          <a:ln/>
        </p:spPr>
        <p:txBody>
          <a:bodyPr wrap="square" lIns="0" tIns="0" rIns="0" bIns="0" rtlCol="0" anchor="ctr"/>
          <a:lstStyle/>
          <a:p>
            <a:pPr marL="0" indent="0">
              <a:buNone/>
            </a:pPr>
            <a:r>
              <a:rPr lang="en-US" sz="1100" b="1" dirty="0">
                <a:solidFill>
                  <a:srgbClr val="2C5F7A"/>
                </a:solidFill>
                <a:latin typeface="Times New Roman" pitchFamily="34" charset="0"/>
                <a:ea typeface="Times New Roman" pitchFamily="34" charset="-122"/>
                <a:cs typeface="Times New Roman" pitchFamily="34" charset="-120"/>
              </a:rPr>
              <a:t>CMV-Involved Closures: Pre vs. Post TLR</a:t>
            </a:r>
            <a:endParaRPr lang="en-US" sz="1100" dirty="0"/>
          </a:p>
        </p:txBody>
      </p:sp>
      <p:sp>
        <p:nvSpPr>
          <p:cNvPr id="21" name="Text 19">
            <a:extLst>
              <a:ext uri="{FF2B5EF4-FFF2-40B4-BE49-F238E27FC236}">
                <a16:creationId xmlns:a16="http://schemas.microsoft.com/office/drawing/2014/main" id="{5E5A3A23-B846-AFF7-A7F6-CF4CC0BE6105}"/>
              </a:ext>
            </a:extLst>
          </p:cNvPr>
          <p:cNvSpPr/>
          <p:nvPr/>
        </p:nvSpPr>
        <p:spPr>
          <a:xfrm>
            <a:off x="6583680" y="3749040"/>
            <a:ext cx="5029200" cy="914400"/>
          </a:xfrm>
          <a:prstGeom prst="rect">
            <a:avLst/>
          </a:prstGeom>
          <a:noFill/>
          <a:ln/>
        </p:spPr>
        <p:txBody>
          <a:bodyPr wrap="square" lIns="0" tIns="0" rIns="0" bIns="0" rtlCol="0" anchor="t"/>
          <a:lstStyle/>
          <a:p>
            <a:pPr marL="0" indent="0">
              <a:buNone/>
            </a:pPr>
            <a:r>
              <a:rPr lang="en-US" sz="1200" dirty="0">
                <a:solidFill>
                  <a:srgbClr val="36454F"/>
                </a:solidFill>
                <a:latin typeface="Times New Roman" pitchFamily="34" charset="0"/>
                <a:ea typeface="Times New Roman" pitchFamily="34" charset="-122"/>
                <a:cs typeface="Times New Roman" pitchFamily="34" charset="-120"/>
              </a:rPr>
              <a:t>Pre-TLR (2022–23): </a:t>
            </a:r>
            <a:r>
              <a:rPr lang="en-US" sz="1200" b="1" dirty="0">
                <a:solidFill>
                  <a:srgbClr val="1A1D23"/>
                </a:solidFill>
                <a:latin typeface="Times New Roman" pitchFamily="34" charset="0"/>
                <a:ea typeface="Times New Roman" pitchFamily="34" charset="-122"/>
                <a:cs typeface="Times New Roman" pitchFamily="34" charset="-120"/>
              </a:rPr>
              <a:t>67 of 482 closures</a:t>
            </a:r>
            <a:r>
              <a:rPr lang="en-US" sz="1200" dirty="0">
                <a:solidFill>
                  <a:srgbClr val="36454F"/>
                </a:solidFill>
                <a:latin typeface="Times New Roman" pitchFamily="34" charset="0"/>
                <a:ea typeface="Times New Roman" pitchFamily="34" charset="-122"/>
                <a:cs typeface="Times New Roman" pitchFamily="34" charset="-120"/>
              </a:rPr>
              <a:t> (13.9% CMV)</a:t>
            </a:r>
            <a:endParaRPr lang="en-US" sz="1200" dirty="0"/>
          </a:p>
          <a:p>
            <a:pPr marL="0" indent="0">
              <a:buNone/>
            </a:pPr>
            <a:r>
              <a:rPr lang="en-US" sz="1200" dirty="0">
                <a:solidFill>
                  <a:srgbClr val="36454F"/>
                </a:solidFill>
                <a:latin typeface="Times New Roman" pitchFamily="34" charset="0"/>
                <a:ea typeface="Times New Roman" pitchFamily="34" charset="-122"/>
                <a:cs typeface="Times New Roman" pitchFamily="34" charset="-120"/>
              </a:rPr>
              <a:t>Post-TLR (2024–25): </a:t>
            </a:r>
            <a:r>
              <a:rPr lang="en-US" sz="1200" b="1" dirty="0">
                <a:solidFill>
                  <a:srgbClr val="1A1D23"/>
                </a:solidFill>
                <a:latin typeface="Times New Roman" pitchFamily="34" charset="0"/>
                <a:ea typeface="Times New Roman" pitchFamily="34" charset="-122"/>
                <a:cs typeface="Times New Roman" pitchFamily="34" charset="-120"/>
              </a:rPr>
              <a:t>110 of 619 closures</a:t>
            </a:r>
            <a:r>
              <a:rPr lang="en-US" sz="1200" b="1" dirty="0">
                <a:solidFill>
                  <a:srgbClr val="E8A33D"/>
                </a:solidFill>
                <a:latin typeface="Times New Roman" pitchFamily="34" charset="0"/>
                <a:ea typeface="Times New Roman" pitchFamily="34" charset="-122"/>
                <a:cs typeface="Times New Roman" pitchFamily="34" charset="-120"/>
              </a:rPr>
              <a:t> (17.8% CMV)</a:t>
            </a:r>
            <a:endParaRPr lang="en-US" sz="1200" dirty="0"/>
          </a:p>
        </p:txBody>
      </p:sp>
      <p:sp>
        <p:nvSpPr>
          <p:cNvPr id="22" name="Shape 20">
            <a:extLst>
              <a:ext uri="{FF2B5EF4-FFF2-40B4-BE49-F238E27FC236}">
                <a16:creationId xmlns:a16="http://schemas.microsoft.com/office/drawing/2014/main" id="{D9DB6AD8-9122-C4E5-D25C-888AF9F65543}"/>
              </a:ext>
            </a:extLst>
          </p:cNvPr>
          <p:cNvSpPr/>
          <p:nvPr/>
        </p:nvSpPr>
        <p:spPr>
          <a:xfrm>
            <a:off x="6400800" y="4846320"/>
            <a:ext cx="5212080" cy="1417320"/>
          </a:xfrm>
          <a:prstGeom prst="rect">
            <a:avLst/>
          </a:prstGeom>
          <a:solidFill>
            <a:srgbClr val="1A1D23"/>
          </a:solidFill>
          <a:ln w="12700">
            <a:solidFill>
              <a:srgbClr val="1A1D23"/>
            </a:solidFill>
            <a:prstDash val="solid"/>
          </a:ln>
        </p:spPr>
        <p:txBody>
          <a:bodyPr/>
          <a:lstStyle/>
          <a:p>
            <a:endParaRPr lang="en-US" dirty="0"/>
          </a:p>
        </p:txBody>
      </p:sp>
      <p:sp>
        <p:nvSpPr>
          <p:cNvPr id="23" name="Text 21">
            <a:extLst>
              <a:ext uri="{FF2B5EF4-FFF2-40B4-BE49-F238E27FC236}">
                <a16:creationId xmlns:a16="http://schemas.microsoft.com/office/drawing/2014/main" id="{0E360DC8-A96B-0907-5621-EBFD3B0CA8B6}"/>
              </a:ext>
            </a:extLst>
          </p:cNvPr>
          <p:cNvSpPr/>
          <p:nvPr/>
        </p:nvSpPr>
        <p:spPr>
          <a:xfrm>
            <a:off x="6583680" y="4937760"/>
            <a:ext cx="4846320" cy="1280160"/>
          </a:xfrm>
          <a:prstGeom prst="rect">
            <a:avLst/>
          </a:prstGeom>
          <a:noFill/>
          <a:ln/>
        </p:spPr>
        <p:txBody>
          <a:bodyPr wrap="square" lIns="0" tIns="0" rIns="0" bIns="0" rtlCol="0" anchor="ctr"/>
          <a:lstStyle/>
          <a:p>
            <a:pPr marL="0" indent="0">
              <a:buNone/>
            </a:pPr>
            <a:r>
              <a:rPr lang="en-US" sz="1400" i="1" dirty="0">
                <a:solidFill>
                  <a:srgbClr val="FFFFFF"/>
                </a:solidFill>
                <a:latin typeface="Times New Roman" pitchFamily="34" charset="0"/>
                <a:ea typeface="Times New Roman" pitchFamily="34" charset="-122"/>
                <a:cs typeface="Times New Roman" pitchFamily="34" charset="-120"/>
              </a:rPr>
              <a:t>“Closure data does not show TLR reduced CMV-involved closures — but most closures are non-crash events that TLR was never expected to address.”</a:t>
            </a:r>
            <a:endParaRPr lang="en-US" sz="1400" dirty="0"/>
          </a:p>
        </p:txBody>
      </p:sp>
      <p:sp>
        <p:nvSpPr>
          <p:cNvPr id="24" name="Text 22">
            <a:extLst>
              <a:ext uri="{FF2B5EF4-FFF2-40B4-BE49-F238E27FC236}">
                <a16:creationId xmlns:a16="http://schemas.microsoft.com/office/drawing/2014/main" id="{40F3B9F2-8022-40C7-D273-7FFC92A58090}"/>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25" name="Text 23">
            <a:extLst>
              <a:ext uri="{FF2B5EF4-FFF2-40B4-BE49-F238E27FC236}">
                <a16:creationId xmlns:a16="http://schemas.microsoft.com/office/drawing/2014/main" id="{E6878CD2-AB69-66C4-015F-3C38A040EA69}"/>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14 / 17</a:t>
            </a:r>
            <a:endParaRPr lang="en-US" sz="900" dirty="0"/>
          </a:p>
        </p:txBody>
      </p:sp>
    </p:spTree>
    <p:extLst>
      <p:ext uri="{BB962C8B-B14F-4D97-AF65-F5344CB8AC3E}">
        <p14:creationId xmlns:p14="http://schemas.microsoft.com/office/powerpoint/2010/main" val="931733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Conclusions from the Data</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What the four years of Glenwood Canyon data warrant — and what they do not</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548640" y="1691640"/>
            <a:ext cx="91440" cy="1874520"/>
          </a:xfrm>
          <a:prstGeom prst="rect">
            <a:avLst/>
          </a:prstGeom>
          <a:solidFill>
            <a:srgbClr val="C8412C"/>
          </a:solidFill>
          <a:ln w="12700">
            <a:solidFill>
              <a:srgbClr val="C8412C"/>
            </a:solidFill>
            <a:prstDash val="solid"/>
          </a:ln>
        </p:spPr>
        <p:txBody>
          <a:bodyPr/>
          <a:lstStyle/>
          <a:p>
            <a:endParaRPr lang="en-US" dirty="0"/>
          </a:p>
        </p:txBody>
      </p:sp>
      <p:sp>
        <p:nvSpPr>
          <p:cNvPr id="6" name="Text 4"/>
          <p:cNvSpPr/>
          <p:nvPr/>
        </p:nvSpPr>
        <p:spPr>
          <a:xfrm>
            <a:off x="868680" y="1691640"/>
            <a:ext cx="10698480" cy="640080"/>
          </a:xfrm>
          <a:prstGeom prst="rect">
            <a:avLst/>
          </a:prstGeom>
          <a:noFill/>
          <a:ln/>
        </p:spPr>
        <p:txBody>
          <a:bodyPr wrap="square" lIns="0" tIns="0" rIns="0" bIns="0" rtlCol="0" anchor="t"/>
          <a:lstStyle/>
          <a:p>
            <a:pPr marL="0" indent="0">
              <a:buNone/>
            </a:pPr>
            <a:r>
              <a:rPr lang="en-US" sz="1900" b="1" i="1" dirty="0">
                <a:solidFill>
                  <a:srgbClr val="1A1D23"/>
                </a:solidFill>
                <a:latin typeface="Times New Roman" pitchFamily="34" charset="0"/>
                <a:ea typeface="Times New Roman" pitchFamily="34" charset="-122"/>
                <a:cs typeface="Times New Roman" pitchFamily="34" charset="-120"/>
              </a:rPr>
              <a:t>The disproportion of crashes involving trucks is established; </a:t>
            </a:r>
          </a:p>
          <a:p>
            <a:pPr marL="0" indent="0">
              <a:buNone/>
            </a:pPr>
            <a:r>
              <a:rPr lang="en-US" sz="1900" b="1" i="1" dirty="0">
                <a:solidFill>
                  <a:srgbClr val="1A1D23"/>
                </a:solidFill>
                <a:latin typeface="Times New Roman" pitchFamily="34" charset="0"/>
                <a:ea typeface="Times New Roman" pitchFamily="34" charset="-122"/>
                <a:cs typeface="Times New Roman" pitchFamily="34" charset="-120"/>
              </a:rPr>
              <a:t>		that TLRs caused a reduction is plausible but not yet proven.</a:t>
            </a:r>
            <a:endParaRPr lang="en-US" sz="1900" dirty="0"/>
          </a:p>
        </p:txBody>
      </p:sp>
      <p:sp>
        <p:nvSpPr>
          <p:cNvPr id="7" name="Text 5"/>
          <p:cNvSpPr/>
          <p:nvPr/>
        </p:nvSpPr>
        <p:spPr>
          <a:xfrm>
            <a:off x="868680" y="2377440"/>
            <a:ext cx="10698480" cy="1188720"/>
          </a:xfrm>
          <a:prstGeom prst="rect">
            <a:avLst/>
          </a:prstGeom>
          <a:noFill/>
          <a:ln/>
        </p:spPr>
        <p:txBody>
          <a:bodyPr wrap="square" lIns="0" tIns="0" rIns="0" bIns="0" rtlCol="0" anchor="t"/>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Across four years and 482 crashes, trucks are statistically over-represented in Glenwood Canyon crashes relative to their share of traffic (Test A: χ²=46.9, p&lt;0.001). The post-TLR truck crash rate fell 23.2% per MVMT — directionally consistent with the literature — but this short window of data straddles the statistical-significance threshold. The data warrants continued use of TLR; it does not yet warrant a definitive causal claim.</a:t>
            </a:r>
            <a:endParaRPr lang="en-US" sz="1400" dirty="0"/>
          </a:p>
        </p:txBody>
      </p:sp>
      <p:sp>
        <p:nvSpPr>
          <p:cNvPr id="8" name="Shape 6"/>
          <p:cNvSpPr/>
          <p:nvPr/>
        </p:nvSpPr>
        <p:spPr>
          <a:xfrm>
            <a:off x="548640" y="3886200"/>
            <a:ext cx="91440" cy="1874520"/>
          </a:xfrm>
          <a:prstGeom prst="rect">
            <a:avLst/>
          </a:prstGeom>
          <a:solidFill>
            <a:srgbClr val="C8412C"/>
          </a:solidFill>
          <a:ln w="12700">
            <a:solidFill>
              <a:srgbClr val="C8412C"/>
            </a:solidFill>
            <a:prstDash val="solid"/>
          </a:ln>
        </p:spPr>
        <p:txBody>
          <a:bodyPr/>
          <a:lstStyle/>
          <a:p>
            <a:endParaRPr lang="en-US" dirty="0"/>
          </a:p>
        </p:txBody>
      </p:sp>
      <p:sp>
        <p:nvSpPr>
          <p:cNvPr id="9" name="Text 7"/>
          <p:cNvSpPr/>
          <p:nvPr/>
        </p:nvSpPr>
        <p:spPr>
          <a:xfrm>
            <a:off x="868680" y="3886200"/>
            <a:ext cx="10698480" cy="640080"/>
          </a:xfrm>
          <a:prstGeom prst="rect">
            <a:avLst/>
          </a:prstGeom>
          <a:noFill/>
          <a:ln/>
        </p:spPr>
        <p:txBody>
          <a:bodyPr wrap="square" lIns="0" tIns="0" rIns="0" bIns="0" rtlCol="0" anchor="t"/>
          <a:lstStyle/>
          <a:p>
            <a:pPr marL="0" indent="0">
              <a:buNone/>
            </a:pPr>
            <a:r>
              <a:rPr lang="en-US" sz="1900" b="1" i="1" dirty="0">
                <a:solidFill>
                  <a:srgbClr val="1A1D23"/>
                </a:solidFill>
                <a:latin typeface="Times New Roman" pitchFamily="34" charset="0"/>
                <a:ea typeface="Times New Roman" pitchFamily="34" charset="-122"/>
                <a:cs typeface="Times New Roman" pitchFamily="34" charset="-120"/>
              </a:rPr>
              <a:t>Operational, data-driven interventions vs major infrastructure improvements are the only realistic path forward.</a:t>
            </a:r>
            <a:endParaRPr lang="en-US" sz="1900" dirty="0"/>
          </a:p>
        </p:txBody>
      </p:sp>
      <p:sp>
        <p:nvSpPr>
          <p:cNvPr id="10" name="Text 8"/>
          <p:cNvSpPr/>
          <p:nvPr/>
        </p:nvSpPr>
        <p:spPr>
          <a:xfrm>
            <a:off x="868680" y="4572000"/>
            <a:ext cx="10698480" cy="1188720"/>
          </a:xfrm>
          <a:prstGeom prst="rect">
            <a:avLst/>
          </a:prstGeom>
          <a:noFill/>
          <a:ln/>
        </p:spPr>
        <p:txBody>
          <a:bodyPr wrap="square" lIns="0" tIns="0" rIns="0" bIns="0" rtlCol="0" anchor="t"/>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Structurally re-engineering Glenwood Canyon, or building parallel capacity, is unlikely given cost-benefit constraints. That reality elevates low-cost, evidence-based operational tools — TLR among them — as the most viable instruments for managing truck-related risk on this corridor. The closure problem and the crash problem cannot be addressed in isolation.  </a:t>
            </a:r>
            <a:endParaRPr lang="en-US" sz="1400" dirty="0"/>
          </a:p>
        </p:txBody>
      </p:sp>
      <p:sp>
        <p:nvSpPr>
          <p:cNvPr id="11" name="Text 9"/>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2" name="Text 10"/>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16 / 17</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A4EC117-FC86-F4C0-204D-6DFFF211750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5A67CB44-2AD0-1EBC-A85B-D14A7577A022}"/>
              </a:ext>
            </a:extLst>
          </p:cNvPr>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Conclusions</a:t>
            </a:r>
            <a:endParaRPr lang="en-US" sz="3000" dirty="0"/>
          </a:p>
        </p:txBody>
      </p:sp>
      <p:sp>
        <p:nvSpPr>
          <p:cNvPr id="3" name="Text 1">
            <a:extLst>
              <a:ext uri="{FF2B5EF4-FFF2-40B4-BE49-F238E27FC236}">
                <a16:creationId xmlns:a16="http://schemas.microsoft.com/office/drawing/2014/main" id="{4681A18E-C9D3-DE10-B5B5-5D410134863D}"/>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What the four years of Glenwood Canyon data warrant — and what they do not</a:t>
            </a:r>
            <a:endParaRPr lang="en-US" sz="1400" dirty="0"/>
          </a:p>
        </p:txBody>
      </p:sp>
      <p:sp>
        <p:nvSpPr>
          <p:cNvPr id="4" name="Shape 2">
            <a:extLst>
              <a:ext uri="{FF2B5EF4-FFF2-40B4-BE49-F238E27FC236}">
                <a16:creationId xmlns:a16="http://schemas.microsoft.com/office/drawing/2014/main" id="{412A0F21-E0AB-6C89-15F0-D0455CF0A2AD}"/>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a:extLst>
              <a:ext uri="{FF2B5EF4-FFF2-40B4-BE49-F238E27FC236}">
                <a16:creationId xmlns:a16="http://schemas.microsoft.com/office/drawing/2014/main" id="{FE61FF88-5F05-9893-E22B-101F9343B7CB}"/>
              </a:ext>
            </a:extLst>
          </p:cNvPr>
          <p:cNvSpPr/>
          <p:nvPr/>
        </p:nvSpPr>
        <p:spPr>
          <a:xfrm>
            <a:off x="548640" y="1691640"/>
            <a:ext cx="91440" cy="1874520"/>
          </a:xfrm>
          <a:prstGeom prst="rect">
            <a:avLst/>
          </a:prstGeom>
          <a:solidFill>
            <a:srgbClr val="C8412C"/>
          </a:solidFill>
          <a:ln w="12700">
            <a:solidFill>
              <a:srgbClr val="C8412C"/>
            </a:solidFill>
            <a:prstDash val="solid"/>
          </a:ln>
        </p:spPr>
        <p:txBody>
          <a:bodyPr/>
          <a:lstStyle/>
          <a:p>
            <a:endParaRPr lang="en-US" dirty="0"/>
          </a:p>
        </p:txBody>
      </p:sp>
      <p:sp>
        <p:nvSpPr>
          <p:cNvPr id="6" name="Text 4">
            <a:extLst>
              <a:ext uri="{FF2B5EF4-FFF2-40B4-BE49-F238E27FC236}">
                <a16:creationId xmlns:a16="http://schemas.microsoft.com/office/drawing/2014/main" id="{D9ECF185-BC0A-5D12-A71A-235B9D95AC9E}"/>
              </a:ext>
            </a:extLst>
          </p:cNvPr>
          <p:cNvSpPr/>
          <p:nvPr/>
        </p:nvSpPr>
        <p:spPr>
          <a:xfrm>
            <a:off x="868680" y="1691640"/>
            <a:ext cx="10698480" cy="640080"/>
          </a:xfrm>
          <a:prstGeom prst="rect">
            <a:avLst/>
          </a:prstGeom>
          <a:noFill/>
          <a:ln/>
        </p:spPr>
        <p:txBody>
          <a:bodyPr wrap="square" lIns="0" tIns="0" rIns="0" bIns="0" rtlCol="0" anchor="t"/>
          <a:lstStyle/>
          <a:p>
            <a:pPr marL="0" indent="0">
              <a:buNone/>
            </a:pPr>
            <a:r>
              <a:rPr lang="en-US" sz="1900" b="1" i="1" dirty="0">
                <a:solidFill>
                  <a:srgbClr val="1A1D23"/>
                </a:solidFill>
                <a:latin typeface="Times New Roman" pitchFamily="34" charset="0"/>
                <a:ea typeface="Times New Roman" pitchFamily="34" charset="-122"/>
                <a:cs typeface="Times New Roman" pitchFamily="34" charset="-120"/>
              </a:rPr>
              <a:t>Studying Crash Data (and perhaps Closure Data) in GWC can be done with someone willing to take the time to clean and align the two datasets to more accurately assess the impact of TLR or other interventions.</a:t>
            </a:r>
            <a:endParaRPr lang="en-US" sz="1900" dirty="0"/>
          </a:p>
        </p:txBody>
      </p:sp>
      <p:sp>
        <p:nvSpPr>
          <p:cNvPr id="7" name="Text 5">
            <a:extLst>
              <a:ext uri="{FF2B5EF4-FFF2-40B4-BE49-F238E27FC236}">
                <a16:creationId xmlns:a16="http://schemas.microsoft.com/office/drawing/2014/main" id="{18B121C9-9E3C-2F05-CE6C-C02A4238C24C}"/>
              </a:ext>
            </a:extLst>
          </p:cNvPr>
          <p:cNvSpPr/>
          <p:nvPr/>
        </p:nvSpPr>
        <p:spPr>
          <a:xfrm>
            <a:off x="868680" y="2377440"/>
            <a:ext cx="10698480" cy="1188720"/>
          </a:xfrm>
          <a:prstGeom prst="rect">
            <a:avLst/>
          </a:prstGeom>
          <a:noFill/>
          <a:ln/>
        </p:spPr>
        <p:txBody>
          <a:bodyPr wrap="square" lIns="0" tIns="0" rIns="0" bIns="0" rtlCol="0" anchor="t"/>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CDOT collects the data.  What is CDOT’s role in employing that data for various policy analysis?  </a:t>
            </a:r>
          </a:p>
          <a:p>
            <a:pPr marL="0" indent="0">
              <a:buNone/>
            </a:pPr>
            <a:r>
              <a:rPr lang="en-US" sz="1400" dirty="0">
                <a:solidFill>
                  <a:srgbClr val="36454F"/>
                </a:solidFill>
                <a:latin typeface="Times New Roman" pitchFamily="34" charset="0"/>
                <a:cs typeface="Times New Roman" pitchFamily="34" charset="-120"/>
              </a:rPr>
              <a:t>There is crash data back to 2007.  Another 2-5 years of data collection would begin to refine the hypotheses, and inform both operational practice, and perhaps temper the urge to rush to legislation before collecting data.</a:t>
            </a:r>
            <a:endParaRPr lang="en-US" sz="1400" dirty="0"/>
          </a:p>
        </p:txBody>
      </p:sp>
      <p:sp>
        <p:nvSpPr>
          <p:cNvPr id="8" name="Shape 6">
            <a:extLst>
              <a:ext uri="{FF2B5EF4-FFF2-40B4-BE49-F238E27FC236}">
                <a16:creationId xmlns:a16="http://schemas.microsoft.com/office/drawing/2014/main" id="{0B5236F0-3800-EEA2-75B5-CDC1E4C5AD8A}"/>
              </a:ext>
            </a:extLst>
          </p:cNvPr>
          <p:cNvSpPr/>
          <p:nvPr/>
        </p:nvSpPr>
        <p:spPr>
          <a:xfrm>
            <a:off x="548640" y="3886200"/>
            <a:ext cx="91440" cy="1874520"/>
          </a:xfrm>
          <a:prstGeom prst="rect">
            <a:avLst/>
          </a:prstGeom>
          <a:solidFill>
            <a:srgbClr val="C8412C"/>
          </a:solidFill>
          <a:ln w="12700">
            <a:solidFill>
              <a:srgbClr val="C8412C"/>
            </a:solidFill>
            <a:prstDash val="solid"/>
          </a:ln>
        </p:spPr>
        <p:txBody>
          <a:bodyPr/>
          <a:lstStyle/>
          <a:p>
            <a:endParaRPr lang="en-US" dirty="0"/>
          </a:p>
        </p:txBody>
      </p:sp>
      <p:sp>
        <p:nvSpPr>
          <p:cNvPr id="9" name="Text 7">
            <a:extLst>
              <a:ext uri="{FF2B5EF4-FFF2-40B4-BE49-F238E27FC236}">
                <a16:creationId xmlns:a16="http://schemas.microsoft.com/office/drawing/2014/main" id="{51E56B8B-DB37-475C-09BA-E077DBF7F219}"/>
              </a:ext>
            </a:extLst>
          </p:cNvPr>
          <p:cNvSpPr/>
          <p:nvPr/>
        </p:nvSpPr>
        <p:spPr>
          <a:xfrm>
            <a:off x="868680" y="3886200"/>
            <a:ext cx="10698480" cy="640080"/>
          </a:xfrm>
          <a:prstGeom prst="rect">
            <a:avLst/>
          </a:prstGeom>
          <a:noFill/>
          <a:ln/>
        </p:spPr>
        <p:txBody>
          <a:bodyPr wrap="square" lIns="0" tIns="0" rIns="0" bIns="0" rtlCol="0" anchor="t"/>
          <a:lstStyle/>
          <a:p>
            <a:pPr marL="0" indent="0">
              <a:buNone/>
            </a:pPr>
            <a:r>
              <a:rPr lang="en-US" sz="1900" b="1" i="1" dirty="0">
                <a:solidFill>
                  <a:srgbClr val="1A1D23"/>
                </a:solidFill>
                <a:latin typeface="Times New Roman" pitchFamily="34" charset="0"/>
                <a:ea typeface="Times New Roman" pitchFamily="34" charset="-122"/>
                <a:cs typeface="Times New Roman" pitchFamily="34" charset="-120"/>
              </a:rPr>
              <a:t>Modeling shows that there is much more data that could be collected in this segment if desired.  That is likely true of Vail Pass and the Twin Tunnels from both directions.  For one, there is extensive actual weather data that could inform</a:t>
            </a:r>
            <a:endParaRPr lang="en-US" sz="1900" dirty="0"/>
          </a:p>
        </p:txBody>
      </p:sp>
      <p:sp>
        <p:nvSpPr>
          <p:cNvPr id="10" name="Text 8">
            <a:extLst>
              <a:ext uri="{FF2B5EF4-FFF2-40B4-BE49-F238E27FC236}">
                <a16:creationId xmlns:a16="http://schemas.microsoft.com/office/drawing/2014/main" id="{A66F4DE2-6680-4338-6FEA-59C23AEFE4AA}"/>
              </a:ext>
            </a:extLst>
          </p:cNvPr>
          <p:cNvSpPr/>
          <p:nvPr/>
        </p:nvSpPr>
        <p:spPr>
          <a:xfrm>
            <a:off x="868680" y="4846320"/>
            <a:ext cx="10698480" cy="914400"/>
          </a:xfrm>
          <a:prstGeom prst="rect">
            <a:avLst/>
          </a:prstGeom>
          <a:noFill/>
          <a:ln/>
        </p:spPr>
        <p:txBody>
          <a:bodyPr wrap="square" lIns="0" tIns="0" rIns="0" bIns="0" rtlCol="0" anchor="t"/>
          <a:lstStyle/>
          <a:p>
            <a:pPr marL="0" indent="0">
              <a:buNone/>
            </a:pPr>
            <a:r>
              <a:rPr lang="en-US" sz="1400" dirty="0">
                <a:solidFill>
                  <a:srgbClr val="36454F"/>
                </a:solidFill>
                <a:latin typeface="Times New Roman" pitchFamily="34" charset="0"/>
                <a:ea typeface="Times New Roman" pitchFamily="34" charset="-122"/>
                <a:cs typeface="Times New Roman" pitchFamily="34" charset="-120"/>
              </a:rPr>
              <a:t>What other interventions will be implemented next, and can they be set up with monitoring protocols to help refine the closure practices and determine which human causes need to be addressed with interventions?  </a:t>
            </a:r>
          </a:p>
          <a:p>
            <a:pPr marL="0" indent="0">
              <a:buNone/>
            </a:pPr>
            <a:r>
              <a:rPr lang="en-US" sz="1400" dirty="0">
                <a:solidFill>
                  <a:srgbClr val="36454F"/>
                </a:solidFill>
                <a:latin typeface="Times New Roman" pitchFamily="34" charset="0"/>
                <a:cs typeface="Times New Roman" pitchFamily="34" charset="-120"/>
              </a:rPr>
              <a:t>What about in-vehicle data collection?  Infrastructure to Vehicle Collection?</a:t>
            </a:r>
          </a:p>
          <a:p>
            <a:pPr marL="0" indent="0">
              <a:buNone/>
            </a:pPr>
            <a:endParaRPr lang="en-US" sz="1400" dirty="0">
              <a:solidFill>
                <a:srgbClr val="36454F"/>
              </a:solidFill>
              <a:latin typeface="Times New Roman" pitchFamily="34" charset="0"/>
              <a:cs typeface="Times New Roman" pitchFamily="34" charset="-120"/>
            </a:endParaRPr>
          </a:p>
          <a:p>
            <a:pPr marL="0" indent="0">
              <a:buNone/>
            </a:pPr>
            <a:endParaRPr lang="en-US" sz="1400" dirty="0"/>
          </a:p>
        </p:txBody>
      </p:sp>
      <p:sp>
        <p:nvSpPr>
          <p:cNvPr id="11" name="Text 9">
            <a:extLst>
              <a:ext uri="{FF2B5EF4-FFF2-40B4-BE49-F238E27FC236}">
                <a16:creationId xmlns:a16="http://schemas.microsoft.com/office/drawing/2014/main" id="{564112A4-EFFA-032E-8F12-44F5699EC253}"/>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2" name="Text 10">
            <a:extLst>
              <a:ext uri="{FF2B5EF4-FFF2-40B4-BE49-F238E27FC236}">
                <a16:creationId xmlns:a16="http://schemas.microsoft.com/office/drawing/2014/main" id="{1CAE0B21-0D32-EC03-4A9E-57D2141F81EE}"/>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16 / 17</a:t>
            </a:r>
            <a:endParaRPr lang="en-US" sz="900" dirty="0"/>
          </a:p>
        </p:txBody>
      </p:sp>
    </p:spTree>
    <p:extLst>
      <p:ext uri="{BB962C8B-B14F-4D97-AF65-F5344CB8AC3E}">
        <p14:creationId xmlns:p14="http://schemas.microsoft.com/office/powerpoint/2010/main" val="2545234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Overall Recommendations</a:t>
            </a:r>
            <a:endParaRPr lang="en-US" sz="3000" dirty="0"/>
          </a:p>
        </p:txBody>
      </p:sp>
      <p:sp>
        <p:nvSpPr>
          <p:cNvPr id="3" name="Text 1"/>
          <p:cNvSpPr/>
          <p:nvPr/>
        </p:nvSpPr>
        <p:spPr>
          <a:xfrm>
            <a:off x="548640" y="914400"/>
            <a:ext cx="11064240" cy="365760"/>
          </a:xfrm>
          <a:prstGeom prst="rect">
            <a:avLst/>
          </a:prstGeom>
          <a:noFill/>
          <a:ln/>
        </p:spPr>
        <p:txBody>
          <a:bodyPr wrap="square" lIns="0" tIns="0" rIns="0" bIns="0" rtlCol="0" anchor="t"/>
          <a:lstStyle/>
          <a:p>
            <a:pPr marL="0" indent="0" algn="l">
              <a:buNone/>
            </a:pPr>
            <a:r>
              <a:rPr lang="en-US" sz="1400" i="1" dirty="0">
                <a:solidFill>
                  <a:srgbClr val="5A6470"/>
                </a:solidFill>
                <a:latin typeface="Times New Roman" pitchFamily="34" charset="0"/>
                <a:ea typeface="Times New Roman" pitchFamily="34" charset="-122"/>
                <a:cs typeface="Times New Roman" pitchFamily="34" charset="-120"/>
              </a:rPr>
              <a:t>Truck lane restrictions are a low-cost intervention with measurable safety value</a:t>
            </a:r>
            <a:endParaRPr lang="en-US" sz="1400" dirty="0"/>
          </a:p>
        </p:txBody>
      </p:sp>
      <p:sp>
        <p:nvSpPr>
          <p:cNvPr id="4" name="Shape 2"/>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p:cNvSpPr/>
          <p:nvPr/>
        </p:nvSpPr>
        <p:spPr>
          <a:xfrm>
            <a:off x="640080" y="1691640"/>
            <a:ext cx="914400" cy="914400"/>
          </a:xfrm>
          <a:prstGeom prst="ellipse">
            <a:avLst/>
          </a:prstGeom>
          <a:solidFill>
            <a:srgbClr val="5A8C4A"/>
          </a:solidFill>
          <a:ln w="12700">
            <a:solidFill>
              <a:srgbClr val="5A8C4A"/>
            </a:solidFill>
            <a:prstDash val="solid"/>
          </a:ln>
        </p:spPr>
        <p:txBody>
          <a:bodyPr/>
          <a:lstStyle/>
          <a:p>
            <a:endParaRPr lang="en-US" dirty="0"/>
          </a:p>
        </p:txBody>
      </p:sp>
      <p:sp>
        <p:nvSpPr>
          <p:cNvPr id="6" name="Text 4"/>
          <p:cNvSpPr/>
          <p:nvPr/>
        </p:nvSpPr>
        <p:spPr>
          <a:xfrm>
            <a:off x="640080" y="16916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7" name="Text 5"/>
          <p:cNvSpPr/>
          <p:nvPr/>
        </p:nvSpPr>
        <p:spPr>
          <a:xfrm>
            <a:off x="1828800" y="1554480"/>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Maintain TLR as part of a broader strategy</a:t>
            </a:r>
            <a:endParaRPr lang="en-US" sz="2400" dirty="0"/>
          </a:p>
        </p:txBody>
      </p:sp>
      <p:sp>
        <p:nvSpPr>
          <p:cNvPr id="8" name="Text 6"/>
          <p:cNvSpPr/>
          <p:nvPr/>
        </p:nvSpPr>
        <p:spPr>
          <a:xfrm>
            <a:off x="1828800" y="2011680"/>
            <a:ext cx="9784080" cy="114300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Trucks are disproportionately involved in crashes (Test A). The post-TLR rate reduction, while not robust at every test, is real and aligns with literature. Cost of installation under $30,000 makes the intervention defensible even with modest evidence.</a:t>
            </a:r>
            <a:endParaRPr lang="en-US" sz="1600" dirty="0"/>
          </a:p>
        </p:txBody>
      </p:sp>
      <p:sp>
        <p:nvSpPr>
          <p:cNvPr id="9" name="Shape 7"/>
          <p:cNvSpPr/>
          <p:nvPr/>
        </p:nvSpPr>
        <p:spPr>
          <a:xfrm>
            <a:off x="640080" y="3291840"/>
            <a:ext cx="914400" cy="914400"/>
          </a:xfrm>
          <a:prstGeom prst="ellipse">
            <a:avLst/>
          </a:prstGeom>
          <a:solidFill>
            <a:srgbClr val="2C5F7A"/>
          </a:solidFill>
          <a:ln w="12700">
            <a:solidFill>
              <a:srgbClr val="2C5F7A"/>
            </a:solidFill>
            <a:prstDash val="solid"/>
          </a:ln>
        </p:spPr>
        <p:txBody>
          <a:bodyPr/>
          <a:lstStyle/>
          <a:p>
            <a:endParaRPr lang="en-US" dirty="0"/>
          </a:p>
        </p:txBody>
      </p:sp>
      <p:sp>
        <p:nvSpPr>
          <p:cNvPr id="10" name="Text 8"/>
          <p:cNvSpPr/>
          <p:nvPr/>
        </p:nvSpPr>
        <p:spPr>
          <a:xfrm>
            <a:off x="640080" y="32918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11" name="Text 9"/>
          <p:cNvSpPr/>
          <p:nvPr/>
        </p:nvSpPr>
        <p:spPr>
          <a:xfrm>
            <a:off x="1828800" y="3154680"/>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Invest in better data infrastructure &amp; engage I-70 Coalition as a partner</a:t>
            </a:r>
            <a:endParaRPr lang="en-US" sz="2400" dirty="0"/>
          </a:p>
        </p:txBody>
      </p:sp>
      <p:sp>
        <p:nvSpPr>
          <p:cNvPr id="12" name="Text 10"/>
          <p:cNvSpPr/>
          <p:nvPr/>
        </p:nvSpPr>
        <p:spPr>
          <a:xfrm>
            <a:off x="1828800" y="3611880"/>
            <a:ext cx="9784080" cy="114300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Reconcile classification systems across CDOT crash, traffic, and closure data. Build a CMV-to-crash crosswalk so future analyses can directly link closures to specific events. Consider emerging telematics.</a:t>
            </a:r>
            <a:endParaRPr lang="en-US" sz="1600" dirty="0"/>
          </a:p>
        </p:txBody>
      </p:sp>
      <p:sp>
        <p:nvSpPr>
          <p:cNvPr id="13" name="Shape 11"/>
          <p:cNvSpPr/>
          <p:nvPr/>
        </p:nvSpPr>
        <p:spPr>
          <a:xfrm>
            <a:off x="640080" y="4892040"/>
            <a:ext cx="914400" cy="914400"/>
          </a:xfrm>
          <a:prstGeom prst="ellipse">
            <a:avLst/>
          </a:prstGeom>
          <a:solidFill>
            <a:srgbClr val="C8412C"/>
          </a:solidFill>
          <a:ln w="12700">
            <a:solidFill>
              <a:srgbClr val="C8412C"/>
            </a:solidFill>
            <a:prstDash val="solid"/>
          </a:ln>
        </p:spPr>
        <p:txBody>
          <a:bodyPr/>
          <a:lstStyle/>
          <a:p>
            <a:endParaRPr lang="en-US" dirty="0"/>
          </a:p>
        </p:txBody>
      </p:sp>
      <p:sp>
        <p:nvSpPr>
          <p:cNvPr id="14" name="Text 12"/>
          <p:cNvSpPr/>
          <p:nvPr/>
        </p:nvSpPr>
        <p:spPr>
          <a:xfrm>
            <a:off x="640080" y="48920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15" name="Text 13"/>
          <p:cNvSpPr/>
          <p:nvPr/>
        </p:nvSpPr>
        <p:spPr>
          <a:xfrm>
            <a:off x="1828800" y="4754880"/>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If proving TLR statistical validity matters, expand the research design</a:t>
            </a:r>
            <a:endParaRPr lang="en-US" sz="2400" dirty="0"/>
          </a:p>
        </p:txBody>
      </p:sp>
      <p:sp>
        <p:nvSpPr>
          <p:cNvPr id="16" name="Text 14"/>
          <p:cNvSpPr/>
          <p:nvPr/>
        </p:nvSpPr>
        <p:spPr>
          <a:xfrm>
            <a:off x="1828800" y="5212080"/>
            <a:ext cx="9784080" cy="114300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Approach a follow-on study that adds a qualitative element — interviewing drivers about their experience in the canyon. Run regression models that isolate possible external factors such as weather and other road conditions. And run the same significance tests in coming years as more data accumulates beyond the four-year study window.</a:t>
            </a:r>
            <a:endParaRPr lang="en-US" sz="1600" dirty="0"/>
          </a:p>
        </p:txBody>
      </p:sp>
      <p:sp>
        <p:nvSpPr>
          <p:cNvPr id="17" name="Text 15"/>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8" name="Text 16"/>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15 / 17</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72C229B-E075-9456-0345-FBB2C4104EF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A2E307E-5321-360D-2C09-43541E9BA396}"/>
              </a:ext>
            </a:extLst>
          </p:cNvPr>
          <p:cNvSpPr/>
          <p:nvPr/>
        </p:nvSpPr>
        <p:spPr>
          <a:xfrm>
            <a:off x="548640" y="320040"/>
            <a:ext cx="11064240" cy="640080"/>
          </a:xfrm>
          <a:prstGeom prst="rect">
            <a:avLst/>
          </a:prstGeom>
          <a:noFill/>
          <a:ln/>
        </p:spPr>
        <p:txBody>
          <a:bodyPr wrap="square" lIns="0" tIns="0" rIns="0" bIns="0" rtlCol="0" anchor="ctr"/>
          <a:lstStyle/>
          <a:p>
            <a:pPr marL="0" indent="0" algn="l">
              <a:buNone/>
            </a:pPr>
            <a:r>
              <a:rPr lang="en-US" sz="3000" b="1" dirty="0">
                <a:solidFill>
                  <a:srgbClr val="1A1D23"/>
                </a:solidFill>
                <a:latin typeface="Times New Roman" pitchFamily="34" charset="0"/>
                <a:ea typeface="Times New Roman" pitchFamily="34" charset="-122"/>
                <a:cs typeface="Times New Roman" pitchFamily="34" charset="-120"/>
              </a:rPr>
              <a:t>Recommendations for I 70 Coalition</a:t>
            </a:r>
            <a:endParaRPr lang="en-US" sz="3000" dirty="0"/>
          </a:p>
        </p:txBody>
      </p:sp>
      <p:sp>
        <p:nvSpPr>
          <p:cNvPr id="3" name="Text 1">
            <a:extLst>
              <a:ext uri="{FF2B5EF4-FFF2-40B4-BE49-F238E27FC236}">
                <a16:creationId xmlns:a16="http://schemas.microsoft.com/office/drawing/2014/main" id="{38C6024F-CE65-63D9-CAB4-34841B5AAA34}"/>
              </a:ext>
            </a:extLst>
          </p:cNvPr>
          <p:cNvSpPr/>
          <p:nvPr/>
        </p:nvSpPr>
        <p:spPr>
          <a:xfrm>
            <a:off x="548640" y="914400"/>
            <a:ext cx="11064240" cy="365760"/>
          </a:xfrm>
          <a:prstGeom prst="rect">
            <a:avLst/>
          </a:prstGeom>
          <a:noFill/>
          <a:ln/>
        </p:spPr>
        <p:txBody>
          <a:bodyPr wrap="square" lIns="0" tIns="0" rIns="0" bIns="0" rtlCol="0" anchor="t"/>
          <a:lstStyle/>
          <a:p>
            <a:pPr marL="0" indent="0" algn="l">
              <a:buNone/>
            </a:pPr>
            <a:endParaRPr lang="en-US" sz="1400" dirty="0"/>
          </a:p>
        </p:txBody>
      </p:sp>
      <p:sp>
        <p:nvSpPr>
          <p:cNvPr id="4" name="Shape 2">
            <a:extLst>
              <a:ext uri="{FF2B5EF4-FFF2-40B4-BE49-F238E27FC236}">
                <a16:creationId xmlns:a16="http://schemas.microsoft.com/office/drawing/2014/main" id="{F58F3808-6D62-F009-43B2-5F2868CE474B}"/>
              </a:ext>
            </a:extLst>
          </p:cNvPr>
          <p:cNvSpPr/>
          <p:nvPr/>
        </p:nvSpPr>
        <p:spPr>
          <a:xfrm>
            <a:off x="548640" y="1325880"/>
            <a:ext cx="11064240" cy="0"/>
          </a:xfrm>
          <a:prstGeom prst="line">
            <a:avLst/>
          </a:prstGeom>
          <a:noFill/>
          <a:ln w="9525">
            <a:solidFill>
              <a:srgbClr val="D9DDE2"/>
            </a:solidFill>
            <a:prstDash val="solid"/>
          </a:ln>
        </p:spPr>
        <p:txBody>
          <a:bodyPr/>
          <a:lstStyle/>
          <a:p>
            <a:endParaRPr lang="en-US" dirty="0"/>
          </a:p>
        </p:txBody>
      </p:sp>
      <p:sp>
        <p:nvSpPr>
          <p:cNvPr id="5" name="Shape 3">
            <a:extLst>
              <a:ext uri="{FF2B5EF4-FFF2-40B4-BE49-F238E27FC236}">
                <a16:creationId xmlns:a16="http://schemas.microsoft.com/office/drawing/2014/main" id="{2977B04C-684E-BCDF-6466-BC9114495DCF}"/>
              </a:ext>
            </a:extLst>
          </p:cNvPr>
          <p:cNvSpPr/>
          <p:nvPr/>
        </p:nvSpPr>
        <p:spPr>
          <a:xfrm>
            <a:off x="640080" y="1691640"/>
            <a:ext cx="914400" cy="914400"/>
          </a:xfrm>
          <a:prstGeom prst="ellipse">
            <a:avLst/>
          </a:prstGeom>
          <a:solidFill>
            <a:srgbClr val="5A8C4A"/>
          </a:solidFill>
          <a:ln w="12700">
            <a:solidFill>
              <a:srgbClr val="5A8C4A"/>
            </a:solidFill>
            <a:prstDash val="solid"/>
          </a:ln>
        </p:spPr>
        <p:txBody>
          <a:bodyPr/>
          <a:lstStyle/>
          <a:p>
            <a:endParaRPr lang="en-US" dirty="0"/>
          </a:p>
        </p:txBody>
      </p:sp>
      <p:sp>
        <p:nvSpPr>
          <p:cNvPr id="6" name="Text 4">
            <a:extLst>
              <a:ext uri="{FF2B5EF4-FFF2-40B4-BE49-F238E27FC236}">
                <a16:creationId xmlns:a16="http://schemas.microsoft.com/office/drawing/2014/main" id="{7D0B9433-59C8-727A-8963-13280AC90AC0}"/>
              </a:ext>
            </a:extLst>
          </p:cNvPr>
          <p:cNvSpPr/>
          <p:nvPr/>
        </p:nvSpPr>
        <p:spPr>
          <a:xfrm>
            <a:off x="640080" y="16916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7" name="Text 5">
            <a:extLst>
              <a:ext uri="{FF2B5EF4-FFF2-40B4-BE49-F238E27FC236}">
                <a16:creationId xmlns:a16="http://schemas.microsoft.com/office/drawing/2014/main" id="{6AC02022-0D02-238D-CEBD-71073E897C6B}"/>
              </a:ext>
            </a:extLst>
          </p:cNvPr>
          <p:cNvSpPr/>
          <p:nvPr/>
        </p:nvSpPr>
        <p:spPr>
          <a:xfrm>
            <a:off x="1828800" y="1554480"/>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Consider Partnering with CDOT in Data Analysis</a:t>
            </a:r>
            <a:endParaRPr lang="en-US" sz="2400" dirty="0"/>
          </a:p>
        </p:txBody>
      </p:sp>
      <p:sp>
        <p:nvSpPr>
          <p:cNvPr id="8" name="Text 6">
            <a:extLst>
              <a:ext uri="{FF2B5EF4-FFF2-40B4-BE49-F238E27FC236}">
                <a16:creationId xmlns:a16="http://schemas.microsoft.com/office/drawing/2014/main" id="{B771ADFF-CC08-AE57-5211-5A7236AA2EB0}"/>
              </a:ext>
            </a:extLst>
          </p:cNvPr>
          <p:cNvSpPr/>
          <p:nvPr/>
        </p:nvSpPr>
        <p:spPr>
          <a:xfrm>
            <a:off x="1828800" y="2011680"/>
            <a:ext cx="9784080" cy="1143000"/>
          </a:xfrm>
          <a:prstGeom prst="rect">
            <a:avLst/>
          </a:prstGeom>
          <a:noFill/>
          <a:ln/>
        </p:spPr>
        <p:txBody>
          <a:bodyPr wrap="square" lIns="0" tIns="0" rIns="0" bIns="0" rtlCol="0" anchor="t"/>
          <a:lstStyle/>
          <a:p>
            <a:r>
              <a:rPr lang="en-US" sz="1600" dirty="0">
                <a:solidFill>
                  <a:srgbClr val="36454F"/>
                </a:solidFill>
                <a:latin typeface="Times New Roman" pitchFamily="34" charset="0"/>
                <a:cs typeface="Times New Roman" pitchFamily="34" charset="-120"/>
              </a:rPr>
              <a:t>CDOT will continue to collect robust data sets.  Public and local leadership push to implement some intervention regarding trucks after the winter of 2023 shows that the agency is responsive to pressure, but more data-driven responses could result in backing the agency in projects that require additional funding or political will.</a:t>
            </a:r>
            <a:endParaRPr lang="en-US" sz="1600" dirty="0"/>
          </a:p>
        </p:txBody>
      </p:sp>
      <p:sp>
        <p:nvSpPr>
          <p:cNvPr id="9" name="Shape 7">
            <a:extLst>
              <a:ext uri="{FF2B5EF4-FFF2-40B4-BE49-F238E27FC236}">
                <a16:creationId xmlns:a16="http://schemas.microsoft.com/office/drawing/2014/main" id="{F794D7CF-8E9F-D66A-1400-29C761D045E6}"/>
              </a:ext>
            </a:extLst>
          </p:cNvPr>
          <p:cNvSpPr/>
          <p:nvPr/>
        </p:nvSpPr>
        <p:spPr>
          <a:xfrm>
            <a:off x="640080" y="3291840"/>
            <a:ext cx="914400" cy="914400"/>
          </a:xfrm>
          <a:prstGeom prst="ellipse">
            <a:avLst/>
          </a:prstGeom>
          <a:solidFill>
            <a:srgbClr val="2C5F7A"/>
          </a:solidFill>
          <a:ln w="12700">
            <a:solidFill>
              <a:srgbClr val="2C5F7A"/>
            </a:solidFill>
            <a:prstDash val="solid"/>
          </a:ln>
        </p:spPr>
        <p:txBody>
          <a:bodyPr/>
          <a:lstStyle/>
          <a:p>
            <a:endParaRPr lang="en-US" dirty="0"/>
          </a:p>
        </p:txBody>
      </p:sp>
      <p:sp>
        <p:nvSpPr>
          <p:cNvPr id="10" name="Text 8">
            <a:extLst>
              <a:ext uri="{FF2B5EF4-FFF2-40B4-BE49-F238E27FC236}">
                <a16:creationId xmlns:a16="http://schemas.microsoft.com/office/drawing/2014/main" id="{4E1D3000-73BB-AA03-2432-B6311812985B}"/>
              </a:ext>
            </a:extLst>
          </p:cNvPr>
          <p:cNvSpPr/>
          <p:nvPr/>
        </p:nvSpPr>
        <p:spPr>
          <a:xfrm>
            <a:off x="640080" y="32918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11" name="Text 9">
            <a:extLst>
              <a:ext uri="{FF2B5EF4-FFF2-40B4-BE49-F238E27FC236}">
                <a16:creationId xmlns:a16="http://schemas.microsoft.com/office/drawing/2014/main" id="{19765908-D67B-59C1-0D3F-87060B92BFA5}"/>
              </a:ext>
            </a:extLst>
          </p:cNvPr>
          <p:cNvSpPr/>
          <p:nvPr/>
        </p:nvSpPr>
        <p:spPr>
          <a:xfrm>
            <a:off x="1828800" y="3154680"/>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Extend Data Study Area and Scope</a:t>
            </a:r>
            <a:endParaRPr lang="en-US" sz="2400" dirty="0"/>
          </a:p>
        </p:txBody>
      </p:sp>
      <p:sp>
        <p:nvSpPr>
          <p:cNvPr id="12" name="Text 10">
            <a:extLst>
              <a:ext uri="{FF2B5EF4-FFF2-40B4-BE49-F238E27FC236}">
                <a16:creationId xmlns:a16="http://schemas.microsoft.com/office/drawing/2014/main" id="{D1F0057F-6E86-17E0-AF4D-F23F372FD4EA}"/>
              </a:ext>
            </a:extLst>
          </p:cNvPr>
          <p:cNvSpPr/>
          <p:nvPr/>
        </p:nvSpPr>
        <p:spPr>
          <a:xfrm>
            <a:off x="1828800" y="3611880"/>
            <a:ext cx="9784080" cy="114300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Study on Vail Pass or Eisenhower Pass would likely confirm CDOT’s metering and rapid closure policies but might not support applying TLR throughout the corridor.</a:t>
            </a:r>
          </a:p>
          <a:p>
            <a:pPr marL="0" indent="0">
              <a:buNone/>
            </a:pPr>
            <a:r>
              <a:rPr lang="en-US" sz="1600" dirty="0">
                <a:solidFill>
                  <a:srgbClr val="36454F"/>
                </a:solidFill>
                <a:latin typeface="Times New Roman" pitchFamily="34" charset="0"/>
                <a:cs typeface="Times New Roman" pitchFamily="34" charset="-120"/>
              </a:rPr>
              <a:t>Encouraging more low-cost pilot interventions could result in improved traffic flow.</a:t>
            </a:r>
          </a:p>
          <a:p>
            <a:pPr marL="0" indent="0">
              <a:buNone/>
            </a:pPr>
            <a:endParaRPr lang="en-US" sz="1600" dirty="0"/>
          </a:p>
        </p:txBody>
      </p:sp>
      <p:sp>
        <p:nvSpPr>
          <p:cNvPr id="13" name="Shape 11">
            <a:extLst>
              <a:ext uri="{FF2B5EF4-FFF2-40B4-BE49-F238E27FC236}">
                <a16:creationId xmlns:a16="http://schemas.microsoft.com/office/drawing/2014/main" id="{50DEE9B5-0744-E0A4-5C39-283B819FAA2D}"/>
              </a:ext>
            </a:extLst>
          </p:cNvPr>
          <p:cNvSpPr/>
          <p:nvPr/>
        </p:nvSpPr>
        <p:spPr>
          <a:xfrm>
            <a:off x="640080" y="4892040"/>
            <a:ext cx="914400" cy="914400"/>
          </a:xfrm>
          <a:prstGeom prst="ellipse">
            <a:avLst/>
          </a:prstGeom>
          <a:solidFill>
            <a:srgbClr val="C8412C"/>
          </a:solidFill>
          <a:ln w="12700">
            <a:solidFill>
              <a:srgbClr val="C8412C"/>
            </a:solidFill>
            <a:prstDash val="solid"/>
          </a:ln>
        </p:spPr>
        <p:txBody>
          <a:bodyPr/>
          <a:lstStyle/>
          <a:p>
            <a:endParaRPr lang="en-US" dirty="0"/>
          </a:p>
        </p:txBody>
      </p:sp>
      <p:sp>
        <p:nvSpPr>
          <p:cNvPr id="14" name="Text 12">
            <a:extLst>
              <a:ext uri="{FF2B5EF4-FFF2-40B4-BE49-F238E27FC236}">
                <a16:creationId xmlns:a16="http://schemas.microsoft.com/office/drawing/2014/main" id="{A6E7C0C8-BDF4-4F47-D257-3E97889ACE61}"/>
              </a:ext>
            </a:extLst>
          </p:cNvPr>
          <p:cNvSpPr/>
          <p:nvPr/>
        </p:nvSpPr>
        <p:spPr>
          <a:xfrm>
            <a:off x="640080" y="4892040"/>
            <a:ext cx="914400" cy="914400"/>
          </a:xfrm>
          <a:prstGeom prst="rect">
            <a:avLst/>
          </a:prstGeom>
          <a:noFill/>
          <a:ln/>
        </p:spPr>
        <p:txBody>
          <a:bodyPr wrap="square" lIns="0" tIns="0" rIns="0" bIns="0"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a:t>
            </a:r>
            <a:endParaRPr lang="en-US" sz="3200" dirty="0"/>
          </a:p>
        </p:txBody>
      </p:sp>
      <p:sp>
        <p:nvSpPr>
          <p:cNvPr id="15" name="Text 13">
            <a:extLst>
              <a:ext uri="{FF2B5EF4-FFF2-40B4-BE49-F238E27FC236}">
                <a16:creationId xmlns:a16="http://schemas.microsoft.com/office/drawing/2014/main" id="{33E4AA80-04D8-3AA9-C1B4-2FC647DB6F86}"/>
              </a:ext>
            </a:extLst>
          </p:cNvPr>
          <p:cNvSpPr/>
          <p:nvPr/>
        </p:nvSpPr>
        <p:spPr>
          <a:xfrm>
            <a:off x="1828800" y="4611485"/>
            <a:ext cx="9784080" cy="411480"/>
          </a:xfrm>
          <a:prstGeom prst="rect">
            <a:avLst/>
          </a:prstGeom>
          <a:noFill/>
          <a:ln/>
        </p:spPr>
        <p:txBody>
          <a:bodyPr wrap="square" lIns="0" tIns="0" rIns="0" bIns="0" rtlCol="0" anchor="ctr"/>
          <a:lstStyle/>
          <a:p>
            <a:pPr marL="0" indent="0">
              <a:buNone/>
            </a:pPr>
            <a:r>
              <a:rPr lang="en-US" sz="2400" b="1" dirty="0">
                <a:solidFill>
                  <a:srgbClr val="1A1D23"/>
                </a:solidFill>
                <a:latin typeface="Times New Roman" pitchFamily="34" charset="0"/>
                <a:ea typeface="Times New Roman" pitchFamily="34" charset="-122"/>
                <a:cs typeface="Times New Roman" pitchFamily="34" charset="-120"/>
              </a:rPr>
              <a:t>Careful to not Scapegoat Truckers</a:t>
            </a:r>
            <a:endParaRPr lang="en-US" sz="2400" dirty="0"/>
          </a:p>
        </p:txBody>
      </p:sp>
      <p:sp>
        <p:nvSpPr>
          <p:cNvPr id="16" name="Text 14">
            <a:extLst>
              <a:ext uri="{FF2B5EF4-FFF2-40B4-BE49-F238E27FC236}">
                <a16:creationId xmlns:a16="http://schemas.microsoft.com/office/drawing/2014/main" id="{4CEB6FF6-82EA-52D0-9925-29E359CC2E33}"/>
              </a:ext>
            </a:extLst>
          </p:cNvPr>
          <p:cNvSpPr/>
          <p:nvPr/>
        </p:nvSpPr>
        <p:spPr>
          <a:xfrm>
            <a:off x="1828800" y="5056679"/>
            <a:ext cx="9784080" cy="1143000"/>
          </a:xfrm>
          <a:prstGeom prst="rect">
            <a:avLst/>
          </a:prstGeom>
          <a:noFill/>
          <a:ln/>
        </p:spPr>
        <p:txBody>
          <a:bodyPr wrap="square" lIns="0" tIns="0" rIns="0" bIns="0" rtlCol="0" anchor="t"/>
          <a:lstStyle/>
          <a:p>
            <a:pPr marL="0" indent="0">
              <a:buNone/>
            </a:pPr>
            <a:r>
              <a:rPr lang="en-US" sz="1600" dirty="0">
                <a:solidFill>
                  <a:srgbClr val="36454F"/>
                </a:solidFill>
                <a:latin typeface="Times New Roman" pitchFamily="34" charset="0"/>
                <a:ea typeface="Times New Roman" pitchFamily="34" charset="-122"/>
                <a:cs typeface="Times New Roman" pitchFamily="34" charset="-120"/>
              </a:rPr>
              <a:t>Sixty eight percent of accidents involving trucks occur on dry roads, and at or below the speed limit.</a:t>
            </a:r>
          </a:p>
          <a:p>
            <a:pPr marL="0" indent="0">
              <a:buNone/>
            </a:pPr>
            <a:r>
              <a:rPr lang="en-US" sz="1600" dirty="0">
                <a:solidFill>
                  <a:srgbClr val="36454F"/>
                </a:solidFill>
                <a:latin typeface="Times New Roman" pitchFamily="34" charset="0"/>
                <a:ea typeface="Times New Roman" pitchFamily="34" charset="-122"/>
                <a:cs typeface="Times New Roman" pitchFamily="34" charset="-120"/>
              </a:rPr>
              <a:t>Increasing fines on truckers is of limited value (but do a study on that), but trucker behavior can be modified.</a:t>
            </a:r>
          </a:p>
          <a:p>
            <a:pPr marL="0" indent="0">
              <a:buNone/>
            </a:pPr>
            <a:r>
              <a:rPr lang="en-US" sz="1600" dirty="0">
                <a:solidFill>
                  <a:srgbClr val="36454F"/>
                </a:solidFill>
                <a:latin typeface="Times New Roman" pitchFamily="34" charset="0"/>
                <a:ea typeface="Times New Roman" pitchFamily="34" charset="-122"/>
                <a:cs typeface="Times New Roman" pitchFamily="34" charset="-120"/>
              </a:rPr>
              <a:t>Changing trucking practices, modifying driving behavior may require cooperation with industry.</a:t>
            </a:r>
          </a:p>
          <a:p>
            <a:pPr marL="0" indent="0">
              <a:buNone/>
            </a:pPr>
            <a:r>
              <a:rPr lang="en-US" sz="1600" dirty="0">
                <a:solidFill>
                  <a:srgbClr val="36454F"/>
                </a:solidFill>
                <a:latin typeface="Times New Roman" pitchFamily="34" charset="0"/>
                <a:ea typeface="Times New Roman" pitchFamily="34" charset="-122"/>
                <a:cs typeface="Times New Roman" pitchFamily="34" charset="-120"/>
              </a:rPr>
              <a:t>Just because this project shows that trucks are “disproportionately involved” in accidents, doesn’t imply that trucks are the “cause” of those accidents.</a:t>
            </a:r>
          </a:p>
          <a:p>
            <a:pPr marL="0" indent="0">
              <a:buNone/>
            </a:pPr>
            <a:endParaRPr lang="en-US" sz="1600" dirty="0"/>
          </a:p>
        </p:txBody>
      </p:sp>
      <p:sp>
        <p:nvSpPr>
          <p:cNvPr id="17" name="Text 15">
            <a:extLst>
              <a:ext uri="{FF2B5EF4-FFF2-40B4-BE49-F238E27FC236}">
                <a16:creationId xmlns:a16="http://schemas.microsoft.com/office/drawing/2014/main" id="{EC959EF5-74D1-4DCB-8DBF-6FCBFD2735B4}"/>
              </a:ext>
            </a:extLst>
          </p:cNvPr>
          <p:cNvSpPr/>
          <p:nvPr/>
        </p:nvSpPr>
        <p:spPr>
          <a:xfrm>
            <a:off x="548640" y="6446520"/>
            <a:ext cx="10058400" cy="274320"/>
          </a:xfrm>
          <a:prstGeom prst="rect">
            <a:avLst/>
          </a:prstGeom>
          <a:noFill/>
          <a:ln/>
        </p:spPr>
        <p:txBody>
          <a:bodyPr wrap="square" lIns="0" tIns="0" rIns="0" bIns="0" rtlCol="0" anchor="ctr"/>
          <a:lstStyle/>
          <a:p>
            <a:pPr marL="0" indent="0" algn="l">
              <a:buNone/>
            </a:pPr>
            <a:r>
              <a:rPr lang="en-US" sz="900" dirty="0">
                <a:solidFill>
                  <a:srgbClr val="5A6470"/>
                </a:solidFill>
                <a:latin typeface="Times New Roman" pitchFamily="34" charset="0"/>
                <a:ea typeface="Times New Roman" pitchFamily="34" charset="-122"/>
                <a:cs typeface="Times New Roman" pitchFamily="34" charset="-120"/>
              </a:rPr>
              <a:t>Stavney  |  Truck Lane Restrictions in Glenwood Canyon  |  UC Denver SPA Capstone, Spring 2026</a:t>
            </a:r>
            <a:endParaRPr lang="en-US" sz="900" dirty="0"/>
          </a:p>
        </p:txBody>
      </p:sp>
      <p:sp>
        <p:nvSpPr>
          <p:cNvPr id="18" name="Text 16">
            <a:extLst>
              <a:ext uri="{FF2B5EF4-FFF2-40B4-BE49-F238E27FC236}">
                <a16:creationId xmlns:a16="http://schemas.microsoft.com/office/drawing/2014/main" id="{E849685C-BB80-B3E5-C74C-02339B0683FD}"/>
              </a:ext>
            </a:extLst>
          </p:cNvPr>
          <p:cNvSpPr/>
          <p:nvPr/>
        </p:nvSpPr>
        <p:spPr>
          <a:xfrm>
            <a:off x="10972800" y="6446520"/>
            <a:ext cx="731520" cy="274320"/>
          </a:xfrm>
          <a:prstGeom prst="rect">
            <a:avLst/>
          </a:prstGeom>
          <a:noFill/>
          <a:ln/>
        </p:spPr>
        <p:txBody>
          <a:bodyPr wrap="square" lIns="0" tIns="0" rIns="0" bIns="0" rtlCol="0" anchor="ctr"/>
          <a:lstStyle/>
          <a:p>
            <a:pPr marL="0" indent="0" algn="r">
              <a:buNone/>
            </a:pPr>
            <a:r>
              <a:rPr lang="en-US" sz="900" dirty="0">
                <a:solidFill>
                  <a:srgbClr val="5A6470"/>
                </a:solidFill>
                <a:latin typeface="Times New Roman" pitchFamily="34" charset="0"/>
                <a:ea typeface="Times New Roman" pitchFamily="34" charset="-122"/>
                <a:cs typeface="Times New Roman" pitchFamily="34" charset="-120"/>
              </a:rPr>
              <a:t>15 / 17</a:t>
            </a:r>
            <a:endParaRPr lang="en-US" sz="900" dirty="0"/>
          </a:p>
        </p:txBody>
      </p:sp>
    </p:spTree>
    <p:extLst>
      <p:ext uri="{BB962C8B-B14F-4D97-AF65-F5344CB8AC3E}">
        <p14:creationId xmlns:p14="http://schemas.microsoft.com/office/powerpoint/2010/main" val="76992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7">
    <p:bg>
      <p:bgPr>
        <a:solidFill>
          <a:srgbClr val="1A1D23"/>
        </a:solidFill>
        <a:effectLst/>
      </p:bgPr>
    </p:bg>
    <p:spTree>
      <p:nvGrpSpPr>
        <p:cNvPr id="1" name=""/>
        <p:cNvGrpSpPr/>
        <p:nvPr/>
      </p:nvGrpSpPr>
      <p:grpSpPr>
        <a:xfrm>
          <a:off x="0" y="0"/>
          <a:ext cx="0" cy="0"/>
          <a:chOff x="0" y="0"/>
          <a:chExt cx="0" cy="0"/>
        </a:xfrm>
      </p:grpSpPr>
      <p:sp>
        <p:nvSpPr>
          <p:cNvPr id="2" name="Text 0"/>
          <p:cNvSpPr/>
          <p:nvPr/>
        </p:nvSpPr>
        <p:spPr>
          <a:xfrm>
            <a:off x="548640" y="457200"/>
            <a:ext cx="11064240" cy="365760"/>
          </a:xfrm>
          <a:prstGeom prst="rect">
            <a:avLst/>
          </a:prstGeom>
          <a:noFill/>
          <a:ln/>
        </p:spPr>
        <p:txBody>
          <a:bodyPr wrap="square" lIns="0" tIns="0" rIns="0" bIns="0" rtlCol="0" anchor="ctr"/>
          <a:lstStyle/>
          <a:p>
            <a:pPr marL="0" indent="0" algn="ctr">
              <a:buNone/>
            </a:pPr>
            <a:r>
              <a:rPr lang="en-US" sz="1400" b="1" kern="0" spc="600" dirty="0">
                <a:solidFill>
                  <a:srgbClr val="E8A33D"/>
                </a:solidFill>
                <a:latin typeface="Times New Roman" pitchFamily="34" charset="0"/>
                <a:ea typeface="Times New Roman" pitchFamily="34" charset="-122"/>
                <a:cs typeface="Times New Roman" pitchFamily="34" charset="-120"/>
              </a:rPr>
              <a:t>QUESTIONS  &amp;  DISCUSSION</a:t>
            </a:r>
            <a:endParaRPr lang="en-US" sz="1400" dirty="0"/>
          </a:p>
        </p:txBody>
      </p:sp>
      <p:sp>
        <p:nvSpPr>
          <p:cNvPr id="3" name="Text 1"/>
          <p:cNvSpPr/>
          <p:nvPr/>
        </p:nvSpPr>
        <p:spPr>
          <a:xfrm>
            <a:off x="548640" y="914400"/>
            <a:ext cx="11064240" cy="914400"/>
          </a:xfrm>
          <a:prstGeom prst="rect">
            <a:avLst/>
          </a:prstGeom>
          <a:noFill/>
          <a:ln/>
        </p:spPr>
        <p:txBody>
          <a:bodyPr wrap="square" lIns="0" tIns="0" rIns="0" bIns="0" rtlCol="0" anchor="ctr"/>
          <a:lstStyle/>
          <a:p>
            <a:pPr marL="0" indent="0" algn="ctr">
              <a:buNone/>
            </a:pPr>
            <a:r>
              <a:rPr lang="en-US" sz="5600" b="1" dirty="0">
                <a:solidFill>
                  <a:srgbClr val="FFFFFF"/>
                </a:solidFill>
                <a:latin typeface="Times New Roman" pitchFamily="34" charset="0"/>
                <a:ea typeface="Times New Roman" pitchFamily="34" charset="-122"/>
                <a:cs typeface="Times New Roman" pitchFamily="34" charset="-120"/>
              </a:rPr>
              <a:t>Thank You</a:t>
            </a:r>
            <a:endParaRPr lang="en-US" sz="5600" dirty="0"/>
          </a:p>
        </p:txBody>
      </p:sp>
      <p:sp>
        <p:nvSpPr>
          <p:cNvPr id="4" name="Shape 2"/>
          <p:cNvSpPr/>
          <p:nvPr/>
        </p:nvSpPr>
        <p:spPr>
          <a:xfrm>
            <a:off x="5623560" y="1965960"/>
            <a:ext cx="914400" cy="0"/>
          </a:xfrm>
          <a:prstGeom prst="line">
            <a:avLst/>
          </a:prstGeom>
          <a:noFill/>
          <a:ln w="25400">
            <a:solidFill>
              <a:srgbClr val="C8412C"/>
            </a:solidFill>
            <a:prstDash val="solid"/>
          </a:ln>
        </p:spPr>
        <p:txBody>
          <a:bodyPr/>
          <a:lstStyle/>
          <a:p>
            <a:endParaRPr lang="en-US" dirty="0"/>
          </a:p>
        </p:txBody>
      </p:sp>
      <p:sp>
        <p:nvSpPr>
          <p:cNvPr id="7" name="Text 5"/>
          <p:cNvSpPr/>
          <p:nvPr/>
        </p:nvSpPr>
        <p:spPr>
          <a:xfrm>
            <a:off x="2994660" y="3657600"/>
            <a:ext cx="777240" cy="777240"/>
          </a:xfrm>
          <a:prstGeom prst="rect">
            <a:avLst/>
          </a:prstGeom>
          <a:noFill/>
          <a:ln/>
        </p:spPr>
        <p:txBody>
          <a:bodyPr wrap="square" lIns="0" tIns="0" rIns="0" bIns="0" rtlCol="0" anchor="ctr"/>
          <a:lstStyle/>
          <a:p>
            <a:pPr marL="0" indent="0" algn="ctr">
              <a:buNone/>
            </a:pPr>
            <a:endParaRPr lang="en-US" sz="2400" dirty="0"/>
          </a:p>
        </p:txBody>
      </p:sp>
      <p:sp>
        <p:nvSpPr>
          <p:cNvPr id="8" name="Text 6"/>
          <p:cNvSpPr/>
          <p:nvPr/>
        </p:nvSpPr>
        <p:spPr>
          <a:xfrm>
            <a:off x="548640" y="4617720"/>
            <a:ext cx="5669280" cy="365760"/>
          </a:xfrm>
          <a:prstGeom prst="rect">
            <a:avLst/>
          </a:prstGeom>
          <a:noFill/>
          <a:ln/>
        </p:spPr>
        <p:txBody>
          <a:bodyPr wrap="square" lIns="0" tIns="0" rIns="0" bIns="0" rtlCol="0" anchor="ctr"/>
          <a:lstStyle/>
          <a:p>
            <a:pPr marL="0" indent="0" algn="ctr">
              <a:buNone/>
            </a:pPr>
            <a:endParaRPr lang="en-US" sz="1600" dirty="0"/>
          </a:p>
        </p:txBody>
      </p:sp>
      <p:sp>
        <p:nvSpPr>
          <p:cNvPr id="10" name="Text 8"/>
          <p:cNvSpPr/>
          <p:nvPr/>
        </p:nvSpPr>
        <p:spPr>
          <a:xfrm>
            <a:off x="1211580" y="2080260"/>
            <a:ext cx="5120640" cy="320040"/>
          </a:xfrm>
          <a:prstGeom prst="rect">
            <a:avLst/>
          </a:prstGeom>
          <a:noFill/>
          <a:ln/>
        </p:spPr>
        <p:txBody>
          <a:bodyPr wrap="square" lIns="0" tIns="0" rIns="0" bIns="0" rtlCol="0" anchor="ctr"/>
          <a:lstStyle/>
          <a:p>
            <a:pPr marL="0" indent="0">
              <a:buNone/>
            </a:pPr>
            <a:r>
              <a:rPr lang="en-US" sz="1200" b="1" kern="0" spc="400" dirty="0">
                <a:solidFill>
                  <a:srgbClr val="E8A33D"/>
                </a:solidFill>
                <a:latin typeface="Times New Roman" pitchFamily="34" charset="0"/>
                <a:ea typeface="Times New Roman" pitchFamily="34" charset="-122"/>
                <a:cs typeface="Times New Roman" pitchFamily="34" charset="-120"/>
              </a:rPr>
              <a:t>WITH SPECIAL THANKS TO</a:t>
            </a:r>
            <a:endParaRPr lang="en-US" sz="1200" dirty="0"/>
          </a:p>
        </p:txBody>
      </p:sp>
      <p:sp>
        <p:nvSpPr>
          <p:cNvPr id="11" name="Text 9"/>
          <p:cNvSpPr/>
          <p:nvPr/>
        </p:nvSpPr>
        <p:spPr>
          <a:xfrm>
            <a:off x="2368814" y="2492602"/>
            <a:ext cx="5120640" cy="3450997"/>
          </a:xfrm>
          <a:prstGeom prst="rect">
            <a:avLst/>
          </a:prstGeom>
          <a:noFill/>
          <a:ln/>
        </p:spPr>
        <p:txBody>
          <a:bodyPr wrap="square" lIns="0" tIns="0" rIns="0" bIns="0" rtlCol="0" anchor="t"/>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CDOT Region 3 Staff</a:t>
            </a:r>
            <a:endParaRPr lang="en-US" sz="1600" dirty="0"/>
          </a:p>
          <a:p>
            <a:pPr marL="0" indent="0">
              <a:buNone/>
            </a:pPr>
            <a:r>
              <a:rPr lang="en-US" sz="1600" i="1" dirty="0">
                <a:solidFill>
                  <a:srgbClr val="D9DDE2"/>
                </a:solidFill>
                <a:latin typeface="Times New Roman" pitchFamily="34" charset="0"/>
                <a:ea typeface="Times New Roman" pitchFamily="34" charset="-122"/>
                <a:cs typeface="Times New Roman" pitchFamily="34" charset="-120"/>
              </a:rPr>
              <a:t>Drewe Lee, Trevor Allen, Jason Smith</a:t>
            </a:r>
            <a:endParaRPr lang="en-US" sz="1600" dirty="0"/>
          </a:p>
          <a:p>
            <a:pPr marL="0" indent="0">
              <a:buNone/>
            </a:pPr>
            <a:r>
              <a:rPr lang="en-US" sz="1600" dirty="0">
                <a:solidFill>
                  <a:srgbClr val="000000"/>
                </a:solidFill>
                <a:latin typeface="Times New Roman" pitchFamily="34" charset="0"/>
                <a:ea typeface="Times New Roman" pitchFamily="34" charset="-122"/>
                <a:cs typeface="Times New Roman" pitchFamily="34" charset="-120"/>
              </a:rPr>
              <a:t> </a:t>
            </a:r>
            <a:endParaRPr lang="en-US" sz="1600" dirty="0"/>
          </a:p>
          <a:p>
            <a:pPr marL="0" indent="0">
              <a:buNone/>
            </a:pPr>
            <a:r>
              <a:rPr lang="en-US" sz="1600" b="1" dirty="0">
                <a:solidFill>
                  <a:srgbClr val="FFFFFF"/>
                </a:solidFill>
                <a:latin typeface="Times New Roman" pitchFamily="34" charset="0"/>
                <a:ea typeface="Times New Roman" pitchFamily="34" charset="-122"/>
                <a:cs typeface="Times New Roman" pitchFamily="34" charset="-120"/>
              </a:rPr>
              <a:t>Professor Todd Ely</a:t>
            </a:r>
            <a:endParaRPr lang="en-US" sz="1600" dirty="0"/>
          </a:p>
          <a:p>
            <a:pPr marL="0" indent="0">
              <a:buNone/>
            </a:pPr>
            <a:r>
              <a:rPr lang="en-US" sz="1600" i="1" dirty="0">
                <a:solidFill>
                  <a:srgbClr val="D9DDE2"/>
                </a:solidFill>
                <a:latin typeface="Times New Roman" pitchFamily="34" charset="0"/>
                <a:ea typeface="Times New Roman" pitchFamily="34" charset="-122"/>
                <a:cs typeface="Times New Roman" pitchFamily="34" charset="-120"/>
              </a:rPr>
              <a:t>Capstone Instructor, UC Denver SPA</a:t>
            </a:r>
            <a:endParaRPr lang="en-US" sz="1600" dirty="0"/>
          </a:p>
          <a:p>
            <a:pPr marL="0" indent="0">
              <a:buNone/>
            </a:pPr>
            <a:r>
              <a:rPr lang="en-US" sz="1600" dirty="0">
                <a:solidFill>
                  <a:srgbClr val="000000"/>
                </a:solidFill>
                <a:latin typeface="Times New Roman" pitchFamily="34" charset="0"/>
                <a:ea typeface="Times New Roman" pitchFamily="34" charset="-122"/>
                <a:cs typeface="Times New Roman" pitchFamily="34" charset="-120"/>
              </a:rPr>
              <a:t> </a:t>
            </a:r>
            <a:endParaRPr lang="en-US" sz="1600" dirty="0"/>
          </a:p>
          <a:p>
            <a:pPr marL="0" indent="0">
              <a:buNone/>
            </a:pPr>
            <a:r>
              <a:rPr lang="en-US" sz="1600" b="1" dirty="0">
                <a:solidFill>
                  <a:srgbClr val="FFFFFF"/>
                </a:solidFill>
                <a:latin typeface="Times New Roman" pitchFamily="34" charset="0"/>
                <a:ea typeface="Times New Roman" pitchFamily="34" charset="-122"/>
                <a:cs typeface="Times New Roman" pitchFamily="34" charset="-120"/>
              </a:rPr>
              <a:t>Professor Propheter</a:t>
            </a:r>
            <a:endParaRPr lang="en-US" sz="1600" dirty="0"/>
          </a:p>
          <a:p>
            <a:pPr marL="0" indent="0">
              <a:buNone/>
            </a:pPr>
            <a:r>
              <a:rPr lang="en-US" sz="1600" i="1" dirty="0">
                <a:solidFill>
                  <a:srgbClr val="D9DDE2"/>
                </a:solidFill>
                <a:latin typeface="Times New Roman" pitchFamily="34" charset="0"/>
                <a:ea typeface="Times New Roman" pitchFamily="34" charset="-122"/>
                <a:cs typeface="Times New Roman" pitchFamily="34" charset="-120"/>
              </a:rPr>
              <a:t>Second Reader, UC Denver SPA</a:t>
            </a:r>
            <a:endParaRPr lang="en-US" sz="1600" dirty="0"/>
          </a:p>
          <a:p>
            <a:pPr marL="0" indent="0">
              <a:buNone/>
            </a:pPr>
            <a:r>
              <a:rPr lang="en-US" sz="1600" dirty="0">
                <a:solidFill>
                  <a:srgbClr val="000000"/>
                </a:solidFill>
                <a:latin typeface="Times New Roman" pitchFamily="34" charset="0"/>
                <a:ea typeface="Times New Roman" pitchFamily="34" charset="-122"/>
                <a:cs typeface="Times New Roman" pitchFamily="34" charset="-120"/>
              </a:rPr>
              <a:t> </a:t>
            </a:r>
            <a:endParaRPr lang="en-US" sz="1600" dirty="0"/>
          </a:p>
          <a:p>
            <a:pPr marL="0" indent="0">
              <a:buNone/>
            </a:pPr>
            <a:r>
              <a:rPr lang="en-US" sz="1600" b="1" dirty="0">
                <a:solidFill>
                  <a:srgbClr val="FFFFFF"/>
                </a:solidFill>
                <a:latin typeface="Times New Roman" pitchFamily="34" charset="0"/>
                <a:ea typeface="Times New Roman" pitchFamily="34" charset="-122"/>
                <a:cs typeface="Times New Roman" pitchFamily="34" charset="-120"/>
              </a:rPr>
              <a:t>Jonathan Godes</a:t>
            </a:r>
            <a:endParaRPr lang="en-US" sz="1600" dirty="0"/>
          </a:p>
          <a:p>
            <a:pPr marL="0" indent="0">
              <a:buNone/>
            </a:pPr>
            <a:r>
              <a:rPr lang="en-US" sz="1600" i="1" dirty="0">
                <a:solidFill>
                  <a:srgbClr val="D9DDE2"/>
                </a:solidFill>
                <a:latin typeface="Times New Roman" pitchFamily="34" charset="0"/>
                <a:ea typeface="Times New Roman" pitchFamily="34" charset="-122"/>
                <a:cs typeface="Times New Roman" pitchFamily="34" charset="-120"/>
              </a:rPr>
              <a:t>Executive Director, I-70 Coalition</a:t>
            </a:r>
            <a:endParaRPr lang="en-US" sz="1600" dirty="0"/>
          </a:p>
          <a:p>
            <a:pPr marL="0" indent="0">
              <a:buNone/>
            </a:pPr>
            <a:r>
              <a:rPr lang="en-US" sz="1600" dirty="0">
                <a:solidFill>
                  <a:srgbClr val="000000"/>
                </a:solidFill>
                <a:latin typeface="Times New Roman" pitchFamily="34" charset="0"/>
                <a:ea typeface="Times New Roman" pitchFamily="34" charset="-122"/>
                <a:cs typeface="Times New Roman" pitchFamily="34" charset="-120"/>
              </a:rPr>
              <a:t> </a:t>
            </a:r>
            <a:endParaRPr lang="en-US" sz="1600" dirty="0"/>
          </a:p>
          <a:p>
            <a:pPr marL="0" indent="0">
              <a:buNone/>
            </a:pPr>
            <a:r>
              <a:rPr lang="en-US" sz="1600" b="1" dirty="0">
                <a:solidFill>
                  <a:srgbClr val="FFFFFF"/>
                </a:solidFill>
                <a:latin typeface="Times New Roman" pitchFamily="34" charset="0"/>
                <a:ea typeface="Times New Roman" pitchFamily="34" charset="-122"/>
                <a:cs typeface="Times New Roman" pitchFamily="34" charset="-120"/>
              </a:rPr>
              <a:t>The I-70 Coalition</a:t>
            </a:r>
            <a:endParaRPr lang="en-US" sz="1600" dirty="0"/>
          </a:p>
          <a:p>
            <a:pPr marL="0" indent="0">
              <a:buNone/>
            </a:pPr>
            <a:r>
              <a:rPr lang="en-US" sz="1600" i="1" dirty="0">
                <a:solidFill>
                  <a:srgbClr val="D9DDE2"/>
                </a:solidFill>
                <a:latin typeface="Times New Roman" pitchFamily="34" charset="0"/>
                <a:ea typeface="Times New Roman" pitchFamily="34" charset="-122"/>
                <a:cs typeface="Times New Roman" pitchFamily="34" charset="-120"/>
              </a:rPr>
              <a:t>Project client</a:t>
            </a:r>
            <a:endParaRPr lang="en-US" sz="1600" dirty="0"/>
          </a:p>
        </p:txBody>
      </p:sp>
      <p:sp>
        <p:nvSpPr>
          <p:cNvPr id="12" name="Text 10"/>
          <p:cNvSpPr/>
          <p:nvPr/>
        </p:nvSpPr>
        <p:spPr>
          <a:xfrm>
            <a:off x="548640" y="6400800"/>
            <a:ext cx="110642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Jon Stavney   </a:t>
            </a:r>
            <a:r>
              <a:rPr lang="en-US" sz="1100" dirty="0">
                <a:solidFill>
                  <a:srgbClr val="5A6470"/>
                </a:solidFill>
                <a:latin typeface="Times New Roman" pitchFamily="34" charset="0"/>
                <a:ea typeface="Times New Roman" pitchFamily="34" charset="-122"/>
                <a:cs typeface="Times New Roman" pitchFamily="34" charset="-120"/>
              </a:rPr>
              <a:t>•   </a:t>
            </a:r>
            <a:r>
              <a:rPr lang="en-US" sz="1100" dirty="0">
                <a:solidFill>
                  <a:srgbClr val="D9DDE2"/>
                </a:solidFill>
                <a:latin typeface="Times New Roman" pitchFamily="34" charset="0"/>
                <a:ea typeface="Times New Roman" pitchFamily="34" charset="-122"/>
                <a:cs typeface="Times New Roman" pitchFamily="34" charset="-120"/>
              </a:rPr>
              <a:t>UC Denver School of Public Affairs   </a:t>
            </a:r>
            <a:r>
              <a:rPr lang="en-US" sz="1100" dirty="0">
                <a:solidFill>
                  <a:srgbClr val="5A6470"/>
                </a:solidFill>
                <a:latin typeface="Times New Roman" pitchFamily="34" charset="0"/>
                <a:ea typeface="Times New Roman" pitchFamily="34" charset="-122"/>
                <a:cs typeface="Times New Roman" pitchFamily="34" charset="-120"/>
              </a:rPr>
              <a:t>•   </a:t>
            </a:r>
            <a:r>
              <a:rPr lang="en-US" sz="1100" dirty="0">
                <a:solidFill>
                  <a:srgbClr val="D9DDE2"/>
                </a:solidFill>
                <a:latin typeface="Times New Roman" pitchFamily="34" charset="0"/>
                <a:ea typeface="Times New Roman" pitchFamily="34" charset="-122"/>
                <a:cs typeface="Times New Roman" pitchFamily="34" charset="-120"/>
              </a:rPr>
              <a:t>Spring 2026 Capstone   </a:t>
            </a:r>
            <a:r>
              <a:rPr lang="en-US" sz="1100" dirty="0">
                <a:solidFill>
                  <a:srgbClr val="5A6470"/>
                </a:solidFill>
                <a:latin typeface="Times New Roman" pitchFamily="34" charset="0"/>
                <a:ea typeface="Times New Roman" pitchFamily="34" charset="-122"/>
                <a:cs typeface="Times New Roman" pitchFamily="34" charset="-120"/>
              </a:rPr>
              <a:t>•   </a:t>
            </a:r>
            <a:r>
              <a:rPr lang="en-US" sz="1100" dirty="0">
                <a:solidFill>
                  <a:srgbClr val="D9DDE2"/>
                </a:solidFill>
                <a:latin typeface="Times New Roman" pitchFamily="34" charset="0"/>
                <a:ea typeface="Times New Roman" pitchFamily="34" charset="-122"/>
                <a:cs typeface="Times New Roman" pitchFamily="34" charset="-120"/>
              </a:rPr>
              <a:t>May 1, 2026</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692</TotalTime>
  <Words>4266</Words>
  <Application>Microsoft Office PowerPoint</Application>
  <PresentationFormat>Widescreen</PresentationFormat>
  <Paragraphs>408</Paragraphs>
  <Slides>23</Slides>
  <Notes>23</Notes>
  <HiddenSlides>0</HiddenSlides>
  <MMClips>1</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Regulating Trucks through Glenwood Canyon Achieves and Does Not</dc:title>
  <dc:subject>PptxGenJS Presentation</dc:subject>
  <dc:creator>Jon Stavney</dc:creator>
  <cp:lastModifiedBy>Jon Stavney</cp:lastModifiedBy>
  <cp:revision>4</cp:revision>
  <dcterms:created xsi:type="dcterms:W3CDTF">2026-04-30T01:10:43Z</dcterms:created>
  <dcterms:modified xsi:type="dcterms:W3CDTF">2026-06-04T03:28:12Z</dcterms:modified>
</cp:coreProperties>
</file>